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144000" type="screen4x3"/>
  <p:notesSz cx="6669088" cy="9928225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68B0"/>
    <a:srgbClr val="3366CC"/>
    <a:srgbClr val="C73238"/>
    <a:srgbClr val="CC33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just format 3 - Dekorfär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Format med tema 1 - dekorfär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llanmörkt format 1 - Dekorfär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llanmörkt format 4 - Dekorfär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56" autoAdjust="0"/>
    <p:restoredTop sz="94636" autoAdjust="0"/>
  </p:normalViewPr>
  <p:slideViewPr>
    <p:cSldViewPr>
      <p:cViewPr varScale="1">
        <p:scale>
          <a:sx n="83" d="100"/>
          <a:sy n="83" d="100"/>
        </p:scale>
        <p:origin x="2958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35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5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0201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7480" y="3"/>
            <a:ext cx="2863402" cy="45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62" tIns="0" rIns="19162" bIns="0" numCol="1" anchor="t" anchorCtr="0" compatLnSpc="1">
            <a:prstTxWarp prst="textNoShape">
              <a:avLst/>
            </a:prstTxWarp>
          </a:bodyPr>
          <a:lstStyle>
            <a:lvl1pPr defTabSz="747328">
              <a:defRPr sz="11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6619" y="3"/>
            <a:ext cx="2863402" cy="45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62" tIns="0" rIns="19162" bIns="0" numCol="1" anchor="t" anchorCtr="0" compatLnSpc="1">
            <a:prstTxWarp prst="textNoShape">
              <a:avLst/>
            </a:prstTxWarp>
          </a:bodyPr>
          <a:lstStyle>
            <a:lvl1pPr algn="r" defTabSz="747328">
              <a:defRPr sz="11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65325" y="771525"/>
            <a:ext cx="2736850" cy="3651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1630" y="4734901"/>
            <a:ext cx="4824243" cy="443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1" tIns="46310" rIns="91021" bIns="463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480" y="9392867"/>
            <a:ext cx="2863402" cy="53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62" tIns="0" rIns="19162" bIns="0" numCol="1" anchor="b" anchorCtr="0" compatLnSpc="1">
            <a:prstTxWarp prst="textNoShape">
              <a:avLst/>
            </a:prstTxWarp>
          </a:bodyPr>
          <a:lstStyle>
            <a:lvl1pPr defTabSz="747328">
              <a:defRPr sz="11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6619" y="9392867"/>
            <a:ext cx="2863402" cy="53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62" tIns="0" rIns="19162" bIns="0" numCol="1" anchor="b" anchorCtr="0" compatLnSpc="1">
            <a:prstTxWarp prst="textNoShape">
              <a:avLst/>
            </a:prstTxWarp>
          </a:bodyPr>
          <a:lstStyle>
            <a:lvl1pPr algn="r" defTabSz="747328">
              <a:defRPr sz="11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6EE22E4-2E68-4088-B8BD-3DB3EE5F66C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2543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2438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03288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55725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06575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EE22E4-2E68-4088-B8BD-3DB3EE5F66C5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9554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08000" indent="-108000">
              <a:buSzPct val="100000"/>
              <a:buFont typeface="Arial" pitchFamily="34" charset="0"/>
              <a:buChar char="•"/>
              <a:defRPr/>
            </a:lvl1pPr>
            <a:lvl2pPr marL="360000" indent="-108000">
              <a:buSzPct val="80000"/>
              <a:buFont typeface="Arial" pitchFamily="34" charset="0"/>
              <a:buChar char="–"/>
              <a:defRPr/>
            </a:lvl2pPr>
            <a:lvl3pPr marL="720000" indent="-108000">
              <a:buSzPct val="85000"/>
              <a:buFont typeface="Arial" pitchFamily="34" charset="0"/>
              <a:buChar char="•"/>
              <a:defRPr/>
            </a:lvl3pPr>
            <a:lvl4pPr marL="1080000" indent="-108000">
              <a:buSzPct val="75000"/>
              <a:buFont typeface="Arial" pitchFamily="34" charset="0"/>
              <a:buChar char="–"/>
              <a:defRPr/>
            </a:lvl4pPr>
            <a:lvl5pPr marL="1440000" indent="-108000">
              <a:buSzPct val="75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BILD </a:t>
            </a:r>
            <a:fld id="{F525E4C7-DC48-4177-85F7-9A650239194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7620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571751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87516" y="8411634"/>
            <a:ext cx="1428750" cy="455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sv-SE"/>
              <a:t>BILD </a:t>
            </a:r>
            <a:fld id="{436D2AFD-FDE9-460F-B10F-DBE2A3C40EE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1029" name="Picture 11" descr="NLL_2rad_180d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719" y="8104718"/>
            <a:ext cx="879872" cy="594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34541" y="8316385"/>
            <a:ext cx="395288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sv-SE" sz="600"/>
              <a:t/>
            </a:r>
            <a:br>
              <a:rPr lang="sv-SE" sz="600"/>
            </a:br>
            <a:endParaRPr lang="sv-SE" sz="600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134541" y="8411634"/>
            <a:ext cx="1565672" cy="48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/>
            <a:r>
              <a:rPr lang="sv-SE" sz="1600" b="1">
                <a:solidFill>
                  <a:schemeClr val="tx2"/>
                </a:solidFill>
                <a:latin typeface="Times New Roman" pitchFamily="18" charset="0"/>
              </a:rPr>
              <a:t>Patientnämnden</a:t>
            </a:r>
            <a:r>
              <a:rPr lang="sv-SE" sz="600"/>
              <a:t/>
            </a:r>
            <a:br>
              <a:rPr lang="sv-SE" sz="600"/>
            </a:br>
            <a:endParaRPr lang="sv-SE" sz="6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348880" y="395536"/>
            <a:ext cx="5829300" cy="1770112"/>
          </a:xfrm>
        </p:spPr>
        <p:txBody>
          <a:bodyPr/>
          <a:lstStyle/>
          <a:p>
            <a:r>
              <a:rPr lang="sv-SE" sz="2800" b="1" dirty="0" smtClean="0"/>
              <a:t/>
            </a:r>
            <a:br>
              <a:rPr lang="sv-SE" sz="2800" b="1" dirty="0" smtClean="0"/>
            </a:br>
            <a:r>
              <a:rPr lang="sv-SE" sz="2400" b="1" dirty="0" smtClean="0"/>
              <a:t>Stödpersonsutbildning</a:t>
            </a:r>
            <a:br>
              <a:rPr lang="sv-SE" sz="2400" b="1" dirty="0" smtClean="0"/>
            </a:br>
            <a:r>
              <a:rPr lang="sv-SE" sz="2400" b="1" dirty="0" smtClean="0"/>
              <a:t>Program 16 november 2021</a:t>
            </a:r>
            <a:br>
              <a:rPr lang="sv-SE" sz="2400" b="1" dirty="0" smtClean="0"/>
            </a:br>
            <a:r>
              <a:rPr lang="sv-SE" sz="2400" b="1" dirty="0" smtClean="0"/>
              <a:t/>
            </a:r>
            <a:br>
              <a:rPr lang="sv-SE" sz="2400" b="1" dirty="0" smtClean="0"/>
            </a:br>
            <a:r>
              <a:rPr lang="sv-SE" sz="2800" b="1" dirty="0" smtClean="0"/>
              <a:t/>
            </a:r>
            <a:br>
              <a:rPr lang="sv-SE" sz="2800" b="1" dirty="0" smtClean="0"/>
            </a:br>
            <a:endParaRPr lang="sv-SE" sz="2800" b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4808" y="1691680"/>
            <a:ext cx="5829300" cy="5328592"/>
          </a:xfrm>
        </p:spPr>
        <p:txBody>
          <a:bodyPr/>
          <a:lstStyle/>
          <a:p>
            <a:pPr marL="0" indent="0">
              <a:buSzTx/>
              <a:buNone/>
            </a:pPr>
            <a:endParaRPr lang="sv-SE" dirty="0" smtClean="0"/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928990"/>
              </p:ext>
            </p:extLst>
          </p:nvPr>
        </p:nvGraphicFramePr>
        <p:xfrm>
          <a:off x="266218" y="1415671"/>
          <a:ext cx="6403142" cy="5703387"/>
        </p:xfrm>
        <a:graphic>
          <a:graphicData uri="http://schemas.openxmlformats.org/drawingml/2006/table">
            <a:tbl>
              <a:tblPr firstRow="1" lastCol="1" bandRow="1">
                <a:tableStyleId>{22838BEF-8BB2-4498-84A7-C5851F593DF1}</a:tableStyleId>
              </a:tblPr>
              <a:tblGrid>
                <a:gridCol w="1295017"/>
                <a:gridCol w="1654745"/>
                <a:gridCol w="3453380"/>
              </a:tblGrid>
              <a:tr h="453121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Tid</a:t>
                      </a:r>
                      <a:endParaRPr lang="sv-SE" sz="1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Tema</a:t>
                      </a:r>
                      <a:endParaRPr lang="sv-SE" sz="1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Föreläsare</a:t>
                      </a:r>
                      <a:endParaRPr lang="sv-SE" sz="1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94851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solidFill>
                            <a:schemeClr val="tx2"/>
                          </a:solidFill>
                        </a:rPr>
                        <a:t>09:30-10:00</a:t>
                      </a:r>
                      <a:endParaRPr lang="sv-SE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solidFill>
                            <a:schemeClr val="tx2"/>
                          </a:solidFill>
                        </a:rPr>
                        <a:t>KAFFE/TE</a:t>
                      </a:r>
                      <a:r>
                        <a:rPr lang="sv-SE" sz="1000" b="1" baseline="0" dirty="0" smtClean="0">
                          <a:solidFill>
                            <a:schemeClr val="tx2"/>
                          </a:solidFill>
                        </a:rPr>
                        <a:t> OCH SMÖRGÅS</a:t>
                      </a:r>
                      <a:endParaRPr lang="sv-SE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sv-SE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546716">
                <a:tc>
                  <a:txBody>
                    <a:bodyPr/>
                    <a:lstStyle/>
                    <a:p>
                      <a:r>
                        <a:rPr lang="sv-SE" sz="1000" b="1" baseline="0" dirty="0" smtClean="0">
                          <a:solidFill>
                            <a:schemeClr val="tx2"/>
                          </a:solidFill>
                        </a:rPr>
                        <a:t>10:00-10:45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solidFill>
                            <a:schemeClr val="tx2"/>
                          </a:solidFill>
                        </a:rPr>
                        <a:t>Välkommen!</a:t>
                      </a:r>
                      <a:br>
                        <a:rPr lang="sv-SE" sz="1000" b="1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sv-SE" sz="1000" b="1" dirty="0" smtClean="0">
                          <a:solidFill>
                            <a:schemeClr val="tx2"/>
                          </a:solidFill>
                        </a:rPr>
                        <a:t>Information</a:t>
                      </a:r>
                    </a:p>
                    <a:p>
                      <a:r>
                        <a:rPr lang="sv-SE" sz="1000" b="1" dirty="0" smtClean="0">
                          <a:solidFill>
                            <a:schemeClr val="tx2"/>
                          </a:solidFill>
                        </a:rPr>
                        <a:t>Presentationsrunda</a:t>
                      </a:r>
                      <a:endParaRPr lang="sv-SE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1" i="1" baseline="0" dirty="0" smtClean="0">
                          <a:solidFill>
                            <a:schemeClr val="tx2"/>
                          </a:solidFill>
                        </a:rPr>
                        <a:t>Maria Sjöberg utredare/sektionsledare </a:t>
                      </a:r>
                    </a:p>
                    <a:p>
                      <a:r>
                        <a:rPr lang="sv-SE" sz="1000" b="1" i="1" baseline="0" dirty="0" smtClean="0">
                          <a:solidFill>
                            <a:schemeClr val="tx2"/>
                          </a:solidFill>
                        </a:rPr>
                        <a:t>Ingegerd Morian </a:t>
                      </a:r>
                      <a:r>
                        <a:rPr lang="sv-SE" sz="1000" b="1" i="1" baseline="0" smtClean="0">
                          <a:solidFill>
                            <a:schemeClr val="tx2"/>
                          </a:solidFill>
                        </a:rPr>
                        <a:t>Andersson utredare</a:t>
                      </a:r>
                      <a:endParaRPr lang="sv-SE" sz="1000" b="1" i="1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70956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solidFill>
                            <a:schemeClr val="tx2"/>
                          </a:solidFill>
                        </a:rPr>
                        <a:t>10:45-11:00</a:t>
                      </a:r>
                      <a:endParaRPr lang="sv-SE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1" baseline="0" dirty="0" smtClean="0">
                          <a:solidFill>
                            <a:schemeClr val="tx2"/>
                          </a:solidFill>
                        </a:rPr>
                        <a:t>Patientnämnden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1" i="1" baseline="0" dirty="0" smtClean="0">
                          <a:solidFill>
                            <a:schemeClr val="tx2"/>
                          </a:solidFill>
                        </a:rPr>
                        <a:t>Malin Markström</a:t>
                      </a:r>
                    </a:p>
                    <a:p>
                      <a:r>
                        <a:rPr lang="sv-SE" sz="1000" b="1" i="1" baseline="0" dirty="0" smtClean="0">
                          <a:solidFill>
                            <a:schemeClr val="tx2"/>
                          </a:solidFill>
                        </a:rPr>
                        <a:t>Ordförande patientnämnden Region Norrbotten</a:t>
                      </a:r>
                    </a:p>
                  </a:txBody>
                  <a:tcPr/>
                </a:tc>
              </a:tr>
              <a:tr h="498420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solidFill>
                            <a:schemeClr val="tx2"/>
                          </a:solidFill>
                        </a:rPr>
                        <a:t>11:00-11:45</a:t>
                      </a:r>
                      <a:endParaRPr lang="sv-SE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solidFill>
                            <a:schemeClr val="tx2"/>
                          </a:solidFill>
                        </a:rPr>
                        <a:t>Vad innebär rollen som stödperson</a:t>
                      </a:r>
                      <a:endParaRPr lang="sv-SE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1" i="1" baseline="0" dirty="0" smtClean="0">
                          <a:solidFill>
                            <a:schemeClr val="tx2"/>
                          </a:solidFill>
                        </a:rPr>
                        <a:t>Ingegerd</a:t>
                      </a:r>
                    </a:p>
                  </a:txBody>
                  <a:tcPr/>
                </a:tc>
              </a:tr>
              <a:tr h="362646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solidFill>
                            <a:schemeClr val="tx2"/>
                          </a:solidFill>
                        </a:rPr>
                        <a:t>11:45-13:00</a:t>
                      </a:r>
                      <a:endParaRPr lang="sv-SE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1" baseline="0" dirty="0" smtClean="0">
                          <a:solidFill>
                            <a:schemeClr val="tx2"/>
                          </a:solidFill>
                        </a:rPr>
                        <a:t>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b="1" i="1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30533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solidFill>
                            <a:schemeClr val="tx2"/>
                          </a:solidFill>
                        </a:rPr>
                        <a:t>13:00-13:15</a:t>
                      </a:r>
                      <a:endParaRPr lang="sv-SE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1" baseline="0" dirty="0" smtClean="0">
                          <a:solidFill>
                            <a:schemeClr val="tx2"/>
                          </a:solidFill>
                        </a:rPr>
                        <a:t>Chefsläkarens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1" i="1" baseline="0" dirty="0" smtClean="0">
                          <a:solidFill>
                            <a:schemeClr val="tx2"/>
                          </a:solidFill>
                        </a:rPr>
                        <a:t>Moa Bjerner</a:t>
                      </a:r>
                    </a:p>
                    <a:p>
                      <a:r>
                        <a:rPr lang="sv-SE" sz="1000" b="1" i="1" baseline="0" dirty="0" smtClean="0">
                          <a:solidFill>
                            <a:schemeClr val="tx2"/>
                          </a:solidFill>
                        </a:rPr>
                        <a:t>Chefsläkare Region Norrbotten</a:t>
                      </a:r>
                    </a:p>
                  </a:txBody>
                  <a:tcPr/>
                </a:tc>
              </a:tr>
              <a:tr h="502289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solidFill>
                            <a:schemeClr val="tx2"/>
                          </a:solidFill>
                        </a:rPr>
                        <a:t>13:15-14:00</a:t>
                      </a:r>
                      <a:endParaRPr lang="sv-SE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solidFill>
                            <a:schemeClr val="tx2"/>
                          </a:solidFill>
                        </a:rPr>
                        <a:t>Hur har Covid påverkat psykiatrivården</a:t>
                      </a:r>
                      <a:endParaRPr lang="sv-SE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1" i="1" baseline="0" dirty="0" smtClean="0">
                          <a:solidFill>
                            <a:schemeClr val="tx2"/>
                          </a:solidFill>
                        </a:rPr>
                        <a:t> Pernilla Nordqvist</a:t>
                      </a:r>
                    </a:p>
                    <a:p>
                      <a:r>
                        <a:rPr lang="sv-SE" sz="1000" b="1" i="1" baseline="0" dirty="0" smtClean="0">
                          <a:solidFill>
                            <a:schemeClr val="tx2"/>
                          </a:solidFill>
                        </a:rPr>
                        <a:t>Verksamhetschef psykiatrin länsgemensamt</a:t>
                      </a:r>
                    </a:p>
                  </a:txBody>
                  <a:tcPr/>
                </a:tc>
              </a:tr>
              <a:tr h="358778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solidFill>
                            <a:schemeClr val="tx2"/>
                          </a:solidFill>
                        </a:rPr>
                        <a:t>14:00-14:30</a:t>
                      </a:r>
                      <a:endParaRPr lang="sv-SE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solidFill>
                            <a:schemeClr val="tx2"/>
                          </a:solidFill>
                        </a:rPr>
                        <a:t>KAFFE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94851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solidFill>
                            <a:schemeClr val="tx2"/>
                          </a:solidFill>
                        </a:rPr>
                        <a:t>14:30-15:30</a:t>
                      </a:r>
                      <a:endParaRPr lang="sv-SE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0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Tvångsvård och bemötandefrågor </a:t>
                      </a:r>
                      <a:endParaRPr lang="sv-SE" sz="10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1" i="1" dirty="0" smtClean="0">
                          <a:solidFill>
                            <a:schemeClr val="tx2"/>
                          </a:solidFill>
                        </a:rPr>
                        <a:t>Lennart Lundin</a:t>
                      </a:r>
                    </a:p>
                    <a:p>
                      <a:r>
                        <a:rPr lang="sv-SE" sz="1000" b="1" i="1" dirty="0" smtClean="0">
                          <a:solidFill>
                            <a:schemeClr val="tx2"/>
                          </a:solidFill>
                        </a:rPr>
                        <a:t>Leg psykolog, specialist i klinisk psykiatri</a:t>
                      </a:r>
                      <a:endParaRPr lang="sv-SE" sz="1000" b="1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94851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solidFill>
                            <a:schemeClr val="tx2"/>
                          </a:solidFill>
                        </a:rPr>
                        <a:t>15:30-16:30</a:t>
                      </a:r>
                      <a:endParaRPr lang="sv-SE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solidFill>
                            <a:schemeClr val="tx2"/>
                          </a:solidFill>
                        </a:rPr>
                        <a:t>Reflektioner och samtal i mindre grupper</a:t>
                      </a:r>
                      <a:endParaRPr lang="sv-SE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546716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solidFill>
                            <a:schemeClr val="tx2"/>
                          </a:solidFill>
                        </a:rPr>
                        <a:t>16:30-17:00</a:t>
                      </a:r>
                      <a:endParaRPr lang="sv-SE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solidFill>
                            <a:schemeClr val="tx2"/>
                          </a:solidFill>
                        </a:rPr>
                        <a:t>Sammanfattning </a:t>
                      </a:r>
                    </a:p>
                    <a:p>
                      <a:r>
                        <a:rPr lang="sv-SE" sz="1000" b="1" dirty="0" smtClean="0">
                          <a:solidFill>
                            <a:schemeClr val="tx2"/>
                          </a:solidFill>
                        </a:rPr>
                        <a:t>Inför</a:t>
                      </a:r>
                      <a:r>
                        <a:rPr lang="sv-SE" sz="1000" b="1" baseline="0" dirty="0" smtClean="0">
                          <a:solidFill>
                            <a:schemeClr val="tx2"/>
                          </a:solidFill>
                        </a:rPr>
                        <a:t> nästa utbildningstillfälle</a:t>
                      </a:r>
                      <a:endParaRPr lang="sv-SE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0644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solidFill>
                            <a:schemeClr val="tx2"/>
                          </a:solidFill>
                        </a:rPr>
                        <a:t>17:30-19:30</a:t>
                      </a:r>
                      <a:endParaRPr lang="sv-SE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solidFill>
                            <a:schemeClr val="tx2"/>
                          </a:solidFill>
                        </a:rPr>
                        <a:t>MIDDAG</a:t>
                      </a:r>
                      <a:endParaRPr lang="sv-SE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692696" y="7373771"/>
            <a:ext cx="5112568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sv-SE" sz="1400" dirty="0" smtClean="0"/>
          </a:p>
          <a:p>
            <a:r>
              <a:rPr lang="sv-SE" sz="1400" dirty="0" smtClean="0"/>
              <a:t>Tid: Tisdag den 16 november 2021</a:t>
            </a:r>
          </a:p>
          <a:p>
            <a:endParaRPr lang="sv-SE" sz="1400" dirty="0" smtClean="0"/>
          </a:p>
          <a:p>
            <a:r>
              <a:rPr lang="sv-SE" sz="1400" dirty="0" smtClean="0"/>
              <a:t>Plats: Sunderby </a:t>
            </a:r>
            <a:r>
              <a:rPr lang="sv-SE" sz="1400" dirty="0" smtClean="0"/>
              <a:t>folkhögskola 	</a:t>
            </a:r>
            <a:r>
              <a:rPr lang="sv-SE" sz="1400" dirty="0"/>
              <a:t>	</a:t>
            </a:r>
            <a:r>
              <a:rPr lang="sv-SE" sz="1400" dirty="0" smtClean="0"/>
              <a:t>Bilaga 1</a:t>
            </a:r>
            <a:endParaRPr lang="sv-SE" sz="1400" dirty="0"/>
          </a:p>
        </p:txBody>
      </p:sp>
      <p:pic>
        <p:nvPicPr>
          <p:cNvPr id="1026" name="Bildobjekt 3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98" y="611560"/>
            <a:ext cx="18954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tientnämnden">
  <a:themeElements>
    <a:clrScheme name="">
      <a:dk1>
        <a:srgbClr val="003399"/>
      </a:dk1>
      <a:lt1>
        <a:srgbClr val="FFFFFF"/>
      </a:lt1>
      <a:dk2>
        <a:srgbClr val="000000"/>
      </a:dk2>
      <a:lt2>
        <a:srgbClr val="969696"/>
      </a:lt2>
      <a:accent1>
        <a:srgbClr val="969696"/>
      </a:accent1>
      <a:accent2>
        <a:srgbClr val="FFFF99"/>
      </a:accent2>
      <a:accent3>
        <a:srgbClr val="FFFFFF"/>
      </a:accent3>
      <a:accent4>
        <a:srgbClr val="002A82"/>
      </a:accent4>
      <a:accent5>
        <a:srgbClr val="C9C9C9"/>
      </a:accent5>
      <a:accent6>
        <a:srgbClr val="E7E78A"/>
      </a:accent6>
      <a:hlink>
        <a:srgbClr val="99FF99"/>
      </a:hlink>
      <a:folHlink>
        <a:srgbClr val="CC0000"/>
      </a:folHlink>
    </a:clrScheme>
    <a:fontScheme name="vit med jpglogga 180_ny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2022-01-03T23:00:00+00:00</NLLPublishDate>
    <NLLPublished xmlns="http://schemas.microsoft.com/sharepoint/v3" xsi:nil="true"/>
    <NLLPublishingstatus xmlns="http://schemas.microsoft.com/sharepoint/v3">Publicerad</NLLPublishingstatus>
    <NLLDocumentIDValue xmlns="http://schemas.microsoft.com/sharepoint/v3">ARBGRP651-1226513768-467</NLLDocumentIDValue>
    <NLLThinningTime xmlns="http://schemas.microsoft.com/sharepoint/v3">2025-01-03T23:00:00+00:00</NLLThinningTime>
    <NLLPublishDateQuickpart xmlns="http://schemas.microsoft.com/sharepoint/v3">2022-01-04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Kirsti Jussila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Karin Larsson</AnsvarigQuickpart>
    <NLLEstablishedBy xmlns="http://schemas.microsoft.com/sharepoint/v3">
      <UserInfo>
        <DisplayName>Kirsti Jussila</DisplayName>
        <AccountId>266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57688ad1-3070-4f9b-930d-380ac1e3f4f2</TermId>
        </TermInfo>
      </Terms>
    </NLLDocumentTypeTaxHTField0>
    <NLLVersion xmlns="http://schemas.microsoft.com/sharepoint/v3">1.0</NLLVersion>
    <NLLInformationclass xmlns="http://schemas.microsoft.com/sharepoint/v3">Publik</NLLInformationclass>
    <NLLModifiedBy xmlns="http://schemas.microsoft.com/sharepoint/v3">Kirsti Jussila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Funktionsområde PaN</TermName>
          <TermId xmlns="http://schemas.microsoft.com/office/infopath/2007/PartnerControls">199dd295-cf0c-4bb3-a8df-1cc2e8325b2e</TermId>
        </TermInfo>
      </Terms>
    </NLLProducerPlaceTaxHTField0>
    <VersionComment xmlns="http://schemas.microsoft.com/sharepoint/v3" xsi:nil="true"/>
    <NLLDiarienummer xmlns="http://schemas.microsoft.com/sharepoint/v3" xsi:nil="true"/>
    <TaxKeywordTaxHTField xmlns="c7918ce9-5289-4a18-805d-4141408e948c">
      <Terms xmlns="http://schemas.microsoft.com/office/infopath/2007/PartnerControls"/>
    </TaxKeywordTaxHTField>
    <_dlc_DocId xmlns="c7918ce9-5289-4a18-805d-4141408e948c">ARBGRP651-1226513768-467</_dlc_DocId>
    <_dlc_DocIdUrl xmlns="c7918ce9-5289-4a18-805d-4141408e948c">
      <Url>http://spportal.extvis.local/process/administrativ/_layouts/15/DocIdRedir.aspx?ID=ARBGRP651-1226513768-467</Url>
      <Description>ARBGRP651-1226513768-467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2025-02-03T23:00:00+00:00</_dlc_ExpireDate>
    <VIS_DocumentId xmlns="e1dec489-f745-4ed5-9c00-958a11aea6df">
      <Url>https://samarbeta.nll.se/producentplats/funktionsomradepan/_layouts/15/DocIdRedir.aspx?ID=ARBGRP651-1226513768-467</Url>
      <Description>ARBGRP651-1226513768-467</Description>
    </VIS_DocumentId>
    <VISResponsible xmlns="e1dec489-f745-4ed5-9c00-958a11aea6df">
      <UserInfo>
        <DisplayName>Karin Larsson</DisplayName>
        <AccountId>955</AccountId>
        <AccountType/>
      </UserInfo>
    </VISResponsible>
    <DocumentStatus xmlns="e1dec489-f745-4ed5-9c00-958a11aea6df">
      <Url>https://samarbeta.nll.se/producentplats/funktionsomradepan/_layouts/15/wrkstat.aspx?List=1f33c634-3255-4d1d-b6f1-03a4b57b86f5&amp;WorkflowInstanceName=cc21145f-e67b-443d-ad26-45522be1a2bb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050235cca5ab48f0c01ffee54baeabf5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405ea7c4c06bbf57746b92a85636fa8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BE3D61-DED5-48C9-AB48-9EDA23DDF59F}"/>
</file>

<file path=customXml/itemProps2.xml><?xml version="1.0" encoding="utf-8"?>
<ds:datastoreItem xmlns:ds="http://schemas.openxmlformats.org/officeDocument/2006/customXml" ds:itemID="{D5654C2F-B114-481A-964A-371A88C72B5A}"/>
</file>

<file path=customXml/itemProps3.xml><?xml version="1.0" encoding="utf-8"?>
<ds:datastoreItem xmlns:ds="http://schemas.openxmlformats.org/officeDocument/2006/customXml" ds:itemID="{73CF5510-2D3F-4BE4-AF8F-99F3D9C723ED}"/>
</file>

<file path=customXml/itemProps4.xml><?xml version="1.0" encoding="utf-8"?>
<ds:datastoreItem xmlns:ds="http://schemas.openxmlformats.org/officeDocument/2006/customXml" ds:itemID="{9F34186A-3927-439E-8FD0-E956BB826DD0}"/>
</file>

<file path=customXml/itemProps5.xml><?xml version="1.0" encoding="utf-8"?>
<ds:datastoreItem xmlns:ds="http://schemas.openxmlformats.org/officeDocument/2006/customXml" ds:itemID="{70628D15-C7EE-4C1C-A156-4305B29AB704}"/>
</file>

<file path=docProps/app.xml><?xml version="1.0" encoding="utf-8"?>
<Properties xmlns="http://schemas.openxmlformats.org/officeDocument/2006/extended-properties" xmlns:vt="http://schemas.openxmlformats.org/officeDocument/2006/docPropsVTypes">
  <Template>Patientnämnden</Template>
  <TotalTime>433</TotalTime>
  <Words>95</Words>
  <Application>Microsoft Office PowerPoint</Application>
  <PresentationFormat>Bildspel på skärmen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Patientnämnden</vt:lpstr>
      <vt:lpstr> Stödpersonsutbildning Program 16 november 2021   </vt:lpstr>
    </vt:vector>
  </TitlesOfParts>
  <Company>Norrbottens läns landsting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Bilaga 4 Stödpersonsutbildning våren 2013</dc:title>
  <dc:creator>Jessica Muhigana</dc:creator>
  <cp:keywords/>
  <cp:lastModifiedBy>Maria Sjöberg</cp:lastModifiedBy>
  <cp:revision>96</cp:revision>
  <cp:lastPrinted>2018-01-22T11:55:54Z</cp:lastPrinted>
  <dcterms:created xsi:type="dcterms:W3CDTF">2013-04-02T11:57:20Z</dcterms:created>
  <dcterms:modified xsi:type="dcterms:W3CDTF">2021-12-07T14:37:59Z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/>
  </property>
  <property fmtid="{D5CDD505-2E9C-101B-9397-08002B2CF9AE}" pid="4" name="CareActionCodeSurgical">
    <vt:lpwstr/>
  </property>
  <property fmtid="{D5CDD505-2E9C-101B-9397-08002B2CF9AE}" pid="5" name="NLLProducerPlace">
    <vt:lpwstr>6944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1687;#|2ac66d7d-7456-4491-b0c4-3e1d538f92db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NLLClosureDate">
    <vt:lpwstr/>
  </property>
  <property fmtid="{D5CDD505-2E9C-101B-9397-08002B2CF9AE}" pid="14" name="NLLProducerplaceID">
    <vt:lpwstr/>
  </property>
  <property fmtid="{D5CDD505-2E9C-101B-9397-08002B2CF9AE}" pid="15" name="Godkänn dokument(1)">
    <vt:lpwstr>, </vt:lpwstr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ProjectUrl">
    <vt:lpwstr/>
  </property>
  <property fmtid="{D5CDD505-2E9C-101B-9397-08002B2CF9AE}" pid="24" name="NLLSteeringGroup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CareActionCodeSurgicalTaxHTField0">
    <vt:lpwstr/>
  </property>
  <property fmtid="{D5CDD505-2E9C-101B-9397-08002B2CF9AE}" pid="28" name="PharmaceuticalCodeTaxHTField0">
    <vt:lpwstr/>
  </property>
  <property fmtid="{D5CDD505-2E9C-101B-9397-08002B2CF9AE}" pid="29" name="Granska dokument(1)">
    <vt:lpwstr>, </vt:lpwstr>
  </property>
  <property fmtid="{D5CDD505-2E9C-101B-9397-08002B2CF9AE}" pid="30" name="NLLProjectLeader">
    <vt:lpwstr/>
  </property>
  <property fmtid="{D5CDD505-2E9C-101B-9397-08002B2CF9AE}" pid="31" name="NLLDecisionLevelManagedTaxHTField0">
    <vt:lpwstr/>
  </property>
  <property fmtid="{D5CDD505-2E9C-101B-9397-08002B2CF9AE}" pid="34" name="NLLDefaultTemplate">
    <vt:lpwstr/>
  </property>
  <property fmtid="{D5CDD505-2E9C-101B-9397-08002B2CF9AE}" pid="35" name="NLLProjectVisitor">
    <vt:lpwstr/>
  </property>
  <property fmtid="{D5CDD505-2E9C-101B-9397-08002B2CF9AE}" pid="36" name="NLLApprovedBy">
    <vt:lpwstr/>
  </property>
  <property fmtid="{D5CDD505-2E9C-101B-9397-08002B2CF9AE}" pid="37" name="NLLDecisionLevelManaged">
    <vt:lpwstr/>
  </property>
  <property fmtid="{D5CDD505-2E9C-101B-9397-08002B2CF9AE}" pid="38" name="CompulsoryAction">
    <vt:lpwstr/>
  </property>
  <property fmtid="{D5CDD505-2E9C-101B-9397-08002B2CF9AE}" pid="39" name="NLLProjectDivisionTaxHTField0">
    <vt:lpwstr/>
  </property>
  <property fmtid="{D5CDD505-2E9C-101B-9397-08002B2CF9AE}" pid="40" name="ICD10CodeTaxHTField0">
    <vt:lpwstr/>
  </property>
  <property fmtid="{D5CDD505-2E9C-101B-9397-08002B2CF9AE}" pid="41" name="Godkänn dokument">
    <vt:lpwstr>, </vt:lpwstr>
  </property>
  <property fmtid="{D5CDD505-2E9C-101B-9397-08002B2CF9AE}" pid="42" name="NLLProjectOwner">
    <vt:lpwstr/>
  </property>
  <property fmtid="{D5CDD505-2E9C-101B-9397-08002B2CF9AE}" pid="43" name="NPUCodeTaxHTField0">
    <vt:lpwstr/>
  </property>
  <property fmtid="{D5CDD505-2E9C-101B-9397-08002B2CF9AE}" pid="44" name="NLLTemplateFolderDescription">
    <vt:lpwstr/>
  </property>
  <property fmtid="{D5CDD505-2E9C-101B-9397-08002B2CF9AE}" pid="45" name="TLVCodeAction">
    <vt:lpwstr/>
  </property>
  <property fmtid="{D5CDD505-2E9C-101B-9397-08002B2CF9AE}" pid="46" name="RadiologicalCode">
    <vt:lpwstr/>
  </property>
  <property fmtid="{D5CDD505-2E9C-101B-9397-08002B2CF9AE}" pid="47" name="References">
    <vt:lpwstr/>
  </property>
  <property fmtid="{D5CDD505-2E9C-101B-9397-08002B2CF9AE}" pid="48" name="prdProcess">
    <vt:lpwstr/>
  </property>
  <property fmtid="{D5CDD505-2E9C-101B-9397-08002B2CF9AE}" pid="49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NLLProjectDivision">
    <vt:lpwstr/>
  </property>
  <property fmtid="{D5CDD505-2E9C-101B-9397-08002B2CF9AE}" pid="66" name="PsychiatricCode">
    <vt:lpwstr/>
  </property>
  <property fmtid="{D5CDD505-2E9C-101B-9397-08002B2CF9AE}" pid="67" name="Publicera dokument">
    <vt:lpwstr>, </vt:lpwstr>
  </property>
  <property fmtid="{D5CDD505-2E9C-101B-9397-08002B2CF9AE}" pid="68" name="NLLProjectType">
    <vt:lpwstr/>
  </property>
  <property fmtid="{D5CDD505-2E9C-101B-9397-08002B2CF9AE}" pid="69" name="AnalysisName">
    <vt:lpwstr/>
  </property>
  <property fmtid="{D5CDD505-2E9C-101B-9397-08002B2CF9AE}" pid="70" name="NLLMtptCodeTaxHTField0">
    <vt:lpwstr/>
  </property>
  <property fmtid="{D5CDD505-2E9C-101B-9397-08002B2CF9AE}" pid="71" name="NLLLatestProjectTrackingDate">
    <vt:lpwstr/>
  </property>
  <property fmtid="{D5CDD505-2E9C-101B-9397-08002B2CF9AE}" pid="72" name="NLLDocumentType">
    <vt:lpwstr>1465</vt:lpwstr>
  </property>
  <property fmtid="{D5CDD505-2E9C-101B-9397-08002B2CF9AE}" pid="73" name="NLLProjectTypeText">
    <vt:lpwstr/>
  </property>
  <property fmtid="{D5CDD505-2E9C-101B-9397-08002B2CF9AE}" pid="74" name="NLLEstablishingDate">
    <vt:lpwstr/>
  </property>
  <property fmtid="{D5CDD505-2E9C-101B-9397-08002B2CF9AE}" pid="75" name="NLLProjectMember">
    <vt:lpwstr/>
  </property>
  <property fmtid="{D5CDD505-2E9C-101B-9397-08002B2CF9AE}" pid="76" name="NLLProcessTeamLookup">
    <vt:lpwstr/>
  </property>
  <property fmtid="{D5CDD505-2E9C-101B-9397-08002B2CF9AE}" pid="77" name="CareActionCodeNonSurgicalTaxHTField0">
    <vt:lpwstr/>
  </property>
  <property fmtid="{D5CDD505-2E9C-101B-9397-08002B2CF9AE}" pid="78" name="CompulsoryActionTaxHTField0">
    <vt:lpwstr/>
  </property>
  <property fmtid="{D5CDD505-2E9C-101B-9397-08002B2CF9AE}" pid="79" name="NLLMeetingType">
    <vt:lpwstr/>
  </property>
  <property fmtid="{D5CDD505-2E9C-101B-9397-08002B2CF9AE}" pid="80" name="NLLProjectLeaderDiv">
    <vt:lpwstr/>
  </property>
  <property fmtid="{D5CDD505-2E9C-101B-9397-08002B2CF9AE}" pid="81" name="NLLProjectName">
    <vt:lpwstr/>
  </property>
  <property fmtid="{D5CDD505-2E9C-101B-9397-08002B2CF9AE}" pid="83" name="NLLMtptCode">
    <vt:lpwstr/>
  </property>
  <property fmtid="{D5CDD505-2E9C-101B-9397-08002B2CF9AE}" pid="84" name="ICD10Code">
    <vt:lpwstr/>
  </property>
  <property fmtid="{D5CDD505-2E9C-101B-9397-08002B2CF9AE}" pid="85" name="NLLProjectStatus">
    <vt:lpwstr/>
  </property>
  <property fmtid="{D5CDD505-2E9C-101B-9397-08002B2CF9AE}" pid="86" name="_dlc_policyId">
    <vt:lpwstr>0x010100D7963E0E5B7A40E5AEA07389401D709F007B1238BBD93543428C20870054E92DBF|1214505165</vt:lpwstr>
  </property>
  <property fmtid="{D5CDD505-2E9C-101B-9397-08002B2CF9AE}" pid="89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91" name="_dlc_DocIdItemGuid">
    <vt:lpwstr>b0a817c0-b6bd-4e82-911f-6256542a537f</vt:lpwstr>
  </property>
  <property fmtid="{D5CDD505-2E9C-101B-9397-08002B2CF9AE}" pid="93" name="TaxCatchAll">
    <vt:lpwstr>1465;#;#6944;#;#1687;#</vt:lpwstr>
  </property>
  <property fmtid="{D5CDD505-2E9C-101B-9397-08002B2CF9AE}" pid="95" name="Order">
    <vt:r8>1978900</vt:r8>
  </property>
  <property fmtid="{D5CDD505-2E9C-101B-9397-08002B2CF9AE}" pid="96" name="xd_ProgID">
    <vt:lpwstr/>
  </property>
  <property fmtid="{D5CDD505-2E9C-101B-9397-08002B2CF9AE}" pid="97" name="_SourceUrl">
    <vt:lpwstr/>
  </property>
  <property fmtid="{D5CDD505-2E9C-101B-9397-08002B2CF9AE}" pid="98" name="_SharedFileIndex">
    <vt:lpwstr/>
  </property>
  <property fmtid="{D5CDD505-2E9C-101B-9397-08002B2CF9AE}" pid="99" name="TemplateUrl">
    <vt:lpwstr/>
  </property>
  <property fmtid="{D5CDD505-2E9C-101B-9397-08002B2CF9AE}" pid="101" name="NLLDecisionLevelGoverning">
    <vt:lpwstr/>
  </property>
  <property fmtid="{D5CDD505-2E9C-101B-9397-08002B2CF9AE}" pid="102" name="NLLFactOwner">
    <vt:lpwstr/>
  </property>
  <property fmtid="{D5CDD505-2E9C-101B-9397-08002B2CF9AE}" pid="103" name="NLLFactOwnerText">
    <vt:lpwstr/>
  </property>
  <property fmtid="{D5CDD505-2E9C-101B-9397-08002B2CF9AE}" pid="104" name="xd_Signature">
    <vt:bool>false</vt:bool>
  </property>
  <property fmtid="{D5CDD505-2E9C-101B-9397-08002B2CF9AE}" pid="105" name="NLLDecisionLevel">
    <vt:lpwstr/>
  </property>
  <property fmtid="{D5CDD505-2E9C-101B-9397-08002B2CF9AE}" pid="106" name="NLLPTCProcessLeader">
    <vt:lpwstr/>
  </property>
  <property fmtid="{D5CDD505-2E9C-101B-9397-08002B2CF9AE}" pid="108" name="NLLPTCVISEditor">
    <vt:lpwstr/>
  </property>
</Properties>
</file>