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9" r:id="rId2"/>
    <p:sldId id="283" r:id="rId3"/>
    <p:sldId id="282" r:id="rId4"/>
    <p:sldId id="281" r:id="rId5"/>
    <p:sldId id="280" r:id="rId6"/>
    <p:sldId id="276" r:id="rId7"/>
    <p:sldId id="284" r:id="rId8"/>
  </p:sldIdLst>
  <p:sldSz cx="9144000" cy="5143500" type="screen16x9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6CF"/>
    <a:srgbClr val="155697"/>
    <a:srgbClr val="83C55B"/>
    <a:srgbClr val="0070C0"/>
    <a:srgbClr val="000000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7342" autoAdjust="0"/>
  </p:normalViewPr>
  <p:slideViewPr>
    <p:cSldViewPr snapToGrid="0" showGuides="1">
      <p:cViewPr varScale="1">
        <p:scale>
          <a:sx n="103" d="100"/>
          <a:sy n="103" d="100"/>
        </p:scale>
        <p:origin x="1836" y="102"/>
      </p:cViewPr>
      <p:guideLst>
        <p:guide orient="horz" pos="273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2C65-4987-4A9B-BE88-0C8DBBB497FF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4715-B6BB-4DE5-9804-051303F8AA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43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600" dirty="0"/>
              <a:t>Verksamheten ska bedrivas effektivt inom givna ekonomiska ramar. Patientnämnden måste ha en god ekonomi som ger utrymme för kort- och långsiktig utveckling. </a:t>
            </a:r>
          </a:p>
          <a:p>
            <a:endParaRPr lang="sv-SE" sz="1600" dirty="0"/>
          </a:p>
          <a:p>
            <a:r>
              <a:rPr lang="sv-SE" sz="1600" dirty="0"/>
              <a:t>2021 tilldelad budget på 3 459 tkr och utökades med ytterligare ett kostnadsställe, stab patientnämnd, med </a:t>
            </a:r>
            <a:r>
              <a:rPr lang="sv-SE" sz="1600" dirty="0" smtClean="0"/>
              <a:t>tillhörande </a:t>
            </a:r>
            <a:r>
              <a:rPr lang="sv-SE" sz="1600" dirty="0"/>
              <a:t>budget i omorganisationen (1 220 tkr till totalt 4 679 tkr). Årsprognosen för patientnämnd, stab och stödpersonsverksamheten var för 2021 beräknad till 3 931 tkr, vilket är 748 tkr lägre än tilldelad årsbudget. </a:t>
            </a:r>
          </a:p>
          <a:p>
            <a:r>
              <a:rPr lang="sv-SE" sz="1600" dirty="0"/>
              <a:t>Den verkliga avvikelsen mot årsbudget 2021 blev totalt 1,3 mnkr.  </a:t>
            </a:r>
          </a:p>
          <a:p>
            <a:endParaRPr lang="sv-SE" sz="1600" dirty="0"/>
          </a:p>
          <a:p>
            <a:pPr marL="170850" indent="-170850">
              <a:buFont typeface="Arial" panose="020B0604020202020204" pitchFamily="34" charset="0"/>
              <a:buChar char="•"/>
            </a:pPr>
            <a:r>
              <a:rPr lang="sv-SE" sz="1600" dirty="0"/>
              <a:t>Aktuellt överskott är bland annat att patientnämnden inte har deltagit/hållit konferenser, sammanträden har hållits digitalt på grund av rådande pandemi</a:t>
            </a:r>
          </a:p>
          <a:p>
            <a:pPr marL="170850" indent="-170850">
              <a:buFont typeface="Arial" panose="020B0604020202020204" pitchFamily="34" charset="0"/>
              <a:buChar char="•"/>
            </a:pPr>
            <a:r>
              <a:rPr lang="sv-SE" sz="1600" dirty="0"/>
              <a:t>Den fjärde tjänsten inte tillsattes direkt under året, pensionsavgång senare del av år 2021.</a:t>
            </a:r>
          </a:p>
          <a:p>
            <a:pPr marL="170850" indent="-170850">
              <a:buFont typeface="Arial" panose="020B0604020202020204" pitchFamily="34" charset="0"/>
              <a:buChar char="•"/>
            </a:pPr>
            <a:r>
              <a:rPr lang="sv-SE" sz="1600" dirty="0"/>
              <a:t>Pandemin begränsat stödpersonernas möjlighet till besök av patienter samt att utbildning av stödpersoner varit vilande största delen av året</a:t>
            </a:r>
          </a:p>
          <a:p>
            <a:endParaRPr lang="sv-SE" sz="1600" dirty="0"/>
          </a:p>
          <a:p>
            <a:r>
              <a:rPr lang="sv-SE" sz="1600" dirty="0"/>
              <a:t>2021 så fakturerades 1 480 567 kr till kommunerna, 732 052 avsåg år 2020 och 748 515 avsåg 2021.</a:t>
            </a:r>
          </a:p>
          <a:p>
            <a:endParaRPr lang="sv-SE" sz="1600" dirty="0"/>
          </a:p>
          <a:p>
            <a:r>
              <a:rPr lang="sv-SE" sz="1600" dirty="0"/>
              <a:t>Totala intäkter var dock 1 480 960 då det kom in ett statsbidrag på 393 kr under 2021.</a:t>
            </a:r>
          </a:p>
          <a:p>
            <a:endParaRPr lang="sv-SE" sz="1600" dirty="0"/>
          </a:p>
          <a:p>
            <a:r>
              <a:rPr lang="sv-SE" sz="1600" dirty="0"/>
              <a:t>Året då budgeten var 838  000 (837 904 för att vara exakt) var 2021.</a:t>
            </a:r>
          </a:p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19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400" dirty="0"/>
              <a:t>Underskott på ca - 360 tkr 2021. Detta beror på missade faktureringar till Norrbottens kommuner för år 2020 och 2021. Annars skulle verksamheten visat på ett överskott.</a:t>
            </a:r>
          </a:p>
          <a:p>
            <a:endParaRPr lang="sv-SE" sz="1400" dirty="0"/>
          </a:p>
          <a:p>
            <a:pPr defTabSz="911200">
              <a:defRPr/>
            </a:pPr>
            <a:r>
              <a:rPr lang="sv-SE" sz="1400" dirty="0">
                <a:solidFill>
                  <a:prstClr val="black"/>
                </a:solidFill>
              </a:rPr>
              <a:t>2021 så fakturerades 1 480 567 kr till kommunerna, 732 052 avsåg år 2020 och 748 515 avsåg 2021.</a:t>
            </a:r>
          </a:p>
          <a:p>
            <a:pPr defTabSz="911200"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pPr defTabSz="911200">
              <a:defRPr/>
            </a:pPr>
            <a:r>
              <a:rPr lang="sv-SE" sz="1400" dirty="0">
                <a:solidFill>
                  <a:prstClr val="black"/>
                </a:solidFill>
              </a:rPr>
              <a:t>Totala intäkter var dock 1 480 960 då det kom in ett statsbidrag på 393 kr under 2021.</a:t>
            </a:r>
          </a:p>
          <a:p>
            <a:pPr defTabSz="911200"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pPr defTabSz="911200">
              <a:defRPr/>
            </a:pPr>
            <a:r>
              <a:rPr lang="sv-SE" sz="1400" dirty="0">
                <a:solidFill>
                  <a:prstClr val="black"/>
                </a:solidFill>
              </a:rPr>
              <a:t>Året då budgeten var 838  000 (837 904 för att vara exakt) var 2021.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56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200">
              <a:defRPr/>
            </a:pPr>
            <a:r>
              <a:rPr lang="sv-SE" sz="1400" dirty="0">
                <a:solidFill>
                  <a:prstClr val="black"/>
                </a:solidFill>
              </a:rPr>
              <a:t>Framtagandet mål 2021 har utgått från regionfullmäktiges strategiska plan för 2021-2023 som anger perspektiv, strategiskt mål och framgångsfaktorer. </a:t>
            </a:r>
          </a:p>
          <a:p>
            <a:pPr defTabSz="911200"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pPr defTabSz="911200">
              <a:defRPr/>
            </a:pPr>
            <a:r>
              <a:rPr lang="sv-SE" sz="1400" dirty="0">
                <a:solidFill>
                  <a:prstClr val="black"/>
                </a:solidFill>
              </a:rPr>
              <a:t>Region Norrbotten tillämpar balanserad styrning – verksamheter beskrivs, planeras och följs upp utifrån fem perspektiv</a:t>
            </a:r>
          </a:p>
          <a:p>
            <a:pPr defTabSz="911200"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pPr defTabSz="911200">
              <a:defRPr/>
            </a:pPr>
            <a:r>
              <a:rPr lang="sv-SE" sz="1400" b="1" dirty="0">
                <a:solidFill>
                  <a:prstClr val="black"/>
                </a:solidFill>
              </a:rPr>
              <a:t>Perspektiv </a:t>
            </a:r>
            <a:endParaRPr lang="sv-SE" sz="1400" dirty="0">
              <a:solidFill>
                <a:prstClr val="black"/>
              </a:solidFill>
            </a:endParaRP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Samhälle</a:t>
            </a: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Medborgare</a:t>
            </a: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Verksamhet</a:t>
            </a: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Medarbetare</a:t>
            </a: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Ekonomi</a:t>
            </a:r>
          </a:p>
          <a:p>
            <a:pPr marL="170850" indent="-170850" defTabSz="911200">
              <a:buFont typeface="Arial" panose="020B0604020202020204" pitchFamily="34" charset="0"/>
              <a:buChar char="•"/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997"/>
              </a:spcAft>
            </a:pPr>
            <a:r>
              <a:rPr lang="sv-SE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Patientnämnden är ansvarig för strategiska mål inom perspektiven: </a:t>
            </a: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997"/>
              </a:spcAft>
            </a:pPr>
            <a:endParaRPr lang="sv-SE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997"/>
              </a:spcAft>
            </a:pPr>
            <a:r>
              <a:rPr lang="sv-SE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medborgare</a:t>
            </a:r>
            <a:r>
              <a:rPr lang="sv-SE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Trygga norrbottningar med god livskvalitet</a:t>
            </a: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997"/>
              </a:spcAft>
            </a:pPr>
            <a:r>
              <a:rPr lang="sv-SE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verksamhet</a:t>
            </a:r>
            <a:r>
              <a:rPr lang="sv-SE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God, nära och samordnad vård, </a:t>
            </a:r>
          </a:p>
          <a:p>
            <a:pPr>
              <a:lnSpc>
                <a:spcPct val="110000"/>
              </a:lnSpc>
              <a:spcBef>
                <a:spcPts val="100"/>
              </a:spcBef>
              <a:spcAft>
                <a:spcPts val="997"/>
              </a:spcAft>
            </a:pPr>
            <a:r>
              <a:rPr lang="sv-SE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sv-SE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Långsiktigt hållbar ekonomi</a:t>
            </a:r>
            <a:endParaRPr lang="sv-SE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1200">
              <a:defRPr/>
            </a:pPr>
            <a:endParaRPr lang="sv-SE" sz="1400" dirty="0">
              <a:solidFill>
                <a:prstClr val="black"/>
              </a:solidFill>
            </a:endParaRP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27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400" b="1" dirty="0"/>
              <a:t>Framgångsfaktorer:</a:t>
            </a:r>
          </a:p>
          <a:p>
            <a:pPr defTabSz="911200">
              <a:defRPr/>
            </a:pPr>
            <a:r>
              <a:rPr lang="sv-SE" sz="1400" dirty="0"/>
              <a:t>Medborgarna ska ha en god kännedom om patientnämndens uppdrag och roll. </a:t>
            </a:r>
          </a:p>
          <a:p>
            <a:pPr defTabSz="911200">
              <a:defRPr/>
            </a:pPr>
            <a:r>
              <a:rPr lang="sv-SE" sz="1400" dirty="0"/>
              <a:t>Patientnämndens handläggning av patienternas frågor är av stor betydelse för nämndens arbete</a:t>
            </a:r>
          </a:p>
          <a:p>
            <a:r>
              <a:rPr lang="sv-SE" sz="1400" dirty="0"/>
              <a:t>Patienter och närstående ska bli bemötta på ett tillitsfullt sätt så att de känner trygghet i kontakten med patientnämnd och  verksamhet och upplever att de bemöts med respekt. </a:t>
            </a:r>
          </a:p>
          <a:p>
            <a:endParaRPr lang="sv-SE" sz="1400" dirty="0"/>
          </a:p>
          <a:p>
            <a:r>
              <a:rPr lang="sv-SE" sz="1400" b="1" dirty="0"/>
              <a:t>Måluppfyllelse:</a:t>
            </a:r>
          </a:p>
          <a:p>
            <a:r>
              <a:rPr lang="sv-SE" sz="1400" dirty="0"/>
              <a:t>Antal besök på patientnämndens sida på norrbotten.se är det en styrmått att mäta? </a:t>
            </a:r>
          </a:p>
          <a:p>
            <a:r>
              <a:rPr lang="sv-SE" sz="1400" dirty="0"/>
              <a:t>Ej genomfört enkätundersökning 2020-2021 – överflyttad till 2022</a:t>
            </a:r>
          </a:p>
          <a:p>
            <a:endParaRPr lang="sv-SE" sz="1400" dirty="0"/>
          </a:p>
          <a:p>
            <a:r>
              <a:rPr lang="sv-SE" sz="1400" dirty="0"/>
              <a:t>Svarstid ökat 2021 till  55% (13%)  från  2020 68% </a:t>
            </a:r>
          </a:p>
          <a:p>
            <a:r>
              <a:rPr lang="sv-SE" sz="1400" dirty="0"/>
              <a:t>Under 2021 har stödperson tillsatts till de patienter där begäran om stödperson inkommit. </a:t>
            </a:r>
          </a:p>
          <a:p>
            <a:r>
              <a:rPr lang="sv-SE" sz="1400" dirty="0"/>
              <a:t>Tillsättning av stödpersoner  har ibland fördröjts då verksamheter haft besöksförbud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96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Framgångsfaktorer:</a:t>
            </a:r>
          </a:p>
          <a:p>
            <a:r>
              <a:rPr lang="sv-SE" dirty="0" smtClean="0"/>
              <a:t>Aktivt arbeta med informationsinsatser mot allmänhet, kommunala verksamheter och vårdpersonal ökar kännedomen om patientnämnden.</a:t>
            </a:r>
          </a:p>
          <a:p>
            <a:r>
              <a:rPr lang="sv-SE" dirty="0" smtClean="0"/>
              <a:t>Handläggning inom</a:t>
            </a:r>
            <a:r>
              <a:rPr lang="sv-SE" baseline="0" dirty="0" smtClean="0"/>
              <a:t> beslutade tidsgränser</a:t>
            </a:r>
          </a:p>
          <a:p>
            <a:r>
              <a:rPr lang="sv-SE" baseline="0" dirty="0" smtClean="0"/>
              <a:t>Fördjupade analyser bidrar till kunskap i vårdens patientsäkerhetsarbete</a:t>
            </a:r>
          </a:p>
          <a:p>
            <a:r>
              <a:rPr lang="sv-SE" baseline="0" dirty="0" smtClean="0"/>
              <a:t>Arbeta aktivt med att rekrytera stödpersoner för att få en god och bred tillgång</a:t>
            </a:r>
          </a:p>
          <a:p>
            <a:r>
              <a:rPr lang="sv-SE" baseline="0" dirty="0" smtClean="0"/>
              <a:t>Användning av digitala verktyg – följa upp kundnöjdhet, genomföra utbildningar (medborgare, verksamheter, stödpersoner)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Måluppfyllelse</a:t>
            </a:r>
          </a:p>
          <a:p>
            <a:r>
              <a:rPr lang="sv-SE" dirty="0" smtClean="0"/>
              <a:t>Hur är</a:t>
            </a:r>
            <a:r>
              <a:rPr lang="sv-SE" baseline="0" dirty="0" smtClean="0"/>
              <a:t> anmälningar om kommunikation mätbart för patientnämnden? Detta är verksamheternas ansvar, vi kan inte påverka detta genom att förbättra oss??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499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Framgångsfaktorer:</a:t>
            </a:r>
          </a:p>
          <a:p>
            <a:r>
              <a:rPr lang="sv-SE" dirty="0" smtClean="0"/>
              <a:t>Verksamheten är anpassad till tilldelad budget. </a:t>
            </a:r>
          </a:p>
          <a:p>
            <a:endParaRPr lang="sv-SE" dirty="0" smtClean="0"/>
          </a:p>
          <a:p>
            <a:r>
              <a:rPr lang="sv-SE" b="1" dirty="0" smtClean="0"/>
              <a:t>Måluppfyllelse:</a:t>
            </a:r>
          </a:p>
          <a:p>
            <a:r>
              <a:rPr lang="sv-SE" dirty="0" smtClean="0"/>
              <a:t>Patientnämndens verksamhet ska bedrivas effektivt inom givna ekonomiska ramar och ha en god ekonomi som ger utrymme för kort- och långsiktig utveckling. </a:t>
            </a:r>
          </a:p>
          <a:p>
            <a:endParaRPr lang="sv-SE" dirty="0" smtClean="0"/>
          </a:p>
          <a:p>
            <a:r>
              <a:rPr lang="sv-SE" dirty="0" smtClean="0"/>
              <a:t>Den rådande pandemin, med inställda konferenser, utbildningar och till viss del digitala möten har resulterat till att patientnämnden, stab och stödpersonsverksamheten har genererat överskott på 1,3 mnkr på helåret. </a:t>
            </a:r>
          </a:p>
          <a:p>
            <a:r>
              <a:rPr lang="sv-SE" dirty="0" smtClean="0"/>
              <a:t>Vad gäller stödpersons-verksamheten så har pandemin begränsat stödpersonernas möjlighet till besök av patienter samt att utbildning av stödpersoner varit vilande största delen av året.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07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3"/>
            <a:ext cx="5978096" cy="303320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1"/>
            <a:ext cx="6917266" cy="39925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65857"/>
            <a:ext cx="4879497" cy="388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3"/>
            <a:ext cx="3212538" cy="32826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57500" cy="46058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216319"/>
            <a:ext cx="5300190" cy="313184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22899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59302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2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35366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06737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0198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0" y="4609898"/>
            <a:ext cx="9148590" cy="542069"/>
            <a:chOff x="16894" y="4623978"/>
            <a:chExt cx="9127106" cy="542069"/>
          </a:xfrm>
        </p:grpSpPr>
        <p:pic>
          <p:nvPicPr>
            <p:cNvPr id="5" name="Picture 8" descr="bakgr_bl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4" y="4623978"/>
              <a:ext cx="9127106" cy="54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4212" y="4761855"/>
              <a:ext cx="1407810" cy="21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 år 2021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6466562"/>
              </p:ext>
            </p:extLst>
          </p:nvPr>
        </p:nvGraphicFramePr>
        <p:xfrm>
          <a:off x="1502230" y="1218386"/>
          <a:ext cx="5589034" cy="3028287"/>
        </p:xfrm>
        <a:graphic>
          <a:graphicData uri="http://schemas.openxmlformats.org/drawingml/2006/table">
            <a:tbl>
              <a:tblPr firstRow="1" firstCol="1" bandRow="1"/>
              <a:tblGrid>
                <a:gridCol w="1411961"/>
                <a:gridCol w="983634"/>
                <a:gridCol w="916260"/>
                <a:gridCol w="1037532"/>
                <a:gridCol w="1239647"/>
              </a:tblGrid>
              <a:tr h="580932"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Kostnads-ställe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 202112 tkr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 Budget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Avvikelse utfall mot budget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Årsprognos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9562"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01206 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Patientnämnd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-1 200 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838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-362 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538 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207"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01713 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Stab, patientnämnd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659 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1 221 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561 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1 572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2927"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01217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Stödpersons-verksamhet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1 500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2 620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1 120 </a:t>
                      </a:r>
                      <a:endParaRPr lang="sv-SE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1 821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644">
                <a:tc>
                  <a:txBody>
                    <a:bodyPr/>
                    <a:lstStyle/>
                    <a:p>
                      <a:pPr marL="36195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S:a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4 679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1 319 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3 931</a:t>
                      </a:r>
                      <a:endParaRPr lang="sv-SE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88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73074"/>
              </p:ext>
            </p:extLst>
          </p:nvPr>
        </p:nvGraphicFramePr>
        <p:xfrm>
          <a:off x="615820" y="614154"/>
          <a:ext cx="3507552" cy="1720186"/>
        </p:xfrm>
        <a:graphic>
          <a:graphicData uri="http://schemas.openxmlformats.org/drawingml/2006/table">
            <a:tbl>
              <a:tblPr/>
              <a:tblGrid>
                <a:gridCol w="1652583"/>
                <a:gridCol w="1032318"/>
                <a:gridCol w="822651"/>
              </a:tblGrid>
              <a:tr h="32005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Beräknade kostnader för förtroendevalda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Fördelning av budget 2021 tkr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Utfall 2021 tkr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50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Intäkter från Norrbottens kommuner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-1480 960</a:t>
                      </a:r>
                      <a:endParaRPr lang="sv-SE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0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Arvoden 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295 100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150 588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59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Konferens, utbildning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144 200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2 486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59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Bilersättning, resor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10 035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8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Övriga kostnader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353 604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117 471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8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837 904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-1 200 380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34327"/>
              </p:ext>
            </p:extLst>
          </p:nvPr>
        </p:nvGraphicFramePr>
        <p:xfrm>
          <a:off x="615820" y="2715208"/>
          <a:ext cx="3507552" cy="1642068"/>
        </p:xfrm>
        <a:graphic>
          <a:graphicData uri="http://schemas.openxmlformats.org/drawingml/2006/table">
            <a:tbl>
              <a:tblPr/>
              <a:tblGrid>
                <a:gridCol w="1652583"/>
                <a:gridCol w="1032318"/>
                <a:gridCol w="822651"/>
              </a:tblGrid>
              <a:tr h="38391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Beräknade kostnader för kanslipersonal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Fördelning av budget 2021 tkr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Utfall 2021 tkr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889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Arvoden 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1 129 885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641 769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73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Konferens, utbildning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73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Bilersättning, resor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5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Övriga kostnader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90 400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17 641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57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1 220 285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659 410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78420"/>
              </p:ext>
            </p:extLst>
          </p:nvPr>
        </p:nvGraphicFramePr>
        <p:xfrm>
          <a:off x="4637315" y="1629075"/>
          <a:ext cx="3683881" cy="1780382"/>
        </p:xfrm>
        <a:graphic>
          <a:graphicData uri="http://schemas.openxmlformats.org/drawingml/2006/table">
            <a:tbl>
              <a:tblPr/>
              <a:tblGrid>
                <a:gridCol w="1725672"/>
                <a:gridCol w="1093843"/>
                <a:gridCol w="864366"/>
              </a:tblGrid>
              <a:tr h="403178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Beräknade kostnader för stödpersoner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Fördelning av budget 2021 tkr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Utfall 2021 tkr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260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Arvoden 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964 637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0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Kostnadsersättning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2 620 900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9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Utbildning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0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Bilersättning, resor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322 928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2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Övriga kostnader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212 369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2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2 620 900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sv-SE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1 499 934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19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/>
              <a:t>Bedömning av måluppfyllelse utifrån strategisk plan 2021-2023</a:t>
            </a:r>
            <a:endParaRPr lang="sv-SE" sz="2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1795947"/>
              </p:ext>
            </p:extLst>
          </p:nvPr>
        </p:nvGraphicFramePr>
        <p:xfrm>
          <a:off x="1670180" y="1347654"/>
          <a:ext cx="4749282" cy="2757438"/>
        </p:xfrm>
        <a:graphic>
          <a:graphicData uri="http://schemas.openxmlformats.org/drawingml/2006/table">
            <a:tbl>
              <a:tblPr firstRow="1" firstCol="1" bandRow="1"/>
              <a:tblGrid>
                <a:gridCol w="1165173"/>
                <a:gridCol w="1101725"/>
                <a:gridCol w="1102360"/>
                <a:gridCol w="1380024"/>
              </a:tblGrid>
              <a:tr h="345812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Perspektiv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Regionens strategiska mål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Bedömning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Framgångsfaktor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9162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Medborgare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Trygga norrbottningar med god livskvalitet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Förtroende för och kunskap om verksamheten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62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Verksamhet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God, nära och samordnad vård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Ökad användning av digitala verktyg. Fördjupade analysrapporter.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1855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Långsiktigt hållbar ekonomi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Verksamheten håller sin ekonomiska ramar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Ellips 5"/>
          <p:cNvSpPr/>
          <p:nvPr/>
        </p:nvSpPr>
        <p:spPr>
          <a:xfrm>
            <a:off x="4441904" y="2798604"/>
            <a:ext cx="142875" cy="144463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4438894" y="3639436"/>
            <a:ext cx="142875" cy="142875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4438259" y="2103189"/>
            <a:ext cx="143510" cy="14351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022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Perspektiv Medborgare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Trygga norrbottningar med god livskvalitet </a:t>
            </a:r>
            <a:endParaRPr lang="sv-SE" sz="2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14953"/>
            <a:ext cx="8375650" cy="3033209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Likbent triangel 6"/>
          <p:cNvSpPr/>
          <p:nvPr/>
        </p:nvSpPr>
        <p:spPr>
          <a:xfrm>
            <a:off x="8723313" y="7534275"/>
            <a:ext cx="109537" cy="109538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40784"/>
              </p:ext>
            </p:extLst>
          </p:nvPr>
        </p:nvGraphicFramePr>
        <p:xfrm>
          <a:off x="307909" y="1455577"/>
          <a:ext cx="8415405" cy="2584579"/>
        </p:xfrm>
        <a:graphic>
          <a:graphicData uri="http://schemas.openxmlformats.org/drawingml/2006/table">
            <a:tbl>
              <a:tblPr firstRow="1" firstCol="1" bandRow="1"/>
              <a:tblGrid>
                <a:gridCol w="2286001"/>
                <a:gridCol w="1178237"/>
                <a:gridCol w="528397"/>
                <a:gridCol w="1015077"/>
                <a:gridCol w="262344"/>
                <a:gridCol w="657251"/>
                <a:gridCol w="788887"/>
                <a:gridCol w="656324"/>
                <a:gridCol w="1042887"/>
              </a:tblGrid>
              <a:tr h="564697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Styrmått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Ingångsvärde 2020-12-31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2021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</a:t>
                      </a:r>
                      <a:b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sv-SE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2022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Källa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Mål-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uppfyllelse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7329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besök på patientnämndens sida på norrbotten.se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3 352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 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329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Andel patienter som är nöjda med verksamheternas svar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Inget värde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Inget värde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329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Andel patienter som är nöjda med patientnämndens handläggning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Inget värde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Inget värde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8" name="Bildobjekt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495" y="2907479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Bildobjekt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523" y="2306541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kbent triangel 11"/>
          <p:cNvSpPr/>
          <p:nvPr/>
        </p:nvSpPr>
        <p:spPr>
          <a:xfrm>
            <a:off x="8723313" y="7534275"/>
            <a:ext cx="109537" cy="109538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4804" y="3510272"/>
            <a:ext cx="134124" cy="1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8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Perspektiv </a:t>
            </a:r>
            <a:r>
              <a:rPr lang="sv-SE" dirty="0"/>
              <a:t>Verksamhet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/>
              <a:t>- God, nära och samordnad vård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8894432"/>
              </p:ext>
            </p:extLst>
          </p:nvPr>
        </p:nvGraphicFramePr>
        <p:xfrm>
          <a:off x="429645" y="1386337"/>
          <a:ext cx="8304247" cy="2803673"/>
        </p:xfrm>
        <a:graphic>
          <a:graphicData uri="http://schemas.openxmlformats.org/drawingml/2006/table">
            <a:tbl>
              <a:tblPr firstRow="1" firstCol="1" bandRow="1"/>
              <a:tblGrid>
                <a:gridCol w="2355287"/>
                <a:gridCol w="1047212"/>
                <a:gridCol w="516072"/>
                <a:gridCol w="1032145"/>
                <a:gridCol w="257095"/>
                <a:gridCol w="645091"/>
                <a:gridCol w="775051"/>
                <a:gridCol w="644149"/>
                <a:gridCol w="1032145"/>
              </a:tblGrid>
              <a:tr h="584046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Styrmått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Ingångsvärde 2020-12-31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2021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</a:t>
                      </a:r>
                      <a:b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2022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Källa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Mål-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uppfyllelse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8035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anmälningar till patientnämnden inom området kommunikation</a:t>
                      </a:r>
                      <a:endParaRPr lang="sv-SE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 ärenden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Minska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 ärenden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Minska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 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116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Anmälare får svar från patientnämnden inom sex veckor</a:t>
                      </a:r>
                      <a:endParaRPr lang="sv-SE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68 %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55 %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70 %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874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ärenden inkomna via 1177-Vårdguidens e-tjänster</a:t>
                      </a:r>
                      <a:endParaRPr lang="sv-SE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 ärenden, </a:t>
                      </a:r>
                      <a:endParaRPr lang="sv-SE" sz="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36 % av totalt antal ärenden)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 5 %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 ärenden 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(54 % av totalt antal ärenden)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057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fördjupade analysrapporter</a:t>
                      </a:r>
                      <a:endParaRPr lang="sv-SE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Kansliet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1545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 deltagare vid stödpersons-utbildningar</a:t>
                      </a:r>
                      <a:endParaRPr lang="sv-SE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~60 % av total med uppdrag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33 % av totalt 43 stödpersoner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Kansli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  <a:endParaRPr lang="sv-S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101" name="Bildobjekt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772" y="3831450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Bildobjekt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377" y="3528906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Bildobjekt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164" y="2545174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Bildobjekt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362" y="2146009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8076164" y="3053539"/>
            <a:ext cx="182563" cy="8096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975" y="-209862"/>
            <a:ext cx="5978095" cy="1404180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Perspektiv Ekonomi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	-Långsiktig hållbar ekonomi</a:t>
            </a:r>
            <a:endParaRPr lang="sv-SE" sz="2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0018497"/>
              </p:ext>
            </p:extLst>
          </p:nvPr>
        </p:nvGraphicFramePr>
        <p:xfrm>
          <a:off x="681136" y="1371600"/>
          <a:ext cx="7417837" cy="3013913"/>
        </p:xfrm>
        <a:graphic>
          <a:graphicData uri="http://schemas.openxmlformats.org/drawingml/2006/table">
            <a:tbl>
              <a:tblPr firstRow="1" firstCol="1" bandRow="1"/>
              <a:tblGrid>
                <a:gridCol w="1430464"/>
                <a:gridCol w="1157031"/>
                <a:gridCol w="462461"/>
                <a:gridCol w="1354092"/>
                <a:gridCol w="242596"/>
                <a:gridCol w="522514"/>
                <a:gridCol w="773375"/>
                <a:gridCol w="577637"/>
                <a:gridCol w="897667"/>
              </a:tblGrid>
              <a:tr h="746201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Styrmått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Ingångsvärde 2020-12-31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2020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</a:t>
                      </a:r>
                      <a:b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2022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Källa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Måluppfyllelse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10387"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Nämnden bedriver verksamhet inom budget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Utfall: +1,2 mnkr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Nämnd:+ 24 tkr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Stab, nämnd: saknas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Stödpersonsverksamhet: +677 tkr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Utfall: +1,3 mnkr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Nämnd</a:t>
                      </a: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-360 tkr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Stab</a:t>
                      </a: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nämnd:  +560 tkr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Stödpersonsverksamhet</a:t>
                      </a: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sv-SE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sv-S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 </a:t>
                      </a: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mnkr</a:t>
                      </a:r>
                    </a:p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Ekonomi-system</a:t>
                      </a: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r>
                        <a:rPr lang="sv-SE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0000"/>
                        </a:lnSpc>
                        <a:spcBef>
                          <a:spcPts val="100"/>
                        </a:spcBef>
                        <a:spcAft>
                          <a:spcPts val="500"/>
                        </a:spcAft>
                      </a:pPr>
                      <a:endParaRPr lang="sv-S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7475272" y="1896564"/>
            <a:ext cx="182880" cy="80010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07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50410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blå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2022-03-08T23:00:00+00:00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ARBGRP651-1226513768-484</NLLDocumentIDValue>
    <NLLThinningTime xmlns="http://schemas.microsoft.com/sharepoint/v3">2025-03-08T23:00:00+00:00</NLLThinningTime>
    <NLLPublishDateQuickpart xmlns="http://schemas.microsoft.com/sharepoint/v3">2022-03-09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Kirsti Jussila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Satu Norsten Manninen</AnsvarigQuickpart>
    <NLLEstablishedBy xmlns="http://schemas.microsoft.com/sharepoint/v3">
      <UserInfo>
        <DisplayName>Kirsti Jussila</DisplayName>
        <AccountId>266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Kirsti Jussila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Funktionsområde PaN</TermName>
          <TermId xmlns="http://schemas.microsoft.com/office/infopath/2007/PartnerControls">199dd295-cf0c-4bb3-a8df-1cc2e8325b2e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/>
    </TaxKeywordTaxHTField>
    <_dlc_DocId xmlns="c7918ce9-5289-4a18-805d-4141408e948c">ARBGRP651-1226513768-484</_dlc_DocId>
    <_dlc_DocIdUrl xmlns="c7918ce9-5289-4a18-805d-4141408e948c">
      <Url>http://spportal.extvis.local/process/administrativ/_layouts/15/DocIdRedir.aspx?ID=ARBGRP651-1226513768-484</Url>
      <Description>ARBGRP651-1226513768-484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2025-04-08T22:00:00+00:00</_dlc_ExpireDate>
    <VIS_DocumentId xmlns="e1dec489-f745-4ed5-9c00-958a11aea6df">
      <Url>https://samarbeta.nll.se/producentplats/funktionsomradepan/_layouts/15/DocIdRedir.aspx?ID=ARBGRP651-1226513768-484</Url>
      <Description>ARBGRP651-1226513768-484</Description>
    </VIS_DocumentId>
    <VISResponsible xmlns="e1dec489-f745-4ed5-9c00-958a11aea6df">
      <UserInfo>
        <DisplayName>Satu Norsten Manninen</DisplayName>
        <AccountId>1239</AccountId>
        <AccountType/>
      </UserInfo>
    </VISResponsible>
    <DocumentStatus xmlns="e1dec489-f745-4ed5-9c00-958a11aea6df">
      <Url>https://samarbeta.nll.se/producentplats/funktionsomradepan/_layouts/15/wrkstat.aspx?List=1f33c634-3255-4d1d-b6f1-03a4b57b86f5&amp;WorkflowInstanceName=8261df8e-3b98-4b85-9094-d3f25274ca72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17D73B-E24E-4BED-A01E-B93B9AE88EC7}"/>
</file>

<file path=customXml/itemProps2.xml><?xml version="1.0" encoding="utf-8"?>
<ds:datastoreItem xmlns:ds="http://schemas.openxmlformats.org/officeDocument/2006/customXml" ds:itemID="{2FCB3713-2256-42DB-8057-6859589A938D}"/>
</file>

<file path=customXml/itemProps3.xml><?xml version="1.0" encoding="utf-8"?>
<ds:datastoreItem xmlns:ds="http://schemas.openxmlformats.org/officeDocument/2006/customXml" ds:itemID="{1B0E5130-A443-427E-A065-AC316A082DA8}"/>
</file>

<file path=customXml/itemProps4.xml><?xml version="1.0" encoding="utf-8"?>
<ds:datastoreItem xmlns:ds="http://schemas.openxmlformats.org/officeDocument/2006/customXml" ds:itemID="{04200662-C0FF-45A0-A2BA-CB75C477926A}"/>
</file>

<file path=customXml/itemProps5.xml><?xml version="1.0" encoding="utf-8"?>
<ds:datastoreItem xmlns:ds="http://schemas.openxmlformats.org/officeDocument/2006/customXml" ds:itemID="{193EA93B-5ED7-4915-A6D7-8B74D8252512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Norrbotten_blå</Template>
  <TotalTime>1234</TotalTime>
  <Words>1108</Words>
  <Application>Microsoft Office PowerPoint</Application>
  <PresentationFormat>Bildspel på skärmen (16:9)</PresentationFormat>
  <Paragraphs>292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Region Norrbotten_blå</vt:lpstr>
      <vt:lpstr>Ekonomi år 2021 </vt:lpstr>
      <vt:lpstr>PowerPoint-presentation</vt:lpstr>
      <vt:lpstr>Bedömning av måluppfyllelse utifrån strategisk plan 2021-2023</vt:lpstr>
      <vt:lpstr> Perspektiv Medborgare - Trygga norrbottningar med god livskvalitet </vt:lpstr>
      <vt:lpstr> Perspektiv Verksamhet - God, nära och samordnad vård</vt:lpstr>
      <vt:lpstr>  Perspektiv Ekonomi  -Långsiktig hållbar ekonomi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Patientnämndens verksamhetsrapport 2018</dc:title>
  <dc:creator>Christina Kleemo</dc:creator>
  <cp:keywords/>
  <cp:lastModifiedBy>Kirsti Jussila</cp:lastModifiedBy>
  <cp:revision>51</cp:revision>
  <cp:lastPrinted>2022-02-17T10:40:11Z</cp:lastPrinted>
  <dcterms:created xsi:type="dcterms:W3CDTF">2019-04-15T08:29:48Z</dcterms:created>
  <dcterms:modified xsi:type="dcterms:W3CDTF">2022-02-17T10:50:08Z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ProducerPlace">
    <vt:lpwstr>6944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3" name="NLLMtptCode">
    <vt:lpwstr/>
  </property>
  <property fmtid="{D5CDD505-2E9C-101B-9397-08002B2CF9AE}" pid="84" name="ICD10Code">
    <vt:lpwstr/>
  </property>
  <property fmtid="{D5CDD505-2E9C-101B-9397-08002B2CF9AE}" pid="85" name="NLLProjectStatus">
    <vt:lpwstr/>
  </property>
  <property fmtid="{D5CDD505-2E9C-101B-9397-08002B2CF9AE}" pid="86" name="_dlc_policyId">
    <vt:lpwstr>0x010100D7963E0E5B7A40E5AEA07389401D709F007B1238BBD93543428C20870054E92DBF|1214505165</vt:lpwstr>
  </property>
  <property fmtid="{D5CDD505-2E9C-101B-9397-08002B2CF9AE}" pid="8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1" name="_dlc_DocIdItemGuid">
    <vt:lpwstr>9085a9fc-921c-4cc3-84e0-cffa9248bcad</vt:lpwstr>
  </property>
  <property fmtid="{D5CDD505-2E9C-101B-9397-08002B2CF9AE}" pid="93" name="TaxCatchAll">
    <vt:lpwstr>6944;#;#1021;#</vt:lpwstr>
  </property>
  <property fmtid="{D5CDD505-2E9C-101B-9397-08002B2CF9AE}" pid="95" name="Order">
    <vt:r8>2031600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