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27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784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118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54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76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31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36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063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56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317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E0048-9CE5-4FDA-9438-99D28EC52D67}" type="datetimeFigureOut">
              <a:rPr lang="sv-SE" smtClean="0"/>
              <a:t>2023-05-31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44BA-5516-4CBE-A100-39C1FC4E1D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66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ktangel 19"/>
          <p:cNvSpPr/>
          <p:nvPr/>
        </p:nvSpPr>
        <p:spPr>
          <a:xfrm>
            <a:off x="9962" y="4209872"/>
            <a:ext cx="2430000" cy="11506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sv-SE" b="1" dirty="0" smtClean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9725606" y="1549082"/>
            <a:ext cx="2468228" cy="38023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tx1"/>
                </a:solidFill>
              </a:rPr>
              <a:t>Tilläggsbehandling 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initieras på specifika indikationer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dirty="0" smtClean="0">
                <a:solidFill>
                  <a:schemeClr val="tx1"/>
                </a:solidFill>
              </a:rPr>
              <a:t>Hemsyrgas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Hem-NIV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Makrolid</a:t>
            </a:r>
          </a:p>
        </p:txBody>
      </p:sp>
      <p:sp>
        <p:nvSpPr>
          <p:cNvPr id="22" name="Rektangel 21"/>
          <p:cNvSpPr/>
          <p:nvPr/>
        </p:nvSpPr>
        <p:spPr>
          <a:xfrm>
            <a:off x="7293772" y="2176618"/>
            <a:ext cx="2430000" cy="3174829"/>
          </a:xfrm>
          <a:prstGeom prst="rect">
            <a:avLst/>
          </a:prstGeom>
          <a:gradFill flip="none" rotWithShape="1">
            <a:gsLst>
              <a:gs pos="71687">
                <a:srgbClr val="002060"/>
              </a:gs>
              <a:gs pos="69375">
                <a:srgbClr val="002060"/>
              </a:gs>
              <a:gs pos="64750">
                <a:srgbClr val="002060"/>
              </a:gs>
              <a:gs pos="46010">
                <a:srgbClr val="002060"/>
              </a:gs>
              <a:gs pos="55500">
                <a:srgbClr val="002060"/>
              </a:gs>
              <a:gs pos="37000">
                <a:srgbClr val="002060"/>
              </a:gs>
              <a:gs pos="0">
                <a:srgbClr val="FFC000"/>
              </a:gs>
              <a:gs pos="74000">
                <a:srgbClr val="002060"/>
              </a:gs>
              <a:gs pos="83000">
                <a:srgbClr val="002060"/>
              </a:gs>
              <a:gs pos="100000">
                <a:srgbClr val="002060"/>
              </a:gs>
            </a:gsLst>
            <a:lin ang="10800000" scaled="0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bg1"/>
                </a:solidFill>
              </a:rPr>
              <a:t>LAMA </a:t>
            </a:r>
            <a:r>
              <a:rPr lang="sv-SE" dirty="0">
                <a:solidFill>
                  <a:schemeClr val="bg1"/>
                </a:solidFill>
              </a:rPr>
              <a:t>+ </a:t>
            </a:r>
            <a:r>
              <a:rPr lang="sv-SE" dirty="0" smtClean="0">
                <a:solidFill>
                  <a:schemeClr val="bg1"/>
                </a:solidFill>
              </a:rPr>
              <a:t>LABA</a:t>
            </a:r>
          </a:p>
          <a:p>
            <a:endParaRPr lang="sv-SE" sz="1100" dirty="0" smtClean="0">
              <a:solidFill>
                <a:schemeClr val="bg1"/>
              </a:solidFill>
            </a:endParaRPr>
          </a:p>
          <a:p>
            <a:r>
              <a:rPr lang="sv-SE" dirty="0" smtClean="0">
                <a:solidFill>
                  <a:schemeClr val="bg1"/>
                </a:solidFill>
              </a:rPr>
              <a:t>± ICS*</a:t>
            </a:r>
          </a:p>
          <a:p>
            <a:endParaRPr lang="sv-SE" dirty="0" smtClean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± </a:t>
            </a:r>
            <a:r>
              <a:rPr lang="sv-SE" dirty="0" smtClean="0">
                <a:solidFill>
                  <a:schemeClr val="bg1"/>
                </a:solidFill>
              </a:rPr>
              <a:t>PDE4-hämmare **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 smtClean="0">
              <a:solidFill>
                <a:schemeClr val="bg1"/>
              </a:solidFill>
            </a:endParaRPr>
          </a:p>
          <a:p>
            <a:r>
              <a:rPr lang="sv-SE" sz="1100" dirty="0" smtClean="0">
                <a:solidFill>
                  <a:schemeClr val="bg1"/>
                </a:solidFill>
              </a:rPr>
              <a:t>Remiss till specialistvård är aktuellt ex vid: </a:t>
            </a:r>
            <a:br>
              <a:rPr lang="sv-SE" sz="1100" dirty="0" smtClean="0">
                <a:solidFill>
                  <a:schemeClr val="bg1"/>
                </a:solidFill>
              </a:rPr>
            </a:br>
            <a:r>
              <a:rPr lang="sv-SE" sz="1100" dirty="0" smtClean="0">
                <a:solidFill>
                  <a:schemeClr val="bg1"/>
                </a:solidFill>
              </a:rPr>
              <a:t>- otillfredsställande beh. </a:t>
            </a:r>
            <a:r>
              <a:rPr lang="sv-SE" sz="1100" dirty="0">
                <a:solidFill>
                  <a:schemeClr val="bg1"/>
                </a:solidFill>
              </a:rPr>
              <a:t>trots steg </a:t>
            </a:r>
            <a:r>
              <a:rPr lang="sv-SE" sz="1100" dirty="0" smtClean="0">
                <a:solidFill>
                  <a:schemeClr val="bg1"/>
                </a:solidFill>
              </a:rPr>
              <a:t>4 och försök med spray och spacer inkl frekventa exacerbationer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- stabil patient, saturation ≤ 92% i vila</a:t>
            </a:r>
          </a:p>
          <a:p>
            <a:r>
              <a:rPr lang="sv-SE" sz="1100" dirty="0" smtClean="0">
                <a:solidFill>
                  <a:schemeClr val="bg1"/>
                </a:solidFill>
              </a:rPr>
              <a:t>- behov av långtidsoxygenterapi</a:t>
            </a:r>
            <a:br>
              <a:rPr lang="sv-SE" sz="1100" dirty="0" smtClean="0">
                <a:solidFill>
                  <a:schemeClr val="bg1"/>
                </a:solidFill>
              </a:rPr>
            </a:br>
            <a:r>
              <a:rPr lang="sv-SE" sz="1100" dirty="0" smtClean="0">
                <a:solidFill>
                  <a:schemeClr val="bg1"/>
                </a:solidFill>
              </a:rPr>
              <a:t>- oklar diagnos eller differentialdiagnostiska problem </a:t>
            </a:r>
          </a:p>
          <a:p>
            <a:pPr marL="171450" indent="-171450">
              <a:buFontTx/>
              <a:buChar char="-"/>
            </a:pPr>
            <a:endParaRPr lang="sv-SE" sz="1100" dirty="0">
              <a:solidFill>
                <a:schemeClr val="bg1"/>
              </a:solidFill>
            </a:endParaRPr>
          </a:p>
          <a:p>
            <a:endParaRPr lang="sv-SE" sz="1000" dirty="0" smtClean="0">
              <a:solidFill>
                <a:schemeClr val="tx1"/>
              </a:solidFill>
            </a:endParaRPr>
          </a:p>
        </p:txBody>
      </p:sp>
      <p:sp>
        <p:nvSpPr>
          <p:cNvPr id="23" name="Rektangel 22"/>
          <p:cNvSpPr/>
          <p:nvPr/>
        </p:nvSpPr>
        <p:spPr>
          <a:xfrm>
            <a:off x="4864727" y="2855419"/>
            <a:ext cx="2430000" cy="249602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bg1"/>
                </a:solidFill>
              </a:rPr>
              <a:t>LAMA + LABA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schemeClr val="bg1"/>
                </a:solidFill>
              </a:rPr>
              <a:t>Umeklidinium + vilanterol </a:t>
            </a:r>
            <a:r>
              <a:rPr lang="sv-SE" sz="1200" dirty="0" smtClean="0">
                <a:solidFill>
                  <a:schemeClr val="bg1"/>
                </a:solidFill>
              </a:rPr>
              <a:t>(Anoro Ellipta) </a:t>
            </a:r>
            <a:endParaRPr lang="sv-SE" sz="1400" dirty="0" smtClean="0">
              <a:solidFill>
                <a:schemeClr val="bg1"/>
              </a:solidFill>
            </a:endParaRPr>
          </a:p>
          <a:p>
            <a:endParaRPr lang="sv-SE" sz="1200" dirty="0" smtClean="0">
              <a:solidFill>
                <a:schemeClr val="bg1"/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2432743" y="3480452"/>
            <a:ext cx="2430000" cy="1870996"/>
          </a:xfrm>
          <a:prstGeom prst="rect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v-SE" dirty="0" smtClean="0">
                <a:solidFill>
                  <a:schemeClr val="bg1"/>
                </a:solidFill>
              </a:rPr>
              <a:t>LAMA eller LABA</a:t>
            </a:r>
          </a:p>
          <a:p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b="1" dirty="0" smtClean="0">
                <a:solidFill>
                  <a:prstClr val="white"/>
                </a:solidFill>
              </a:rPr>
              <a:t>Tiotropiumbromid </a:t>
            </a:r>
            <a:br>
              <a:rPr lang="sv-SE" sz="1400" b="1" dirty="0" smtClean="0">
                <a:solidFill>
                  <a:prstClr val="white"/>
                </a:solidFill>
              </a:rPr>
            </a:br>
            <a:r>
              <a:rPr lang="sv-SE" sz="1200" dirty="0" smtClean="0">
                <a:solidFill>
                  <a:prstClr val="white"/>
                </a:solidFill>
              </a:rPr>
              <a:t>(Braltus, Spiriva)</a:t>
            </a:r>
            <a:endParaRPr lang="sv-SE" sz="1400" dirty="0" smtClean="0">
              <a:solidFill>
                <a:prstClr val="white"/>
              </a:solidFill>
            </a:endParaRPr>
          </a:p>
          <a:p>
            <a:endParaRPr lang="sv-SE" sz="1200" b="1" dirty="0" smtClean="0">
              <a:solidFill>
                <a:prstClr val="white"/>
              </a:solidFill>
            </a:endParaRPr>
          </a:p>
          <a:p>
            <a:r>
              <a:rPr lang="sv-SE" sz="1400" b="1" dirty="0" smtClean="0">
                <a:solidFill>
                  <a:prstClr val="white"/>
                </a:solidFill>
              </a:rPr>
              <a:t>Indakaterol </a:t>
            </a:r>
          </a:p>
          <a:p>
            <a:r>
              <a:rPr lang="sv-SE" sz="1200" dirty="0" smtClean="0">
                <a:solidFill>
                  <a:prstClr val="white"/>
                </a:solidFill>
              </a:rPr>
              <a:t>(Onbrez breezhaler)</a:t>
            </a:r>
            <a:endParaRPr lang="sv-SE" sz="1600" dirty="0" smtClean="0">
              <a:solidFill>
                <a:schemeClr val="bg1"/>
              </a:solidFill>
            </a:endParaRPr>
          </a:p>
          <a:p>
            <a:endParaRPr lang="sv-SE" dirty="0" smtClean="0">
              <a:solidFill>
                <a:schemeClr val="bg1"/>
              </a:solidFill>
            </a:endParaRPr>
          </a:p>
          <a:p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20167" y="6228794"/>
            <a:ext cx="12182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Preparat angivna i trappan rekommenderas i första hand, men i vissa situationer kan andra alternativ övervägas. </a:t>
            </a:r>
          </a:p>
          <a:p>
            <a:r>
              <a:rPr lang="sv-SE" sz="1200" dirty="0" smtClean="0"/>
              <a:t>*ICS bör sättas in vid upprepade exacerbationer. </a:t>
            </a:r>
            <a:r>
              <a:rPr lang="sv-SE" sz="1200" b="1" dirty="0" smtClean="0"/>
              <a:t>Giona Easyhaler </a:t>
            </a:r>
            <a:r>
              <a:rPr lang="sv-SE" sz="1200" dirty="0" smtClean="0"/>
              <a:t>(budesonid) rekommenderas i första hand. Ett alternativ är trippelkombination med LAMA + LABA + ICS.</a:t>
            </a:r>
          </a:p>
          <a:p>
            <a:r>
              <a:rPr lang="sv-SE" sz="1200" dirty="0" smtClean="0"/>
              <a:t>** PDE4-hämmare (roflumilast) kan prövas hos individer med FEV</a:t>
            </a:r>
            <a:r>
              <a:rPr lang="sv-SE" sz="1200" baseline="-25000" dirty="0" smtClean="0"/>
              <a:t>1</a:t>
            </a:r>
            <a:r>
              <a:rPr lang="sv-SE" sz="1200" dirty="0" smtClean="0"/>
              <a:t> &lt; 50% av förväntat värde och kronisk bronkit och upprepade exacerbationer trots behandling med LAMA + LABA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10714" y="378219"/>
            <a:ext cx="11754405" cy="58782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 smtClean="0">
                <a:solidFill>
                  <a:srgbClr val="002060"/>
                </a:solidFill>
              </a:rPr>
              <a:t>Behandlingstrappa KOL</a:t>
            </a:r>
            <a:endParaRPr lang="sv-SE" sz="2800" dirty="0">
              <a:solidFill>
                <a:srgbClr val="002060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10714" y="1495125"/>
            <a:ext cx="1464590" cy="3418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 smtClean="0">
                <a:solidFill>
                  <a:schemeClr val="tx1"/>
                </a:solidFill>
              </a:rPr>
              <a:t>Alla patienter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26" name="Rektangel 25"/>
          <p:cNvSpPr/>
          <p:nvPr/>
        </p:nvSpPr>
        <p:spPr>
          <a:xfrm>
            <a:off x="110714" y="1151413"/>
            <a:ext cx="1464590" cy="3418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 smtClean="0">
                <a:solidFill>
                  <a:schemeClr val="bg1"/>
                </a:solidFill>
              </a:rPr>
              <a:t>Ffa primärvård 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110714" y="795109"/>
            <a:ext cx="1464590" cy="34187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dirty="0" smtClean="0">
                <a:solidFill>
                  <a:schemeClr val="tx1"/>
                </a:solidFill>
              </a:rPr>
              <a:t>Högre vårdnivå</a:t>
            </a:r>
            <a:endParaRPr lang="sv-SE" sz="1600" dirty="0">
              <a:solidFill>
                <a:schemeClr val="tx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24238" y="3826959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Steg 1</a:t>
            </a:r>
          </a:p>
        </p:txBody>
      </p:sp>
      <p:sp>
        <p:nvSpPr>
          <p:cNvPr id="5" name="Rektangel 4"/>
          <p:cNvSpPr/>
          <p:nvPr/>
        </p:nvSpPr>
        <p:spPr>
          <a:xfrm>
            <a:off x="2432743" y="3102061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Steg 2</a:t>
            </a:r>
          </a:p>
        </p:txBody>
      </p:sp>
      <p:sp>
        <p:nvSpPr>
          <p:cNvPr id="15" name="Rektangel 14"/>
          <p:cNvSpPr/>
          <p:nvPr/>
        </p:nvSpPr>
        <p:spPr>
          <a:xfrm>
            <a:off x="4862743" y="2477028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Steg 3</a:t>
            </a:r>
          </a:p>
        </p:txBody>
      </p:sp>
      <p:sp>
        <p:nvSpPr>
          <p:cNvPr id="16" name="Rektangel 15"/>
          <p:cNvSpPr/>
          <p:nvPr/>
        </p:nvSpPr>
        <p:spPr>
          <a:xfrm>
            <a:off x="7293772" y="1798228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Steg 4</a:t>
            </a:r>
          </a:p>
        </p:txBody>
      </p:sp>
      <p:sp>
        <p:nvSpPr>
          <p:cNvPr id="17" name="Rektangel 16"/>
          <p:cNvSpPr/>
          <p:nvPr/>
        </p:nvSpPr>
        <p:spPr>
          <a:xfrm>
            <a:off x="9723772" y="1179750"/>
            <a:ext cx="765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 smtClean="0">
                <a:solidFill>
                  <a:schemeClr val="tx1"/>
                </a:solidFill>
              </a:rPr>
              <a:t>Steg 5</a:t>
            </a:r>
          </a:p>
        </p:txBody>
      </p:sp>
      <p:sp>
        <p:nvSpPr>
          <p:cNvPr id="6" name="Rektangel 5"/>
          <p:cNvSpPr/>
          <p:nvPr/>
        </p:nvSpPr>
        <p:spPr>
          <a:xfrm>
            <a:off x="1606" y="5360508"/>
            <a:ext cx="12202205" cy="8592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 smtClean="0">
                <a:solidFill>
                  <a:schemeClr val="tx1"/>
                </a:solidFill>
              </a:rPr>
              <a:t>Kontinuerlig uppföljning av alla KOL-patienter avseende rökstopp, inhalationsteknik, fysisk aktivitet och nutrition. 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07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ba01c9e653745d558e9f583914287ef5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d06f1c407397c1425143ec39527c281f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VersionComment xmlns="http://schemas.microsoft.com/sharepoint/v3" xsi:nil="true"/>
    <AnsvarigQuickpart xmlns="http://schemas.microsoft.com/sharepoint/v3">Linda Grahn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 Norrbotten</TermName>
          <TermId xmlns="http://schemas.microsoft.com/office/infopath/2007/PartnerControls">2ac66d7d-7456-4491-b0c4-3e1d538f92db</TermId>
        </TermInfo>
      </Terms>
    </NLLStakeholderTaxHTField0>
    <NLLInformationCollectionTaxHTField0 xmlns="http://schemas.microsoft.com/sharepoint/v3">
      <Terms xmlns="http://schemas.microsoft.com/office/infopath/2007/PartnerControls"/>
    </NLLInformationCollectionTaxHTField0>
    <NLLPublishDateQuickpart xmlns="http://schemas.microsoft.com/sharepoint/v3">2023-05-31</NLLPublishDateQuickpart>
    <NLLThinningTime xmlns="http://schemas.microsoft.com/sharepoint/v3">2026-05-30T22:00:00+00:00</NLLThinningTime>
    <NLLPublishingstatus xmlns="http://schemas.microsoft.com/sharepoint/v3">Publicerad</NLLPublishingstatus>
    <NLLEstablishedByQuickpart xmlns="http://schemas.microsoft.com/sharepoint/v3">Linda Grahn</NLLEstablishedByQuickpart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Läkemedelsenheten</TermName>
          <TermId xmlns="http://schemas.microsoft.com/office/infopath/2007/PartnerControls">44fe7cae-1217-4b45-bec7-ae7a7aab5ac8</TermId>
        </TermInfo>
      </Terms>
    </NLLProducerPlaceTaxHTField0>
    <NLLPublishDate xmlns="http://schemas.microsoft.com/sharepoint/v3">2023-05-30T22:00:00+00:00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</TermName>
          <TermId xmlns="http://schemas.microsoft.com/office/infopath/2007/PartnerControls">57688ad1-3070-4f9b-930d-380ac1e3f4f2</TermId>
        </TermInfo>
      </Terms>
    </NLLDocumentTypeTaxHTField0>
    <prdProcessTaxHTField0 xmlns="http://schemas.microsoft.com/sharepoint/v3">
      <Terms xmlns="http://schemas.microsoft.com/office/infopath/2007/PartnerControls"/>
    </prdProcessTaxHTField0>
    <NLLVersion xmlns="http://schemas.microsoft.com/sharepoint/v3">1.0</NLLVersion>
    <NLLEstablishedBy xmlns="http://schemas.microsoft.com/sharepoint/v3">
      <UserInfo>
        <DisplayName>Linda Grahn</DisplayName>
        <AccountId>258</AccountId>
        <AccountType/>
      </UserInfo>
    </NLLEstablishedBy>
    <NLLLockWorkflows xmlns="http://schemas.microsoft.com/sharepoint/v3">false</NLLLockWorkflows>
    <NLLModifiedBy xmlns="http://schemas.microsoft.com/sharepoint/v3">Linda Grahn</NLLModifiedBy>
    <NLLDocumentIDValue xmlns="http://schemas.microsoft.com/sharepoint/v3">ARBGRP208-4-925</NLLDocumentIDValue>
    <NLLInformationclass xmlns="http://schemas.microsoft.com/sharepoint/v3">Publik</NLLInformationclass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Kronisk obstruktiv lungsjukdom</TermName>
          <TermId xmlns="http://schemas.microsoft.com/office/infopath/2007/PartnerControls">6cf9c0d2-12d4-4f2a-b3ef-0cf4a53e10e6</TermId>
        </TermInfo>
        <TermInfo xmlns="http://schemas.microsoft.com/office/infopath/2007/PartnerControls">
          <TermName xmlns="http://schemas.microsoft.com/office/infopath/2007/PartnerControls">kol</TermName>
          <TermId xmlns="http://schemas.microsoft.com/office/infopath/2007/PartnerControls">8776cd1a-b40e-4660-b4e5-d304681f4dba</TermId>
        </TermInfo>
        <TermInfo xmlns="http://schemas.microsoft.com/office/infopath/2007/PartnerControls">
          <TermName xmlns="http://schemas.microsoft.com/office/infopath/2007/PartnerControls">Norrbottens läkemedelskommitté</TermName>
          <TermId xmlns="http://schemas.microsoft.com/office/infopath/2007/PartnerControls">9e765ab1-9478-487d-a738-52959bcad0a7</TermId>
        </TermInfo>
        <TermInfo xmlns="http://schemas.microsoft.com/office/infopath/2007/PartnerControls">
          <TermName xmlns="http://schemas.microsoft.com/office/infopath/2007/PartnerControls">NLK</TermName>
          <TermId xmlns="http://schemas.microsoft.com/office/infopath/2007/PartnerControls">78e19b44-04a4-4ada-a8f1-72076cdc2edd</TermId>
        </TermInfo>
      </Terms>
    </TaxKeywordTaxHTField>
    <_dlc_DocId xmlns="c7918ce9-5289-4a18-805d-4141408e948c">ARBGRP208-4-925</_dlc_DocId>
    <_dlc_DocIdUrl xmlns="c7918ce9-5289-4a18-805d-4141408e948c">
      <Url>http://spportal.extvis.local/process/administrativ/_layouts/15/DocIdRedir.aspx?ID=ARBGRP208-4-925</Url>
      <Description>ARBGRP208-4-925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2026-06-29T22:00:00+00:00</_dlc_ExpireDate>
    <VISResponsible xmlns="e1dec489-f745-4ed5-9c00-958a11aea6df">
      <UserInfo>
        <DisplayName>Linda Grahn</DisplayName>
        <AccountId>258</AccountId>
        <AccountType/>
      </UserInfo>
    </VISResponsible>
    <VIS_DocumentId xmlns="e1dec489-f745-4ed5-9c00-958a11aea6df">
      <Url>https://samarbeta.nll.se/producentplats/lakemedelsenheten/_layouts/15/DocIdRedir.aspx?ID=ARBGRP208-4-925</Url>
      <Description>ARBGRP208-4-925</Description>
    </VIS_DocumentId>
    <DocumentStatus xmlns="e1dec489-f745-4ed5-9c00-958a11aea6df">
      <Url>https://samarbeta.nll.se/producentplats/lakemedelsenheten/_layouts/15/wrkstat.aspx?List=47bd2f46-c73c-4f83-badc-0051d6da7b61&amp;WorkflowInstanceName=7002a1f5-588e-4e0c-b9fb-908e14c3e447</Url>
      <Description>Publicerad</Description>
    </DocumentStatus>
    <_dlc_Exempt xmlns="http://schemas.microsoft.com/sharepoint/v3">false</_dlc_Exempt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C6EAD6-73D1-4587-9811-724B733B244F}"/>
</file>

<file path=customXml/itemProps2.xml><?xml version="1.0" encoding="utf-8"?>
<ds:datastoreItem xmlns:ds="http://schemas.openxmlformats.org/officeDocument/2006/customXml" ds:itemID="{F85C0436-B21A-4CCD-8324-6321B8E8A6C7}"/>
</file>

<file path=customXml/itemProps3.xml><?xml version="1.0" encoding="utf-8"?>
<ds:datastoreItem xmlns:ds="http://schemas.openxmlformats.org/officeDocument/2006/customXml" ds:itemID="{44C8A19C-60FE-4A57-BE9F-8BEDABBEF059}"/>
</file>

<file path=customXml/itemProps4.xml><?xml version="1.0" encoding="utf-8"?>
<ds:datastoreItem xmlns:ds="http://schemas.openxmlformats.org/officeDocument/2006/customXml" ds:itemID="{1F2AB96A-C62F-4FB8-8E4F-4E1CFFFC385C}"/>
</file>

<file path=customXml/itemProps5.xml><?xml version="1.0" encoding="utf-8"?>
<ds:datastoreItem xmlns:ds="http://schemas.openxmlformats.org/officeDocument/2006/customXml" ds:itemID="{A806A39C-13E4-4D00-BDF5-F27430FD0C2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</Words>
  <Application>Microsoft Office PowerPoint</Application>
  <PresentationFormat>Bredbild</PresentationFormat>
  <Paragraphs>37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Linda Grahn</dc:creator>
  <cp:keywords>Kronisk obstruktiv lungsjukdom; NLK; Norrbottens läkemedelskommitté; kol</cp:keywords>
  <cp:lastModifiedBy>Linda Grahn</cp:lastModifiedBy>
  <cp:revision>2</cp:revision>
  <dcterms:created xsi:type="dcterms:W3CDTF">2023-05-31T07:39:01Z</dcterms:created>
  <dcterms:modified xsi:type="dcterms:W3CDTF">2023-05-31T07:40:19Z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12018;#Kronisk obstruktiv lungsjukdom|6cf9c0d2-12d4-4f2a-b3ef-0cf4a53e10e6;#12017;#kol|8776cd1a-b40e-4660-b4e5-d304681f4dba;#1741;#Norrbottens läkemedelskommitté|9e765ab1-9478-487d-a738-52959bcad0a7;#1298;#NLK|78e19b44-04a4-4ada-a8f1-72076cdc2edd</vt:lpwstr>
  </property>
  <property fmtid="{D5CDD505-2E9C-101B-9397-08002B2CF9AE}" pid="4" name="CareActionCodeSurgical">
    <vt:lpwstr/>
  </property>
  <property fmtid="{D5CDD505-2E9C-101B-9397-08002B2CF9AE}" pid="5" name="NLLProducerPlace">
    <vt:lpwstr>972;#Läkemedelsenheten|44fe7cae-1217-4b45-bec7-ae7a7aab5ac8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>1687;#Region Norrbotten|2ac66d7d-7456-4491-b0c4-3e1d538f92db</vt:lpwstr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Godkänn dokument(1)">
    <vt:lpwstr>, </vt:lpwstr>
  </property>
  <property fmtid="{D5CDD505-2E9C-101B-9397-08002B2CF9AE}" pid="16" name="NLLPublishedTemplate">
    <vt:lpwstr/>
  </property>
  <property fmtid="{D5CDD505-2E9C-101B-9397-08002B2CF9AE}" pid="17" name="NLLWFComment">
    <vt:lpwstr/>
  </property>
  <property fmtid="{D5CDD505-2E9C-101B-9397-08002B2CF9AE}" pid="18" name="NLLPTCName">
    <vt:lpwstr/>
  </property>
  <property fmtid="{D5CDD505-2E9C-101B-9397-08002B2CF9AE}" pid="19" name="SpecialtyTaxHTField0">
    <vt:lpwstr/>
  </property>
  <property fmtid="{D5CDD505-2E9C-101B-9397-08002B2CF9AE}" pid="20" name="CareActionCodeNonSurgical">
    <vt:lpwstr/>
  </property>
  <property fmtid="{D5CDD505-2E9C-101B-9397-08002B2CF9AE}" pid="21" name="AnalysisNameTaxHTField0">
    <vt:lpwstr/>
  </property>
  <property fmtid="{D5CDD505-2E9C-101B-9397-08002B2CF9AE}" pid="22" name="Specialty">
    <vt:lpwstr/>
  </property>
  <property fmtid="{D5CDD505-2E9C-101B-9397-08002B2CF9AE}" pid="23" name="NLLProjectUrl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cisionLevelManagedTaxHTField0">
    <vt:lpwstr/>
  </property>
  <property fmtid="{D5CDD505-2E9C-101B-9397-08002B2CF9AE}" pid="34" name="NLLDefaultTemplate">
    <vt:lpwstr/>
  </property>
  <property fmtid="{D5CDD505-2E9C-101B-9397-08002B2CF9AE}" pid="35" name="NLLProjectVisitor">
    <vt:lpwstr/>
  </property>
  <property fmtid="{D5CDD505-2E9C-101B-9397-08002B2CF9AE}" pid="36" name="NLLApprovedBy">
    <vt:lpwstr/>
  </property>
  <property fmtid="{D5CDD505-2E9C-101B-9397-08002B2CF9AE}" pid="37" name="NLLDecisionLevelManaged">
    <vt:lpwstr/>
  </property>
  <property fmtid="{D5CDD505-2E9C-101B-9397-08002B2CF9AE}" pid="38" name="CompulsoryAction">
    <vt:lpwstr/>
  </property>
  <property fmtid="{D5CDD505-2E9C-101B-9397-08002B2CF9AE}" pid="39" name="NLLProjectDivisionTaxHTField0">
    <vt:lpwstr/>
  </property>
  <property fmtid="{D5CDD505-2E9C-101B-9397-08002B2CF9AE}" pid="40" name="ICD10CodeTaxHTField0">
    <vt:lpwstr/>
  </property>
  <property fmtid="{D5CDD505-2E9C-101B-9397-08002B2CF9AE}" pid="41" name="Godkänn dokument">
    <vt:lpwstr>, </vt:lpwstr>
  </property>
  <property fmtid="{D5CDD505-2E9C-101B-9397-08002B2CF9AE}" pid="42" name="NLLProjectOwner">
    <vt:lpwstr/>
  </property>
  <property fmtid="{D5CDD505-2E9C-101B-9397-08002B2CF9AE}" pid="43" name="NPUCodeTaxHTField0">
    <vt:lpwstr/>
  </property>
  <property fmtid="{D5CDD505-2E9C-101B-9397-08002B2CF9AE}" pid="44" name="NLLTemplateFolderDescription">
    <vt:lpwstr/>
  </property>
  <property fmtid="{D5CDD505-2E9C-101B-9397-08002B2CF9AE}" pid="45" name="TLVCodeAction">
    <vt:lpwstr/>
  </property>
  <property fmtid="{D5CDD505-2E9C-101B-9397-08002B2CF9AE}" pid="46" name="RadiologicalCode">
    <vt:lpwstr/>
  </property>
  <property fmtid="{D5CDD505-2E9C-101B-9397-08002B2CF9AE}" pid="47" name="References">
    <vt:lpwstr/>
  </property>
  <property fmtid="{D5CDD505-2E9C-101B-9397-08002B2CF9AE}" pid="48" name="prdProcess">
    <vt:lpwstr/>
  </property>
  <property fmtid="{D5CDD505-2E9C-101B-9397-08002B2CF9AE}" pid="49" name="NLLProjectOrderStatus">
    <vt:lpwstr/>
  </property>
  <property fmtid="{D5CDD505-2E9C-101B-9397-08002B2CF9AE}" pid="51" name="NLLReferenceGroup">
    <vt:lpwstr/>
  </property>
  <property fmtid="{D5CDD505-2E9C-101B-9397-08002B2CF9AE}" pid="52" name="TLVCodeDiagnosis">
    <vt:lpwstr/>
  </property>
  <property fmtid="{D5CDD505-2E9C-101B-9397-08002B2CF9AE}" pid="53" name="PharmaceuticalCode">
    <vt:lpwstr/>
  </property>
  <property fmtid="{D5CDD505-2E9C-101B-9397-08002B2CF9AE}" pid="54" name="NLLInitiationDate">
    <vt:lpwstr/>
  </property>
  <property fmtid="{D5CDD505-2E9C-101B-9397-08002B2CF9AE}" pid="56" name="ReferencesTaxHTField0">
    <vt:lpwstr/>
  </property>
  <property fmtid="{D5CDD505-2E9C-101B-9397-08002B2CF9AE}" pid="57" name="NLLWindingUpDate">
    <vt:lpwstr/>
  </property>
  <property fmtid="{D5CDD505-2E9C-101B-9397-08002B2CF9AE}" pid="58" name="TLVCodeActionTaxHTField0">
    <vt:lpwstr/>
  </property>
  <property fmtid="{D5CDD505-2E9C-101B-9397-08002B2CF9AE}" pid="59" name="NLLProjectNr">
    <vt:lpwstr/>
  </property>
  <property fmtid="{D5CDD505-2E9C-101B-9397-08002B2CF9AE}" pid="60" name="Granska dokument">
    <vt:lpwstr>, </vt:lpwstr>
  </property>
  <property fmtid="{D5CDD505-2E9C-101B-9397-08002B2CF9AE}" pid="61" name="NLLProjectTypeTaxHTField0">
    <vt:lpwstr/>
  </property>
  <property fmtid="{D5CDD505-2E9C-101B-9397-08002B2CF9AE}" pid="62" name="NLLPTCProcessTeam">
    <vt:lpwstr/>
  </property>
  <property fmtid="{D5CDD505-2E9C-101B-9397-08002B2CF9AE}" pid="63" name="RadiologicalCodeTaxHTField0">
    <vt:lpwstr/>
  </property>
  <property fmtid="{D5CDD505-2E9C-101B-9397-08002B2CF9AE}" pid="64" name="NLLImplementationDate">
    <vt:lpwstr/>
  </property>
  <property fmtid="{D5CDD505-2E9C-101B-9397-08002B2CF9AE}" pid="65" name="NLLProjectDivision">
    <vt:lpwstr/>
  </property>
  <property fmtid="{D5CDD505-2E9C-101B-9397-08002B2CF9AE}" pid="66" name="PsychiatricCode">
    <vt:lpwstr/>
  </property>
  <property fmtid="{D5CDD505-2E9C-101B-9397-08002B2CF9AE}" pid="67" name="Publicera dokument">
    <vt:lpwstr>, </vt:lpwstr>
  </property>
  <property fmtid="{D5CDD505-2E9C-101B-9397-08002B2CF9AE}" pid="68" name="NLLProjectType">
    <vt:lpwstr/>
  </property>
  <property fmtid="{D5CDD505-2E9C-101B-9397-08002B2CF9AE}" pid="69" name="AnalysisName">
    <vt:lpwstr/>
  </property>
  <property fmtid="{D5CDD505-2E9C-101B-9397-08002B2CF9AE}" pid="70" name="NLLMtptCodeTaxHTField0">
    <vt:lpwstr/>
  </property>
  <property fmtid="{D5CDD505-2E9C-101B-9397-08002B2CF9AE}" pid="71" name="NLLLatestProjectTrackingDate">
    <vt:lpwstr/>
  </property>
  <property fmtid="{D5CDD505-2E9C-101B-9397-08002B2CF9AE}" pid="72" name="NLLDocumentType">
    <vt:lpwstr>1465;#Information|57688ad1-3070-4f9b-930d-380ac1e3f4f2</vt:lpwstr>
  </property>
  <property fmtid="{D5CDD505-2E9C-101B-9397-08002B2CF9AE}" pid="73" name="NLLProjectTypeText">
    <vt:lpwstr/>
  </property>
  <property fmtid="{D5CDD505-2E9C-101B-9397-08002B2CF9AE}" pid="74" name="NLLEstablishingDate">
    <vt:lpwstr/>
  </property>
  <property fmtid="{D5CDD505-2E9C-101B-9397-08002B2CF9AE}" pid="75" name="NLLProjectMember">
    <vt:lpwstr/>
  </property>
  <property fmtid="{D5CDD505-2E9C-101B-9397-08002B2CF9AE}" pid="76" name="NLLProcessTeamLookup">
    <vt:lpwstr/>
  </property>
  <property fmtid="{D5CDD505-2E9C-101B-9397-08002B2CF9AE}" pid="77" name="CareActionCodeNonSurgicalTaxHTField0">
    <vt:lpwstr/>
  </property>
  <property fmtid="{D5CDD505-2E9C-101B-9397-08002B2CF9AE}" pid="78" name="CompulsoryActionTaxHTField0">
    <vt:lpwstr/>
  </property>
  <property fmtid="{D5CDD505-2E9C-101B-9397-08002B2CF9AE}" pid="79" name="NLLMeetingType">
    <vt:lpwstr/>
  </property>
  <property fmtid="{D5CDD505-2E9C-101B-9397-08002B2CF9AE}" pid="80" name="NLLProjectLeaderDiv">
    <vt:lpwstr/>
  </property>
  <property fmtid="{D5CDD505-2E9C-101B-9397-08002B2CF9AE}" pid="81" name="NLLProjectName">
    <vt:lpwstr/>
  </property>
  <property fmtid="{D5CDD505-2E9C-101B-9397-08002B2CF9AE}" pid="82" name="NLLMtptCode">
    <vt:lpwstr/>
  </property>
  <property fmtid="{D5CDD505-2E9C-101B-9397-08002B2CF9AE}" pid="83" name="ICD10Code">
    <vt:lpwstr/>
  </property>
  <property fmtid="{D5CDD505-2E9C-101B-9397-08002B2CF9AE}" pid="84" name="NLLProjectStatus">
    <vt:lpwstr/>
  </property>
  <property fmtid="{D5CDD505-2E9C-101B-9397-08002B2CF9AE}" pid="85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7efd0c6a-40e8-4052-931f-7e0fdbed6c53</vt:lpwstr>
  </property>
  <property fmtid="{D5CDD505-2E9C-101B-9397-08002B2CF9AE}" pid="91" name="_dlc_ItemStageId">
    <vt:lpwstr/>
  </property>
  <property fmtid="{D5CDD505-2E9C-101B-9397-08002B2CF9AE}" pid="93" name="TaxCatchAll">
    <vt:lpwstr>12018;#Kronisk obstruktiv lungsjukdom;#12017;#kol;#972;#Läkemedelsenheten|44fe7cae-1217-4b45-bec7-ae7a7aab5ac8;#1741;#Norrbottens läkemedelskommitté;#1298;#NLK;#1687;#Region Norrbotten|2ac66d7d-7456-4491-b0c4-3e1d538f92db;#1465;#Information|57688ad1-3070-4f9b-930d-380ac1e3f4f2</vt:lpwstr>
  </property>
  <property fmtid="{D5CDD505-2E9C-101B-9397-08002B2CF9AE}" pid="94" name="SharedWithUsers">
    <vt:lpwstr/>
  </property>
  <property fmtid="{D5CDD505-2E9C-101B-9397-08002B2CF9AE}" pid="96" name="Order">
    <vt:r8>2587100</vt:r8>
  </property>
  <property fmtid="{D5CDD505-2E9C-101B-9397-08002B2CF9AE}" pid="97" name="xd_ProgID">
    <vt:lpwstr/>
  </property>
  <property fmtid="{D5CDD505-2E9C-101B-9397-08002B2CF9AE}" pid="98" name="_SourceUrl">
    <vt:lpwstr/>
  </property>
  <property fmtid="{D5CDD505-2E9C-101B-9397-08002B2CF9AE}" pid="99" name="_SharedFileIndex">
    <vt:lpwstr/>
  </property>
  <property fmtid="{D5CDD505-2E9C-101B-9397-08002B2CF9AE}" pid="100" name="TemplateUrl">
    <vt:lpwstr/>
  </property>
  <property fmtid="{D5CDD505-2E9C-101B-9397-08002B2CF9AE}" pid="102" name="NLLDecisionLevelGoverning">
    <vt:lpwstr/>
  </property>
  <property fmtid="{D5CDD505-2E9C-101B-9397-08002B2CF9AE}" pid="103" name="NLLFactOwner">
    <vt:lpwstr/>
  </property>
  <property fmtid="{D5CDD505-2E9C-101B-9397-08002B2CF9AE}" pid="104" name="NLLFactOwnerText">
    <vt:lpwstr/>
  </property>
  <property fmtid="{D5CDD505-2E9C-101B-9397-08002B2CF9AE}" pid="105" name="xd_Signature">
    <vt:bool>false</vt:bool>
  </property>
  <property fmtid="{D5CDD505-2E9C-101B-9397-08002B2CF9AE}" pid="106" name="NLLDecisionLevel">
    <vt:lpwstr/>
  </property>
  <property fmtid="{D5CDD505-2E9C-101B-9397-08002B2CF9AE}" pid="107" name="NLLPTCProcessLeader">
    <vt:lpwstr/>
  </property>
  <property fmtid="{D5CDD505-2E9C-101B-9397-08002B2CF9AE}" pid="109" name="NLLPTCVISEditor">
    <vt:lpwstr/>
  </property>
</Properties>
</file>