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5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9828-F552-4FCA-95E4-DAA3FCE07AB6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2023-05-31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904E-832A-411C-85E0-FF93C1A81714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798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9828-F552-4FCA-95E4-DAA3FCE07AB6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2023-05-31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904E-832A-411C-85E0-FF93C1A81714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71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9828-F552-4FCA-95E4-DAA3FCE07AB6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2023-05-31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904E-832A-411C-85E0-FF93C1A81714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474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9828-F552-4FCA-95E4-DAA3FCE07AB6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2023-05-31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904E-832A-411C-85E0-FF93C1A81714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763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9828-F552-4FCA-95E4-DAA3FCE07AB6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2023-05-31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904E-832A-411C-85E0-FF93C1A81714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816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9828-F552-4FCA-95E4-DAA3FCE07AB6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2023-05-31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904E-832A-411C-85E0-FF93C1A81714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66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9828-F552-4FCA-95E4-DAA3FCE07AB6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2023-05-31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904E-832A-411C-85E0-FF93C1A81714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535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9828-F552-4FCA-95E4-DAA3FCE07AB6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2023-05-31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904E-832A-411C-85E0-FF93C1A81714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877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9828-F552-4FCA-95E4-DAA3FCE07AB6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2023-05-31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904E-832A-411C-85E0-FF93C1A81714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636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9828-F552-4FCA-95E4-DAA3FCE07AB6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2023-05-31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904E-832A-411C-85E0-FF93C1A81714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279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9828-F552-4FCA-95E4-DAA3FCE07AB6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2023-05-31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904E-832A-411C-85E0-FF93C1A81714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87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59828-F552-4FCA-95E4-DAA3FCE07AB6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2023-05-31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9904E-832A-411C-85E0-FF93C1A81714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550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425513" y="742384"/>
            <a:ext cx="3865830" cy="1149790"/>
          </a:xfrm>
          <a:prstGeom prst="rect">
            <a:avLst/>
          </a:prstGeom>
          <a:solidFill>
            <a:srgbClr val="33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b="1" dirty="0">
                <a:solidFill>
                  <a:srgbClr val="002060"/>
                </a:solidFill>
              </a:rPr>
              <a:t>Diagnos bekräftad med spirometri </a:t>
            </a:r>
            <a:br>
              <a:rPr lang="sv-SE" b="1" dirty="0">
                <a:solidFill>
                  <a:srgbClr val="002060"/>
                </a:solidFill>
              </a:rPr>
            </a:br>
            <a:r>
              <a:rPr lang="sv-SE" b="1" dirty="0">
                <a:solidFill>
                  <a:srgbClr val="002060"/>
                </a:solidFill>
              </a:rPr>
              <a:t>efter bronkdilatation</a:t>
            </a:r>
          </a:p>
          <a:p>
            <a:r>
              <a:rPr lang="sv-SE" b="1" dirty="0">
                <a:solidFill>
                  <a:srgbClr val="002060"/>
                </a:solidFill>
              </a:rPr>
              <a:t>FEV</a:t>
            </a:r>
            <a:r>
              <a:rPr lang="sv-SE" b="1" baseline="-25000" dirty="0">
                <a:solidFill>
                  <a:srgbClr val="002060"/>
                </a:solidFill>
              </a:rPr>
              <a:t>1</a:t>
            </a:r>
            <a:r>
              <a:rPr lang="sv-SE" b="1" dirty="0">
                <a:solidFill>
                  <a:srgbClr val="002060"/>
                </a:solidFill>
              </a:rPr>
              <a:t>/FVC &lt; 0,7</a:t>
            </a:r>
          </a:p>
        </p:txBody>
      </p:sp>
      <p:sp>
        <p:nvSpPr>
          <p:cNvPr id="3" name="Rektangel 2"/>
          <p:cNvSpPr/>
          <p:nvPr/>
        </p:nvSpPr>
        <p:spPr>
          <a:xfrm>
            <a:off x="5295127" y="742384"/>
            <a:ext cx="2021838" cy="1149790"/>
          </a:xfrm>
          <a:prstGeom prst="rect">
            <a:avLst/>
          </a:prstGeom>
          <a:solidFill>
            <a:srgbClr val="33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b="1" dirty="0">
                <a:solidFill>
                  <a:srgbClr val="002060"/>
                </a:solidFill>
              </a:rPr>
              <a:t>Lungfunktions-nedsättning </a:t>
            </a:r>
          </a:p>
          <a:p>
            <a:r>
              <a:rPr lang="sv-SE" b="1" dirty="0">
                <a:solidFill>
                  <a:srgbClr val="002060"/>
                </a:solidFill>
              </a:rPr>
              <a:t>GOLD 1-4</a:t>
            </a:r>
          </a:p>
        </p:txBody>
      </p:sp>
      <p:sp>
        <p:nvSpPr>
          <p:cNvPr id="4" name="Rektangel 3"/>
          <p:cNvSpPr/>
          <p:nvPr/>
        </p:nvSpPr>
        <p:spPr>
          <a:xfrm>
            <a:off x="8302026" y="709437"/>
            <a:ext cx="3452380" cy="1149790"/>
          </a:xfrm>
          <a:prstGeom prst="rect">
            <a:avLst/>
          </a:prstGeom>
          <a:solidFill>
            <a:srgbClr val="33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b="1" dirty="0">
                <a:solidFill>
                  <a:srgbClr val="002060"/>
                </a:solidFill>
              </a:rPr>
              <a:t>Riskvärdering utifrån </a:t>
            </a:r>
            <a:br>
              <a:rPr lang="sv-SE" b="1" dirty="0">
                <a:solidFill>
                  <a:srgbClr val="002060"/>
                </a:solidFill>
              </a:rPr>
            </a:br>
            <a:r>
              <a:rPr lang="sv-SE" b="1" dirty="0">
                <a:solidFill>
                  <a:srgbClr val="002060"/>
                </a:solidFill>
              </a:rPr>
              <a:t>symtom och exacerbationer</a:t>
            </a:r>
          </a:p>
          <a:p>
            <a:r>
              <a:rPr lang="sv-SE" b="1" dirty="0">
                <a:solidFill>
                  <a:srgbClr val="002060"/>
                </a:solidFill>
              </a:rPr>
              <a:t>GOLD A, B och E</a:t>
            </a:r>
          </a:p>
        </p:txBody>
      </p:sp>
      <p:sp>
        <p:nvSpPr>
          <p:cNvPr id="6" name="Höger 5"/>
          <p:cNvSpPr/>
          <p:nvPr/>
        </p:nvSpPr>
        <p:spPr>
          <a:xfrm>
            <a:off x="7316963" y="1136209"/>
            <a:ext cx="764903" cy="362139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graphicFrame>
        <p:nvGraphicFramePr>
          <p:cNvPr id="7" name="Tabell 6"/>
          <p:cNvGraphicFramePr>
            <a:graphicFrameLocks noGrp="1"/>
          </p:cNvGraphicFramePr>
          <p:nvPr>
            <p:extLst/>
          </p:nvPr>
        </p:nvGraphicFramePr>
        <p:xfrm>
          <a:off x="425513" y="2335794"/>
          <a:ext cx="5097102" cy="267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034"/>
                <a:gridCol w="1699034"/>
                <a:gridCol w="169903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rgbClr val="002060"/>
                          </a:solidFill>
                        </a:rPr>
                        <a:t>Gradering utifrån lungfunktionsförlust</a:t>
                      </a:r>
                      <a:r>
                        <a:rPr lang="sv-SE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sv-S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rgbClr val="002060"/>
                          </a:solidFill>
                        </a:rPr>
                        <a:t>FEV</a:t>
                      </a:r>
                      <a:r>
                        <a:rPr lang="sv-SE" baseline="-250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r>
                        <a:rPr lang="sv-SE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sv-SE" b="0" baseline="0" dirty="0" smtClean="0">
                          <a:solidFill>
                            <a:srgbClr val="002060"/>
                          </a:solidFill>
                        </a:rPr>
                        <a:t>(% förväntat efter bronkdilatation)</a:t>
                      </a:r>
                      <a:endParaRPr lang="sv-SE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GOLD 1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Lindrig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u="sng" dirty="0" smtClean="0"/>
                        <a:t>&gt;</a:t>
                      </a:r>
                      <a:r>
                        <a:rPr lang="sv-SE" dirty="0" smtClean="0"/>
                        <a:t> 80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GOLD</a:t>
                      </a:r>
                      <a:r>
                        <a:rPr lang="sv-SE" baseline="0" dirty="0" smtClean="0"/>
                        <a:t> 2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Måttlig 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50-79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GOLD 3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Svår</a:t>
                      </a:r>
                      <a:r>
                        <a:rPr lang="sv-SE" baseline="0" dirty="0" smtClean="0"/>
                        <a:t> 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30-49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GOLD 4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Mycket svår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&lt; 30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ktangel 7"/>
          <p:cNvSpPr/>
          <p:nvPr/>
        </p:nvSpPr>
        <p:spPr>
          <a:xfrm>
            <a:off x="8336720" y="2413402"/>
            <a:ext cx="3432773" cy="1149790"/>
          </a:xfrm>
          <a:prstGeom prst="rect">
            <a:avLst/>
          </a:prstGeom>
          <a:solidFill>
            <a:srgbClr val="3399FF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4000" b="1" dirty="0">
                <a:solidFill>
                  <a:srgbClr val="002060"/>
                </a:solidFill>
              </a:rPr>
              <a:t>E</a:t>
            </a:r>
          </a:p>
          <a:p>
            <a:pPr algn="ctr"/>
            <a:r>
              <a:rPr lang="sv-SE" dirty="0">
                <a:solidFill>
                  <a:prstClr val="white"/>
                </a:solidFill>
              </a:rPr>
              <a:t>Steg 4 i trappan</a:t>
            </a:r>
          </a:p>
        </p:txBody>
      </p:sp>
      <p:sp>
        <p:nvSpPr>
          <p:cNvPr id="9" name="Rektangel 8"/>
          <p:cNvSpPr/>
          <p:nvPr/>
        </p:nvSpPr>
        <p:spPr>
          <a:xfrm>
            <a:off x="8349116" y="3563192"/>
            <a:ext cx="1739774" cy="1149790"/>
          </a:xfrm>
          <a:prstGeom prst="rect">
            <a:avLst/>
          </a:prstGeom>
          <a:solidFill>
            <a:srgbClr val="3399FF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4000" b="1" dirty="0">
                <a:solidFill>
                  <a:srgbClr val="002060"/>
                </a:solidFill>
              </a:rPr>
              <a:t>A</a:t>
            </a:r>
          </a:p>
          <a:p>
            <a:r>
              <a:rPr lang="sv-SE" dirty="0">
                <a:solidFill>
                  <a:prstClr val="white"/>
                </a:solidFill>
              </a:rPr>
              <a:t>Steg 1 och 2 i trappan*</a:t>
            </a:r>
          </a:p>
        </p:txBody>
      </p:sp>
      <p:sp>
        <p:nvSpPr>
          <p:cNvPr id="10" name="Rektangel 9"/>
          <p:cNvSpPr/>
          <p:nvPr/>
        </p:nvSpPr>
        <p:spPr>
          <a:xfrm>
            <a:off x="10085548" y="3563192"/>
            <a:ext cx="1683945" cy="1149790"/>
          </a:xfrm>
          <a:prstGeom prst="rect">
            <a:avLst/>
          </a:prstGeom>
          <a:solidFill>
            <a:srgbClr val="3399FF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4000" b="1" dirty="0">
                <a:solidFill>
                  <a:srgbClr val="002060"/>
                </a:solidFill>
              </a:rPr>
              <a:t>B</a:t>
            </a:r>
          </a:p>
          <a:p>
            <a:r>
              <a:rPr lang="sv-SE" dirty="0">
                <a:solidFill>
                  <a:prstClr val="white"/>
                </a:solidFill>
              </a:rPr>
              <a:t>Steg 3 i trappan</a:t>
            </a:r>
          </a:p>
          <a:p>
            <a:endParaRPr lang="sv-SE" dirty="0">
              <a:solidFill>
                <a:prstClr val="white"/>
              </a:solidFill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5765549" y="2413402"/>
            <a:ext cx="2563627" cy="11497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v-SE" dirty="0">
              <a:solidFill>
                <a:srgbClr val="002060"/>
              </a:solidFill>
            </a:endParaRPr>
          </a:p>
          <a:p>
            <a:r>
              <a:rPr lang="sv-SE" u="sng" dirty="0">
                <a:solidFill>
                  <a:srgbClr val="002060"/>
                </a:solidFill>
              </a:rPr>
              <a:t>&gt;</a:t>
            </a:r>
            <a:r>
              <a:rPr lang="sv-SE" dirty="0">
                <a:solidFill>
                  <a:srgbClr val="002060"/>
                </a:solidFill>
              </a:rPr>
              <a:t> 2/år eller</a:t>
            </a:r>
          </a:p>
          <a:p>
            <a:r>
              <a:rPr lang="sv-SE" u="sng" dirty="0">
                <a:solidFill>
                  <a:srgbClr val="002060"/>
                </a:solidFill>
              </a:rPr>
              <a:t>&gt;</a:t>
            </a:r>
            <a:r>
              <a:rPr lang="sv-SE" dirty="0">
                <a:solidFill>
                  <a:srgbClr val="002060"/>
                </a:solidFill>
              </a:rPr>
              <a:t> 1 sjukhusvårdad exacerbation/år</a:t>
            </a:r>
          </a:p>
        </p:txBody>
      </p:sp>
      <p:sp>
        <p:nvSpPr>
          <p:cNvPr id="12" name="Rektangel 11"/>
          <p:cNvSpPr/>
          <p:nvPr/>
        </p:nvSpPr>
        <p:spPr>
          <a:xfrm>
            <a:off x="5758005" y="3563192"/>
            <a:ext cx="2563627" cy="11497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>
                <a:solidFill>
                  <a:srgbClr val="002060"/>
                </a:solidFill>
              </a:rPr>
              <a:t>0 eller 1 ej sjukhusvårdad exacerbation/år</a:t>
            </a:r>
          </a:p>
        </p:txBody>
      </p:sp>
      <p:sp>
        <p:nvSpPr>
          <p:cNvPr id="13" name="Rektangel 12"/>
          <p:cNvSpPr/>
          <p:nvPr/>
        </p:nvSpPr>
        <p:spPr>
          <a:xfrm>
            <a:off x="8349116" y="4745640"/>
            <a:ext cx="1739774" cy="11497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>
                <a:solidFill>
                  <a:srgbClr val="002060"/>
                </a:solidFill>
              </a:rPr>
              <a:t>CAT &lt; 10</a:t>
            </a:r>
          </a:p>
          <a:p>
            <a:r>
              <a:rPr lang="sv-SE" dirty="0">
                <a:solidFill>
                  <a:srgbClr val="002060"/>
                </a:solidFill>
              </a:rPr>
              <a:t>mMRC 0-1</a:t>
            </a:r>
          </a:p>
          <a:p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14" name="Rektangel 13"/>
          <p:cNvSpPr/>
          <p:nvPr/>
        </p:nvSpPr>
        <p:spPr>
          <a:xfrm>
            <a:off x="10091355" y="4745640"/>
            <a:ext cx="1739774" cy="11497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>
                <a:solidFill>
                  <a:srgbClr val="002060"/>
                </a:solidFill>
              </a:rPr>
              <a:t>CAT &gt; 10 </a:t>
            </a:r>
          </a:p>
          <a:p>
            <a:r>
              <a:rPr lang="sv-SE" dirty="0">
                <a:solidFill>
                  <a:srgbClr val="002060"/>
                </a:solidFill>
              </a:rPr>
              <a:t>eller </a:t>
            </a:r>
          </a:p>
          <a:p>
            <a:r>
              <a:rPr lang="sv-SE" dirty="0">
                <a:solidFill>
                  <a:srgbClr val="002060"/>
                </a:solidFill>
              </a:rPr>
              <a:t>mMRC </a:t>
            </a:r>
            <a:r>
              <a:rPr lang="sv-SE" u="sng" dirty="0">
                <a:solidFill>
                  <a:srgbClr val="002060"/>
                </a:solidFill>
              </a:rPr>
              <a:t>&gt;</a:t>
            </a:r>
            <a:r>
              <a:rPr lang="sv-SE" dirty="0">
                <a:solidFill>
                  <a:srgbClr val="002060"/>
                </a:solidFill>
              </a:rPr>
              <a:t> 2</a:t>
            </a:r>
          </a:p>
        </p:txBody>
      </p:sp>
      <p:sp>
        <p:nvSpPr>
          <p:cNvPr id="15" name="Rektangel 14"/>
          <p:cNvSpPr/>
          <p:nvPr/>
        </p:nvSpPr>
        <p:spPr>
          <a:xfrm>
            <a:off x="5758005" y="2152788"/>
            <a:ext cx="2563627" cy="2606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b="1" dirty="0">
                <a:solidFill>
                  <a:srgbClr val="002060"/>
                </a:solidFill>
              </a:rPr>
              <a:t>Exacerbationsanamnes</a:t>
            </a:r>
            <a:endParaRPr lang="sv-SE" b="1" dirty="0">
              <a:solidFill>
                <a:prstClr val="white"/>
              </a:solidFill>
            </a:endParaRPr>
          </a:p>
        </p:txBody>
      </p:sp>
      <p:sp>
        <p:nvSpPr>
          <p:cNvPr id="16" name="Rektangel 15"/>
          <p:cNvSpPr/>
          <p:nvPr/>
        </p:nvSpPr>
        <p:spPr>
          <a:xfrm>
            <a:off x="9622435" y="5862772"/>
            <a:ext cx="1110879" cy="2764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b="1" dirty="0">
                <a:solidFill>
                  <a:srgbClr val="002060"/>
                </a:solidFill>
              </a:rPr>
              <a:t>Symtom</a:t>
            </a:r>
            <a:endParaRPr lang="sv-SE" b="1" dirty="0">
              <a:solidFill>
                <a:prstClr val="white"/>
              </a:solidFill>
            </a:endParaRPr>
          </a:p>
        </p:txBody>
      </p:sp>
      <p:sp>
        <p:nvSpPr>
          <p:cNvPr id="17" name="Rektangel 16"/>
          <p:cNvSpPr/>
          <p:nvPr/>
        </p:nvSpPr>
        <p:spPr>
          <a:xfrm flipV="1">
            <a:off x="5569706" y="3640959"/>
            <a:ext cx="2732319" cy="835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b="1" dirty="0">
                <a:solidFill>
                  <a:srgbClr val="002060"/>
                </a:solidFill>
              </a:rPr>
              <a:t>_ _ _ _ _ _ _ _ _ _ _ _ _ _ _ </a:t>
            </a:r>
          </a:p>
        </p:txBody>
      </p:sp>
      <p:sp>
        <p:nvSpPr>
          <p:cNvPr id="18" name="Rektangel 17"/>
          <p:cNvSpPr/>
          <p:nvPr/>
        </p:nvSpPr>
        <p:spPr>
          <a:xfrm>
            <a:off x="9430409" y="5256407"/>
            <a:ext cx="1171673" cy="64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b="1" dirty="0">
                <a:solidFill>
                  <a:srgbClr val="002060"/>
                </a:solidFill>
              </a:rPr>
              <a:t>_ _ _ _ _ _   </a:t>
            </a:r>
          </a:p>
        </p:txBody>
      </p:sp>
      <p:sp>
        <p:nvSpPr>
          <p:cNvPr id="19" name="Rektangel 18"/>
          <p:cNvSpPr/>
          <p:nvPr/>
        </p:nvSpPr>
        <p:spPr>
          <a:xfrm>
            <a:off x="239486" y="43841"/>
            <a:ext cx="11754405" cy="5878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>
                <a:solidFill>
                  <a:srgbClr val="002060"/>
                </a:solidFill>
              </a:rPr>
              <a:t>Gradering av KOL enligt GOLD inklusive hänvisning till steg i behandlingstrappan</a:t>
            </a:r>
          </a:p>
        </p:txBody>
      </p:sp>
      <p:sp>
        <p:nvSpPr>
          <p:cNvPr id="20" name="Höger 19"/>
          <p:cNvSpPr/>
          <p:nvPr/>
        </p:nvSpPr>
        <p:spPr>
          <a:xfrm>
            <a:off x="4291342" y="1136209"/>
            <a:ext cx="764903" cy="362139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21" name="Rektangel 20"/>
          <p:cNvSpPr/>
          <p:nvPr/>
        </p:nvSpPr>
        <p:spPr>
          <a:xfrm>
            <a:off x="6056768" y="6139221"/>
            <a:ext cx="6135232" cy="5965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rgbClr val="002060"/>
                </a:solidFill>
              </a:rPr>
              <a:t>*Hos patienter i grupp A som upplever sig symtomfria kan LAMA eller LABA provas i några veckor för att se om det ger en förbättring. Om förbättring uteblir kan behandlingen avslutas. 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4299" y="4745641"/>
            <a:ext cx="165768" cy="11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75854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bfd5cb6dbdcc9b0d18e65ff628bcabbc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69919442f72531a3f91be6bad0a3edb9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VersionComment xmlns="http://schemas.microsoft.com/sharepoint/v3" xsi:nil="true"/>
    <AnsvarigQuickpart xmlns="http://schemas.microsoft.com/sharepoint/v3">Linda Grahn</AnsvarigQuickpart>
    <NLLPublished xmlns="http://schemas.microsoft.com/sharepoint/v3" xsi:nil="true"/>
    <NLLStakeholderTaxHTField0 xmlns="http://schemas.microsoft.com/sharepoint/v3">
      <Terms xmlns="http://schemas.microsoft.com/office/infopath/2007/PartnerControls"/>
    </NLLStakeholderTaxHTField0>
    <NLLInformationCollectionTaxHTField0 xmlns="http://schemas.microsoft.com/sharepoint/v3">
      <Terms xmlns="http://schemas.microsoft.com/office/infopath/2007/PartnerControls"/>
    </NLLInformationCollectionTaxHTField0>
    <NLLPublishDateQuickpart xmlns="http://schemas.microsoft.com/sharepoint/v3">2023-05-31</NLLPublishDateQuickpart>
    <NLLThinningTime xmlns="http://schemas.microsoft.com/sharepoint/v3">2026-05-30T22:00:00+00:00</NLLThinningTime>
    <NLLPublishingstatus xmlns="http://schemas.microsoft.com/sharepoint/v3">Publicerad</NLLPublishingstatus>
    <NLLEstablishedByQuickpart xmlns="http://schemas.microsoft.com/sharepoint/v3">Linda Grahn</NLLEstablishedByQuickpart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Läkemedelsenheten</TermName>
          <TermId xmlns="http://schemas.microsoft.com/office/infopath/2007/PartnerControls">44fe7cae-1217-4b45-bec7-ae7a7aab5ac8</TermId>
        </TermInfo>
      </Terms>
    </NLLProducerPlaceTaxHTField0>
    <NLLPublishDate xmlns="http://schemas.microsoft.com/sharepoint/v3">2023-05-30T22:00:00+00:00</NLLPublishDate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Information</TermName>
          <TermId xmlns="http://schemas.microsoft.com/office/infopath/2007/PartnerControls">57688ad1-3070-4f9b-930d-380ac1e3f4f2</TermId>
        </TermInfo>
      </Terms>
    </NLLDocumentTypeTaxHTField0>
    <prdProcessTaxHTField0 xmlns="http://schemas.microsoft.com/sharepoint/v3">
      <Terms xmlns="http://schemas.microsoft.com/office/infopath/2007/PartnerControls"/>
    </prdProcessTaxHTField0>
    <NLLVersion xmlns="http://schemas.microsoft.com/sharepoint/v3">1.0</NLLVersion>
    <NLLEstablishedBy xmlns="http://schemas.microsoft.com/sharepoint/v3">
      <UserInfo>
        <DisplayName>Linda Grahn</DisplayName>
        <AccountId>258</AccountId>
        <AccountType/>
      </UserInfo>
    </NLLEstablishedBy>
    <NLLLockWorkflows xmlns="http://schemas.microsoft.com/sharepoint/v3">false</NLLLockWorkflows>
    <NLLModifiedBy xmlns="http://schemas.microsoft.com/sharepoint/v3">Linda Grahn</NLLModifiedBy>
    <NLLDocumentIDValue xmlns="http://schemas.microsoft.com/sharepoint/v3">ARBGRP208-4-924</NLLDocumentIDValue>
    <NLLInformationclass xmlns="http://schemas.microsoft.com/sharepoint/v3">Publik</NLLInformationclass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Kronisk obstruktiv lungsjukdom</TermName>
          <TermId xmlns="http://schemas.microsoft.com/office/infopath/2007/PartnerControls">6cf9c0d2-12d4-4f2a-b3ef-0cf4a53e10e6</TermId>
        </TermInfo>
        <TermInfo xmlns="http://schemas.microsoft.com/office/infopath/2007/PartnerControls">
          <TermName xmlns="http://schemas.microsoft.com/office/infopath/2007/PartnerControls">kol</TermName>
          <TermId xmlns="http://schemas.microsoft.com/office/infopath/2007/PartnerControls">8776cd1a-b40e-4660-b4e5-d304681f4dba</TermId>
        </TermInfo>
        <TermInfo xmlns="http://schemas.microsoft.com/office/infopath/2007/PartnerControls">
          <TermName xmlns="http://schemas.microsoft.com/office/infopath/2007/PartnerControls">Läkemedelskommittén</TermName>
          <TermId xmlns="http://schemas.microsoft.com/office/infopath/2007/PartnerControls">ee7e98a8-08e8-48a6-9d4d-12e9a899104b</TermId>
        </TermInfo>
        <TermInfo xmlns="http://schemas.microsoft.com/office/infopath/2007/PartnerControls">
          <TermName xmlns="http://schemas.microsoft.com/office/infopath/2007/PartnerControls">NLK</TermName>
          <TermId xmlns="http://schemas.microsoft.com/office/infopath/2007/PartnerControls">78e19b44-04a4-4ada-a8f1-72076cdc2edd</TermId>
        </TermInfo>
      </Terms>
    </TaxKeywordTaxHTField>
    <_dlc_DocId xmlns="c7918ce9-5289-4a18-805d-4141408e948c">ARBGRP208-4-924</_dlc_DocId>
    <_dlc_DocIdUrl xmlns="c7918ce9-5289-4a18-805d-4141408e948c">
      <Url>http://spportal.extvis.local/process/administrativ/_layouts/15/DocIdRedir.aspx?ID=ARBGRP208-4-924</Url>
      <Description>ARBGRP208-4-924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2026-06-29T22:00:00+00:00</_dlc_ExpireDate>
    <VISResponsible xmlns="e1dec489-f745-4ed5-9c00-958a11aea6df">
      <UserInfo>
        <DisplayName>Linda Grahn</DisplayName>
        <AccountId>258</AccountId>
        <AccountType/>
      </UserInfo>
    </VISResponsible>
    <VIS_DocumentId xmlns="e1dec489-f745-4ed5-9c00-958a11aea6df">
      <Url>https://samarbeta.nll.se/producentplats/lakemedelsenheten/_layouts/15/DocIdRedir.aspx?ID=ARBGRP208-4-924</Url>
      <Description>ARBGRP208-4-924</Description>
    </VIS_DocumentId>
    <DocumentStatus xmlns="e1dec489-f745-4ed5-9c00-958a11aea6df">
      <Url>https://samarbeta.nll.se/producentplats/lakemedelsenheten/_layouts/15/wrkstat.aspx?List=47bd2f46-c73c-4f83-badc-0051d6da7b61&amp;WorkflowInstanceName=560476b5-1eed-4ee0-88a2-e6ded0ed6d8a</Url>
      <Description>Publicerad</Description>
    </DocumentStatus>
    <_dlc_Exempt xmlns="http://schemas.microsoft.com/sharepoint/v3">false</_dlc_Exempt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3227F6-B459-4063-806D-200C0556D26D}"/>
</file>

<file path=customXml/itemProps2.xml><?xml version="1.0" encoding="utf-8"?>
<ds:datastoreItem xmlns:ds="http://schemas.openxmlformats.org/officeDocument/2006/customXml" ds:itemID="{51934A02-97D9-4591-95DD-B126E4CA3F51}"/>
</file>

<file path=customXml/itemProps3.xml><?xml version="1.0" encoding="utf-8"?>
<ds:datastoreItem xmlns:ds="http://schemas.openxmlformats.org/officeDocument/2006/customXml" ds:itemID="{C100B0B9-9B90-4B5B-91BD-F7940FB0878A}"/>
</file>

<file path=customXml/itemProps4.xml><?xml version="1.0" encoding="utf-8"?>
<ds:datastoreItem xmlns:ds="http://schemas.openxmlformats.org/officeDocument/2006/customXml" ds:itemID="{89E6EE34-06A7-4A1F-BDC2-A3B51221023B}"/>
</file>

<file path=customXml/itemProps5.xml><?xml version="1.0" encoding="utf-8"?>
<ds:datastoreItem xmlns:ds="http://schemas.openxmlformats.org/officeDocument/2006/customXml" ds:itemID="{68081261-E795-4EE5-83F4-99923190B9CC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148</Words>
  <Application>Microsoft Office PowerPoint</Application>
  <PresentationFormat>Bredbild</PresentationFormat>
  <Paragraphs>42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1_Office-tema</vt:lpstr>
      <vt:lpstr>PowerPoint-presentation</vt:lpstr>
    </vt:vector>
  </TitlesOfParts>
  <Company>Region Norrbotten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Linda Grahn</dc:creator>
  <cp:keywords>Kronisk obstruktiv lungsjukdom; Läkemedelskommittén; NLK; kol</cp:keywords>
  <cp:lastModifiedBy>Linda Grahn</cp:lastModifiedBy>
  <cp:revision>3</cp:revision>
  <dcterms:created xsi:type="dcterms:W3CDTF">2023-05-31T07:40:53Z</dcterms:created>
  <dcterms:modified xsi:type="dcterms:W3CDTF">2023-05-31T07:42:01Z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0x010100D7963E0E5B7A40E5AEA07389401D709F007B1238BBD93543428C20870054E92DBF0100907CEEA6569A954C976B7824CE75F91F</vt:lpwstr>
  </property>
  <property fmtid="{D5CDD505-2E9C-101B-9397-08002B2CF9AE}" pid="3" name="TaxKeyword">
    <vt:lpwstr>1228;#|ee7e98a8-08e8-48a6-9d4d-12e9a899104b;#1298;#|78e19b44-04a4-4ada-a8f1-72076cdc2edd;#12020;#|8776cd1a-b40e-4660-b4e5-d304681f4dba;#12019;#|6cf9c0d2-12d4-4f2a-b3ef-0cf4a53e10e6</vt:lpwstr>
  </property>
  <property fmtid="{D5CDD505-2E9C-101B-9397-08002B2CF9AE}" pid="4" name="CareActionCodeSurgical">
    <vt:lpwstr/>
  </property>
  <property fmtid="{D5CDD505-2E9C-101B-9397-08002B2CF9AE}" pid="5" name="NLLProducerPlace">
    <vt:lpwstr>972;#Läkemedelsenheten|44fe7cae-1217-4b45-bec7-ae7a7aab5ac8</vt:lpwstr>
  </property>
  <property fmtid="{D5CDD505-2E9C-101B-9397-08002B2CF9AE}" pid="6" name="NLLApprovedByQuickPart">
    <vt:lpwstr/>
  </property>
  <property fmtid="{D5CDD505-2E9C-101B-9397-08002B2CF9AE}" pid="7" name="NLLInformationCollection">
    <vt:lpwstr/>
  </property>
  <property fmtid="{D5CDD505-2E9C-101B-9397-08002B2CF9AE}" pid="8" name="NLLProjectDescription">
    <vt:lpwstr/>
  </property>
  <property fmtid="{D5CDD505-2E9C-101B-9397-08002B2CF9AE}" pid="9" name="PsychiatricCodeTaxHTField0">
    <vt:lpwstr/>
  </property>
  <property fmtid="{D5CDD505-2E9C-101B-9397-08002B2CF9AE}" pid="10" name="NLLStakeholder">
    <vt:lpwstr/>
  </property>
  <property fmtid="{D5CDD505-2E9C-101B-9397-08002B2CF9AE}" pid="11" name="TLVCodeDiagnosisTaxHTField0">
    <vt:lpwstr/>
  </property>
  <property fmtid="{D5CDD505-2E9C-101B-9397-08002B2CF9AE}" pid="12" name="NPUCode">
    <vt:lpwstr/>
  </property>
  <property fmtid="{D5CDD505-2E9C-101B-9397-08002B2CF9AE}" pid="13" name="NLLClosureDate">
    <vt:lpwstr/>
  </property>
  <property fmtid="{D5CDD505-2E9C-101B-9397-08002B2CF9AE}" pid="14" name="NLLProducerplaceID">
    <vt:lpwstr/>
  </property>
  <property fmtid="{D5CDD505-2E9C-101B-9397-08002B2CF9AE}" pid="15" name="Godkänn dokument(1)">
    <vt:lpwstr>, </vt:lpwstr>
  </property>
  <property fmtid="{D5CDD505-2E9C-101B-9397-08002B2CF9AE}" pid="16" name="NLLPublishedTemplate">
    <vt:lpwstr/>
  </property>
  <property fmtid="{D5CDD505-2E9C-101B-9397-08002B2CF9AE}" pid="17" name="NLLWFComment">
    <vt:lpwstr/>
  </property>
  <property fmtid="{D5CDD505-2E9C-101B-9397-08002B2CF9AE}" pid="18" name="NLLPTCName">
    <vt:lpwstr/>
  </property>
  <property fmtid="{D5CDD505-2E9C-101B-9397-08002B2CF9AE}" pid="19" name="SpecialtyTaxHTField0">
    <vt:lpwstr/>
  </property>
  <property fmtid="{D5CDD505-2E9C-101B-9397-08002B2CF9AE}" pid="20" name="CareActionCodeNonSurgical">
    <vt:lpwstr/>
  </property>
  <property fmtid="{D5CDD505-2E9C-101B-9397-08002B2CF9AE}" pid="21" name="AnalysisNameTaxHTField0">
    <vt:lpwstr/>
  </property>
  <property fmtid="{D5CDD505-2E9C-101B-9397-08002B2CF9AE}" pid="22" name="Specialty">
    <vt:lpwstr/>
  </property>
  <property fmtid="{D5CDD505-2E9C-101B-9397-08002B2CF9AE}" pid="23" name="NLLProjectUrl">
    <vt:lpwstr/>
  </property>
  <property fmtid="{D5CDD505-2E9C-101B-9397-08002B2CF9AE}" pid="24" name="NLLSteeringGroup">
    <vt:lpwstr/>
  </property>
  <property fmtid="{D5CDD505-2E9C-101B-9397-08002B2CF9AE}" pid="25" name="NLLMeetingTypeTaxHTField0">
    <vt:lpwstr/>
  </property>
  <property fmtid="{D5CDD505-2E9C-101B-9397-08002B2CF9AE}" pid="26" name="NLLTemplateStatus">
    <vt:lpwstr/>
  </property>
  <property fmtid="{D5CDD505-2E9C-101B-9397-08002B2CF9AE}" pid="27" name="CareActionCodeSurgicalTaxHTField0">
    <vt:lpwstr/>
  </property>
  <property fmtid="{D5CDD505-2E9C-101B-9397-08002B2CF9AE}" pid="28" name="PharmaceuticalCodeTaxHTField0">
    <vt:lpwstr/>
  </property>
  <property fmtid="{D5CDD505-2E9C-101B-9397-08002B2CF9AE}" pid="29" name="Granska dokument(1)">
    <vt:lpwstr>, </vt:lpwstr>
  </property>
  <property fmtid="{D5CDD505-2E9C-101B-9397-08002B2CF9AE}" pid="30" name="NLLProjectLeader">
    <vt:lpwstr/>
  </property>
  <property fmtid="{D5CDD505-2E9C-101B-9397-08002B2CF9AE}" pid="31" name="NLLDecisionLevelManagedTaxHTField0">
    <vt:lpwstr/>
  </property>
  <property fmtid="{D5CDD505-2E9C-101B-9397-08002B2CF9AE}" pid="34" name="NLLDefaultTemplate">
    <vt:lpwstr/>
  </property>
  <property fmtid="{D5CDD505-2E9C-101B-9397-08002B2CF9AE}" pid="35" name="NLLProjectVisitor">
    <vt:lpwstr/>
  </property>
  <property fmtid="{D5CDD505-2E9C-101B-9397-08002B2CF9AE}" pid="36" name="NLLApprovedBy">
    <vt:lpwstr/>
  </property>
  <property fmtid="{D5CDD505-2E9C-101B-9397-08002B2CF9AE}" pid="37" name="NLLDecisionLevelManaged">
    <vt:lpwstr/>
  </property>
  <property fmtid="{D5CDD505-2E9C-101B-9397-08002B2CF9AE}" pid="38" name="CompulsoryAction">
    <vt:lpwstr/>
  </property>
  <property fmtid="{D5CDD505-2E9C-101B-9397-08002B2CF9AE}" pid="39" name="NLLProjectDivisionTaxHTField0">
    <vt:lpwstr/>
  </property>
  <property fmtid="{D5CDD505-2E9C-101B-9397-08002B2CF9AE}" pid="40" name="ICD10CodeTaxHTField0">
    <vt:lpwstr/>
  </property>
  <property fmtid="{D5CDD505-2E9C-101B-9397-08002B2CF9AE}" pid="41" name="Godkänn dokument">
    <vt:lpwstr>, </vt:lpwstr>
  </property>
  <property fmtid="{D5CDD505-2E9C-101B-9397-08002B2CF9AE}" pid="42" name="NLLProjectOwner">
    <vt:lpwstr/>
  </property>
  <property fmtid="{D5CDD505-2E9C-101B-9397-08002B2CF9AE}" pid="43" name="NPUCodeTaxHTField0">
    <vt:lpwstr/>
  </property>
  <property fmtid="{D5CDD505-2E9C-101B-9397-08002B2CF9AE}" pid="44" name="NLLTemplateFolderDescription">
    <vt:lpwstr/>
  </property>
  <property fmtid="{D5CDD505-2E9C-101B-9397-08002B2CF9AE}" pid="45" name="TLVCodeAction">
    <vt:lpwstr/>
  </property>
  <property fmtid="{D5CDD505-2E9C-101B-9397-08002B2CF9AE}" pid="46" name="RadiologicalCode">
    <vt:lpwstr/>
  </property>
  <property fmtid="{D5CDD505-2E9C-101B-9397-08002B2CF9AE}" pid="47" name="References">
    <vt:lpwstr/>
  </property>
  <property fmtid="{D5CDD505-2E9C-101B-9397-08002B2CF9AE}" pid="48" name="prdProcess">
    <vt:lpwstr/>
  </property>
  <property fmtid="{D5CDD505-2E9C-101B-9397-08002B2CF9AE}" pid="49" name="NLLProjectOrderStatus">
    <vt:lpwstr/>
  </property>
  <property fmtid="{D5CDD505-2E9C-101B-9397-08002B2CF9AE}" pid="51" name="NLLReferenceGroup">
    <vt:lpwstr/>
  </property>
  <property fmtid="{D5CDD505-2E9C-101B-9397-08002B2CF9AE}" pid="52" name="TLVCodeDiagnosis">
    <vt:lpwstr/>
  </property>
  <property fmtid="{D5CDD505-2E9C-101B-9397-08002B2CF9AE}" pid="53" name="PharmaceuticalCode">
    <vt:lpwstr/>
  </property>
  <property fmtid="{D5CDD505-2E9C-101B-9397-08002B2CF9AE}" pid="54" name="NLLInitiationDate">
    <vt:lpwstr/>
  </property>
  <property fmtid="{D5CDD505-2E9C-101B-9397-08002B2CF9AE}" pid="56" name="ReferencesTaxHTField0">
    <vt:lpwstr/>
  </property>
  <property fmtid="{D5CDD505-2E9C-101B-9397-08002B2CF9AE}" pid="57" name="NLLWindingUpDate">
    <vt:lpwstr/>
  </property>
  <property fmtid="{D5CDD505-2E9C-101B-9397-08002B2CF9AE}" pid="58" name="TLVCodeActionTaxHTField0">
    <vt:lpwstr/>
  </property>
  <property fmtid="{D5CDD505-2E9C-101B-9397-08002B2CF9AE}" pid="59" name="NLLProjectNr">
    <vt:lpwstr/>
  </property>
  <property fmtid="{D5CDD505-2E9C-101B-9397-08002B2CF9AE}" pid="60" name="Granska dokument">
    <vt:lpwstr>, </vt:lpwstr>
  </property>
  <property fmtid="{D5CDD505-2E9C-101B-9397-08002B2CF9AE}" pid="61" name="NLLProjectTypeTaxHTField0">
    <vt:lpwstr/>
  </property>
  <property fmtid="{D5CDD505-2E9C-101B-9397-08002B2CF9AE}" pid="62" name="NLLPTCProcessTeam">
    <vt:lpwstr/>
  </property>
  <property fmtid="{D5CDD505-2E9C-101B-9397-08002B2CF9AE}" pid="63" name="RadiologicalCodeTaxHTField0">
    <vt:lpwstr/>
  </property>
  <property fmtid="{D5CDD505-2E9C-101B-9397-08002B2CF9AE}" pid="64" name="NLLImplementationDate">
    <vt:lpwstr/>
  </property>
  <property fmtid="{D5CDD505-2E9C-101B-9397-08002B2CF9AE}" pid="65" name="NLLProjectDivision">
    <vt:lpwstr/>
  </property>
  <property fmtid="{D5CDD505-2E9C-101B-9397-08002B2CF9AE}" pid="66" name="PsychiatricCode">
    <vt:lpwstr/>
  </property>
  <property fmtid="{D5CDD505-2E9C-101B-9397-08002B2CF9AE}" pid="67" name="Publicera dokument">
    <vt:lpwstr>, </vt:lpwstr>
  </property>
  <property fmtid="{D5CDD505-2E9C-101B-9397-08002B2CF9AE}" pid="68" name="NLLProjectType">
    <vt:lpwstr/>
  </property>
  <property fmtid="{D5CDD505-2E9C-101B-9397-08002B2CF9AE}" pid="69" name="AnalysisName">
    <vt:lpwstr/>
  </property>
  <property fmtid="{D5CDD505-2E9C-101B-9397-08002B2CF9AE}" pid="70" name="NLLMtptCodeTaxHTField0">
    <vt:lpwstr/>
  </property>
  <property fmtid="{D5CDD505-2E9C-101B-9397-08002B2CF9AE}" pid="71" name="NLLLatestProjectTrackingDate">
    <vt:lpwstr/>
  </property>
  <property fmtid="{D5CDD505-2E9C-101B-9397-08002B2CF9AE}" pid="72" name="NLLDocumentType">
    <vt:lpwstr>1465;#Information|57688ad1-3070-4f9b-930d-380ac1e3f4f2</vt:lpwstr>
  </property>
  <property fmtid="{D5CDD505-2E9C-101B-9397-08002B2CF9AE}" pid="73" name="NLLProjectTypeText">
    <vt:lpwstr/>
  </property>
  <property fmtid="{D5CDD505-2E9C-101B-9397-08002B2CF9AE}" pid="74" name="NLLEstablishingDate">
    <vt:lpwstr/>
  </property>
  <property fmtid="{D5CDD505-2E9C-101B-9397-08002B2CF9AE}" pid="75" name="NLLProjectMember">
    <vt:lpwstr/>
  </property>
  <property fmtid="{D5CDD505-2E9C-101B-9397-08002B2CF9AE}" pid="76" name="NLLProcessTeamLookup">
    <vt:lpwstr/>
  </property>
  <property fmtid="{D5CDD505-2E9C-101B-9397-08002B2CF9AE}" pid="77" name="CareActionCodeNonSurgicalTaxHTField0">
    <vt:lpwstr/>
  </property>
  <property fmtid="{D5CDD505-2E9C-101B-9397-08002B2CF9AE}" pid="78" name="CompulsoryActionTaxHTField0">
    <vt:lpwstr/>
  </property>
  <property fmtid="{D5CDD505-2E9C-101B-9397-08002B2CF9AE}" pid="79" name="NLLMeetingType">
    <vt:lpwstr/>
  </property>
  <property fmtid="{D5CDD505-2E9C-101B-9397-08002B2CF9AE}" pid="80" name="NLLProjectLeaderDiv">
    <vt:lpwstr/>
  </property>
  <property fmtid="{D5CDD505-2E9C-101B-9397-08002B2CF9AE}" pid="81" name="NLLProjectName">
    <vt:lpwstr/>
  </property>
  <property fmtid="{D5CDD505-2E9C-101B-9397-08002B2CF9AE}" pid="82" name="NLLMtptCode">
    <vt:lpwstr/>
  </property>
  <property fmtid="{D5CDD505-2E9C-101B-9397-08002B2CF9AE}" pid="83" name="ICD10Code">
    <vt:lpwstr/>
  </property>
  <property fmtid="{D5CDD505-2E9C-101B-9397-08002B2CF9AE}" pid="84" name="NLLProjectStatus">
    <vt:lpwstr/>
  </property>
  <property fmtid="{D5CDD505-2E9C-101B-9397-08002B2CF9AE}" pid="85" name="_dlc_policyId">
    <vt:lpwstr>0x010100D7963E0E5B7A40E5AEA07389401D709F007B1238BBD93543428C20870054E92DBF|1214505165</vt:lpwstr>
  </property>
  <property fmtid="{D5CDD505-2E9C-101B-9397-08002B2CF9AE}" pid="87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9" name="_dlc_DocIdItemGuid">
    <vt:lpwstr>105ada9f-676e-437b-97ed-faa42b97f390</vt:lpwstr>
  </property>
  <property fmtid="{D5CDD505-2E9C-101B-9397-08002B2CF9AE}" pid="91" name="_dlc_ItemStageId">
    <vt:lpwstr/>
  </property>
  <property fmtid="{D5CDD505-2E9C-101B-9397-08002B2CF9AE}" pid="93" name="TaxCatchAll">
    <vt:lpwstr>1228;#;#1298;#;#12020;#;#12019;#;#1465;#;#972;#</vt:lpwstr>
  </property>
  <property fmtid="{D5CDD505-2E9C-101B-9397-08002B2CF9AE}" pid="94" name="SharedWithUsers">
    <vt:lpwstr/>
  </property>
  <property fmtid="{D5CDD505-2E9C-101B-9397-08002B2CF9AE}" pid="96" name="Order">
    <vt:r8>2587000</vt:r8>
  </property>
  <property fmtid="{D5CDD505-2E9C-101B-9397-08002B2CF9AE}" pid="97" name="xd_ProgID">
    <vt:lpwstr/>
  </property>
  <property fmtid="{D5CDD505-2E9C-101B-9397-08002B2CF9AE}" pid="98" name="_SourceUrl">
    <vt:lpwstr/>
  </property>
  <property fmtid="{D5CDD505-2E9C-101B-9397-08002B2CF9AE}" pid="99" name="_SharedFileIndex">
    <vt:lpwstr/>
  </property>
  <property fmtid="{D5CDD505-2E9C-101B-9397-08002B2CF9AE}" pid="100" name="TemplateUrl">
    <vt:lpwstr/>
  </property>
  <property fmtid="{D5CDD505-2E9C-101B-9397-08002B2CF9AE}" pid="102" name="NLLDecisionLevelGoverning">
    <vt:lpwstr/>
  </property>
  <property fmtid="{D5CDD505-2E9C-101B-9397-08002B2CF9AE}" pid="103" name="NLLFactOwner">
    <vt:lpwstr/>
  </property>
  <property fmtid="{D5CDD505-2E9C-101B-9397-08002B2CF9AE}" pid="104" name="NLLFactOwnerText">
    <vt:lpwstr/>
  </property>
  <property fmtid="{D5CDD505-2E9C-101B-9397-08002B2CF9AE}" pid="105" name="xd_Signature">
    <vt:bool>false</vt:bool>
  </property>
  <property fmtid="{D5CDD505-2E9C-101B-9397-08002B2CF9AE}" pid="106" name="NLLDecisionLevel">
    <vt:lpwstr/>
  </property>
  <property fmtid="{D5CDD505-2E9C-101B-9397-08002B2CF9AE}" pid="107" name="NLLPTCProcessLeader">
    <vt:lpwstr/>
  </property>
  <property fmtid="{D5CDD505-2E9C-101B-9397-08002B2CF9AE}" pid="109" name="NLLPTCVISEditor">
    <vt:lpwstr/>
  </property>
</Properties>
</file>