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4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2.xml" ContentType="application/vnd.openxmlformats-officedocument.presentationml.slide+xml"/>
  <Override PartName="/ppt/slides/slide33.xml" ContentType="application/vnd.openxmlformats-officedocument.presentationml.slide+xml"/>
  <Override PartName="/ppt/slides/slide37.xml" ContentType="application/vnd.openxmlformats-officedocument.presentationml.slide+xml"/>
  <Override PartName="/ppt/slides/slide3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2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6">
  <p:sldMasterIdLst>
    <p:sldMasterId id="2147483660" r:id="rId1"/>
    <p:sldMasterId id="2147483691" r:id="rId2"/>
  </p:sldMasterIdLst>
  <p:notesMasterIdLst>
    <p:notesMasterId r:id="rId45"/>
  </p:notesMasterIdLst>
  <p:handoutMasterIdLst>
    <p:handoutMasterId r:id="rId46"/>
  </p:handoutMasterIdLst>
  <p:sldIdLst>
    <p:sldId id="257" r:id="rId3"/>
    <p:sldId id="324" r:id="rId4"/>
    <p:sldId id="462" r:id="rId5"/>
    <p:sldId id="463" r:id="rId6"/>
    <p:sldId id="464" r:id="rId7"/>
    <p:sldId id="465" r:id="rId8"/>
    <p:sldId id="466" r:id="rId9"/>
    <p:sldId id="467" r:id="rId10"/>
    <p:sldId id="468" r:id="rId11"/>
    <p:sldId id="441" r:id="rId12"/>
    <p:sldId id="490" r:id="rId13"/>
    <p:sldId id="491" r:id="rId14"/>
    <p:sldId id="492" r:id="rId15"/>
    <p:sldId id="493" r:id="rId16"/>
    <p:sldId id="494" r:id="rId17"/>
    <p:sldId id="495" r:id="rId18"/>
    <p:sldId id="496" r:id="rId19"/>
    <p:sldId id="497" r:id="rId20"/>
    <p:sldId id="498" r:id="rId21"/>
    <p:sldId id="416" r:id="rId22"/>
    <p:sldId id="469" r:id="rId23"/>
    <p:sldId id="445" r:id="rId24"/>
    <p:sldId id="474" r:id="rId25"/>
    <p:sldId id="470" r:id="rId26"/>
    <p:sldId id="471" r:id="rId27"/>
    <p:sldId id="472" r:id="rId28"/>
    <p:sldId id="483" r:id="rId29"/>
    <p:sldId id="485" r:id="rId30"/>
    <p:sldId id="486" r:id="rId31"/>
    <p:sldId id="487" r:id="rId32"/>
    <p:sldId id="488" r:id="rId33"/>
    <p:sldId id="489" r:id="rId34"/>
    <p:sldId id="447" r:id="rId35"/>
    <p:sldId id="482" r:id="rId36"/>
    <p:sldId id="452" r:id="rId37"/>
    <p:sldId id="421" r:id="rId38"/>
    <p:sldId id="475" r:id="rId39"/>
    <p:sldId id="476" r:id="rId40"/>
    <p:sldId id="477" r:id="rId41"/>
    <p:sldId id="478" r:id="rId42"/>
    <p:sldId id="479" r:id="rId43"/>
    <p:sldId id="480" r:id="rId44"/>
  </p:sldIdLst>
  <p:sldSz cx="9144000" cy="5143500" type="screen16x9"/>
  <p:notesSz cx="6669088" cy="992822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9">
          <p15:clr>
            <a:srgbClr val="A4A3A4"/>
          </p15:clr>
        </p15:guide>
        <p15:guide id="2" pos="1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lrika Lundström" initials="UL" lastIdx="6" clrIdx="0">
    <p:extLst>
      <p:ext uri="{19B8F6BF-5375-455C-9EA6-DF929625EA0E}">
        <p15:presenceInfo xmlns:p15="http://schemas.microsoft.com/office/powerpoint/2012/main" userId="S-1-5-21-3767723875-3641016550-3046868103-1056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697"/>
    <a:srgbClr val="0092D4"/>
    <a:srgbClr val="83C55B"/>
    <a:srgbClr val="0070C0"/>
    <a:srgbClr val="000000"/>
    <a:srgbClr val="D0E6CF"/>
    <a:srgbClr val="0096C8"/>
    <a:srgbClr val="00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4434" autoAdjust="0"/>
  </p:normalViewPr>
  <p:slideViewPr>
    <p:cSldViewPr snapToGrid="0" showGuides="1">
      <p:cViewPr varScale="1">
        <p:scale>
          <a:sx n="65" d="100"/>
          <a:sy n="65" d="100"/>
        </p:scale>
        <p:origin x="60" y="1206"/>
      </p:cViewPr>
      <p:guideLst>
        <p:guide orient="horz" pos="2749"/>
        <p:guide pos="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55" Type="http://schemas.openxmlformats.org/officeDocument/2006/relationships/customXml" Target="../customXml/item4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customXml" Target="../customXml/item2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56" Type="http://schemas.openxmlformats.org/officeDocument/2006/relationships/customXml" Target="../customXml/item5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66268-AD7D-4F9F-AB13-5825CD55E8C3}" type="datetimeFigureOut">
              <a:rPr lang="sv-SE" smtClean="0"/>
              <a:t>2022-10-25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776866" y="9430218"/>
            <a:ext cx="2890665" cy="4980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1B453-FE34-4B2E-8AB4-ECA541DDBC7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0011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2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2"/>
          </a:xfrm>
          <a:prstGeom prst="rect">
            <a:avLst/>
          </a:prstGeom>
        </p:spPr>
        <p:txBody>
          <a:bodyPr vert="horz" lIns="91120" tIns="45560" rIns="91120" bIns="45560" rtlCol="0"/>
          <a:lstStyle>
            <a:lvl1pPr algn="r">
              <a:defRPr sz="1200"/>
            </a:lvl1pPr>
          </a:lstStyle>
          <a:p>
            <a:fld id="{CFE5F691-4DA6-4E7E-88E0-0B0E5F6DDD4C}" type="datetimeFigureOut">
              <a:rPr lang="sv-SE" smtClean="0"/>
              <a:t>2022-10-25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20" tIns="45560" rIns="91120" bIns="4556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2"/>
          </a:xfrm>
          <a:prstGeom prst="rect">
            <a:avLst/>
          </a:prstGeom>
        </p:spPr>
        <p:txBody>
          <a:bodyPr vert="horz" lIns="91120" tIns="45560" rIns="91120" bIns="4556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2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2"/>
          </a:xfrm>
          <a:prstGeom prst="rect">
            <a:avLst/>
          </a:prstGeom>
        </p:spPr>
        <p:txBody>
          <a:bodyPr vert="horz" lIns="91120" tIns="45560" rIns="91120" bIns="45560" rtlCol="0" anchor="b"/>
          <a:lstStyle>
            <a:lvl1pPr algn="r">
              <a:defRPr sz="1200"/>
            </a:lvl1pPr>
          </a:lstStyle>
          <a:p>
            <a:fld id="{FB0CB7F7-2DE7-442F-B621-87F2D8E04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74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046759" y="1884385"/>
            <a:ext cx="3551646" cy="1027480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Skapa ny sida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b="0" u="none" kern="0" dirty="0" smtClean="0"/>
              <a:t>I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hittar du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Ny bild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i="0" u="none" kern="0" dirty="0" smtClean="0"/>
              <a:t>Klicka på pilen</a:t>
            </a:r>
            <a:r>
              <a:rPr lang="sv-SE" sz="1200" i="0" u="none" kern="0" baseline="0" dirty="0" smtClean="0"/>
              <a:t> och välj den </a:t>
            </a:r>
            <a:r>
              <a:rPr lang="sv-SE" sz="1200" i="0" u="none" kern="0" baseline="0" dirty="0" err="1" smtClean="0"/>
              <a:t>sidmall</a:t>
            </a:r>
            <a:r>
              <a:rPr lang="sv-SE" sz="1200" i="0" u="none" kern="0" baseline="0" dirty="0" smtClean="0"/>
              <a:t> du behöver.</a:t>
            </a:r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pPr marL="228600" marR="0" indent="-22860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/>
          </a:p>
          <a:p>
            <a:endParaRPr lang="sv-SE" sz="1400" kern="0" dirty="0" smtClean="0"/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034250" y="581288"/>
            <a:ext cx="5619750" cy="465534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Våra nya mallar</a:t>
            </a:r>
            <a:endParaRPr lang="sv-SE" kern="0" dirty="0"/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153326" y="2947015"/>
            <a:ext cx="1761936" cy="992330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4584348" y="2911864"/>
            <a:ext cx="1761936" cy="999291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4501299" y="1884384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Ändra mall på en befintlig sida</a:t>
            </a:r>
          </a:p>
          <a:p>
            <a:pPr marL="17145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lang="sv-SE" sz="1200" b="0" u="none" kern="0" dirty="0" smtClean="0"/>
              <a:t>Markera den sida i presentationen som du </a:t>
            </a:r>
            <a:br>
              <a:rPr lang="sv-SE" sz="1200" b="0" u="none" kern="0" dirty="0" smtClean="0"/>
            </a:br>
            <a:r>
              <a:rPr lang="sv-SE" sz="1200" b="0" u="none" kern="0" dirty="0" smtClean="0"/>
              <a:t>vill byta </a:t>
            </a:r>
            <a:r>
              <a:rPr lang="sv-SE" sz="1200" b="0" u="none" kern="0" dirty="0" err="1" smtClean="0"/>
              <a:t>sidmall</a:t>
            </a:r>
            <a:r>
              <a:rPr lang="sv-SE" sz="1200" b="0" u="none" kern="0" dirty="0" smtClean="0"/>
              <a:t> på. </a:t>
            </a:r>
          </a:p>
          <a:p>
            <a:pPr marL="171450" marR="0" indent="-17145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u="none" kern="0" dirty="0" smtClean="0"/>
              <a:t>Gå</a:t>
            </a:r>
            <a:r>
              <a:rPr lang="sv-SE" sz="1200" b="0" u="none" kern="0" baseline="0" dirty="0" smtClean="0"/>
              <a:t> upp till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och välj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Layout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051491" y="1139021"/>
            <a:ext cx="6419585" cy="69144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60"/>
              </a:spcBef>
              <a:buNone/>
            </a:pPr>
            <a:r>
              <a:rPr lang="sv-SE" sz="1200" b="1" i="0" u="none" kern="0" baseline="0" dirty="0" smtClean="0"/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400" i="0" u="none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5185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1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1" y="734616"/>
            <a:ext cx="3590925" cy="206573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368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913210" y="1572816"/>
            <a:ext cx="7310985" cy="2652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913210" y="914401"/>
            <a:ext cx="7315199" cy="65841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>
          <a:xfrm>
            <a:off x="6156722" y="0"/>
            <a:ext cx="2067473" cy="909041"/>
          </a:xfrm>
          <a:prstGeom prst="rect">
            <a:avLst/>
          </a:prstGeom>
        </p:spPr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964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3210" y="914400"/>
            <a:ext cx="7316390" cy="3314700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Rubrik</a:t>
            </a:r>
            <a:br>
              <a:rPr lang="sv-SE" dirty="0" smtClean="0"/>
            </a:br>
            <a:r>
              <a:rPr lang="sv-SE" dirty="0" smtClean="0"/>
              <a:t>Underrubrik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156722" y="0"/>
            <a:ext cx="2067473" cy="914400"/>
          </a:xfrm>
          <a:prstGeom prst="rect">
            <a:avLst/>
          </a:prstGeom>
        </p:spPr>
        <p:txBody>
          <a:bodyPr/>
          <a:lstStyle/>
          <a:p>
            <a:fld id="{77247564-E29A-4039-A521-FA633551344B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11535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913210" y="914401"/>
            <a:ext cx="7310438" cy="3314699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>
          <a:xfrm>
            <a:off x="6156722" y="0"/>
            <a:ext cx="2067473" cy="909041"/>
          </a:xfrm>
          <a:prstGeom prst="rect">
            <a:avLst/>
          </a:prstGeom>
        </p:spPr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583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_bild-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913210" y="914401"/>
            <a:ext cx="7315199" cy="65841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1576387"/>
            <a:ext cx="9144000" cy="2652713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>
          <a:xfrm>
            <a:off x="6156722" y="0"/>
            <a:ext cx="2067473" cy="909041"/>
          </a:xfrm>
          <a:prstGeom prst="rect">
            <a:avLst/>
          </a:prstGeom>
        </p:spPr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7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>
          <a:xfrm>
            <a:off x="6156722" y="0"/>
            <a:ext cx="2067473" cy="909041"/>
          </a:xfrm>
          <a:prstGeom prst="rect">
            <a:avLst/>
          </a:prstGeom>
        </p:spPr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598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 userDrawn="1"/>
        </p:nvSpPr>
        <p:spPr>
          <a:xfrm>
            <a:off x="733649" y="519522"/>
            <a:ext cx="2376264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450" spc="-113" dirty="0" smtClean="0">
                <a:solidFill>
                  <a:schemeClr val="tx1">
                    <a:lumMod val="25000"/>
                    <a:lumOff val="75000"/>
                  </a:schemeClr>
                </a:solidFill>
                <a:latin typeface="Source Sans Pro Black" panose="020B0803030403020204" pitchFamily="34" charset="0"/>
              </a:rPr>
              <a:t>”</a:t>
            </a:r>
            <a:endParaRPr lang="sv-SE" sz="12450" spc="-113" dirty="0">
              <a:solidFill>
                <a:schemeClr val="tx1">
                  <a:lumMod val="25000"/>
                  <a:lumOff val="75000"/>
                </a:schemeClr>
              </a:solidFill>
              <a:latin typeface="Source Sans Pro Black" panose="020B0803030403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09775" y="914400"/>
            <a:ext cx="6218634" cy="3314700"/>
          </a:xfrm>
          <a:prstGeom prst="rect">
            <a:avLst/>
          </a:prstGeom>
        </p:spPr>
        <p:txBody>
          <a:bodyPr/>
          <a:lstStyle>
            <a:lvl1pPr>
              <a:defRPr b="1" i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>
          <a:xfrm>
            <a:off x="6156722" y="0"/>
            <a:ext cx="2067473" cy="909041"/>
          </a:xfrm>
          <a:prstGeom prst="rect">
            <a:avLst/>
          </a:prstGeom>
        </p:spPr>
        <p:txBody>
          <a:bodyPr/>
          <a:lstStyle/>
          <a:p>
            <a:fld id="{77247564-E29A-4039-A521-FA633551344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095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vud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3210" y="914400"/>
            <a:ext cx="7316390" cy="3314700"/>
          </a:xfrm>
        </p:spPr>
        <p:txBody>
          <a:bodyPr anchor="t">
            <a:noAutofit/>
          </a:bodyPr>
          <a:lstStyle>
            <a:lvl1pPr algn="r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Rubrik</a:t>
            </a:r>
            <a:br>
              <a:rPr lang="sv-SE" dirty="0" smtClean="0"/>
            </a:br>
            <a:r>
              <a:rPr lang="sv-SE" dirty="0" smtClean="0"/>
              <a:t>Underrubrik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156722" y="0"/>
            <a:ext cx="2067473" cy="914400"/>
          </a:xfrm>
        </p:spPr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462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orient="horz" pos="2160">
          <p15:clr>
            <a:srgbClr val="FBAE40"/>
          </p15:clr>
        </p15:guide>
        <p15:guide id="4294967295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19002" y="1084333"/>
            <a:ext cx="6497905" cy="1011503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319002" y="2127489"/>
            <a:ext cx="6505997" cy="688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9392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vudrubrik_föreläs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913210" y="914401"/>
            <a:ext cx="7316390" cy="1326356"/>
          </a:xfrm>
        </p:spPr>
        <p:txBody>
          <a:bodyPr anchor="t">
            <a:noAutofit/>
          </a:bodyPr>
          <a:lstStyle>
            <a:lvl1pPr algn="r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Rubrik</a:t>
            </a:r>
            <a:br>
              <a:rPr lang="sv-SE" dirty="0" smtClean="0"/>
            </a:br>
            <a:r>
              <a:rPr lang="sv-SE" dirty="0" smtClean="0"/>
              <a:t>Underrubrik</a:t>
            </a:r>
            <a:br>
              <a:rPr lang="sv-SE" dirty="0" smtClean="0"/>
            </a:b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156722" y="0"/>
            <a:ext cx="2067473" cy="914400"/>
          </a:xfrm>
        </p:spPr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916782" y="2902744"/>
            <a:ext cx="7312819" cy="1326356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/>
            </a:lvl1pPr>
            <a:lvl2pPr marL="342900" indent="0" algn="l">
              <a:buNone/>
              <a:defRPr/>
            </a:lvl2pPr>
            <a:lvl3pPr marL="685800" indent="0" algn="l">
              <a:buNone/>
              <a:defRPr/>
            </a:lvl3pPr>
            <a:lvl4pPr marL="1028700" indent="0" algn="l">
              <a:buNone/>
              <a:defRPr/>
            </a:lvl4pPr>
            <a:lvl5pPr marL="1371600" indent="0" algn="l">
              <a:buNone/>
              <a:defRPr/>
            </a:lvl5pPr>
          </a:lstStyle>
          <a:p>
            <a:pPr lvl="0"/>
            <a:r>
              <a:rPr lang="sv-SE" dirty="0" smtClean="0"/>
              <a:t>Namn Förnamn</a:t>
            </a:r>
          </a:p>
          <a:p>
            <a:pPr lvl="0"/>
            <a:r>
              <a:rPr lang="sv-SE" dirty="0" smtClean="0"/>
              <a:t>Titel/yrke</a:t>
            </a:r>
          </a:p>
          <a:p>
            <a:pPr lvl="0"/>
            <a:r>
              <a:rPr lang="sv-SE" dirty="0" smtClean="0"/>
              <a:t>Organisation/företag/avdelning</a:t>
            </a:r>
          </a:p>
        </p:txBody>
      </p:sp>
    </p:spTree>
    <p:extLst>
      <p:ext uri="{BB962C8B-B14F-4D97-AF65-F5344CB8AC3E}">
        <p14:creationId xmlns:p14="http://schemas.microsoft.com/office/powerpoint/2010/main" val="24606061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4294967295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4229101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19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913210" y="1572816"/>
            <a:ext cx="7310985" cy="265271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913210" y="914401"/>
            <a:ext cx="7315199" cy="65841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82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913210" y="2240757"/>
            <a:ext cx="7310985" cy="198477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913210" y="914401"/>
            <a:ext cx="7315199" cy="13263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67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913210" y="914401"/>
            <a:ext cx="7310985" cy="331112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64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fält-bred_fält-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3210" y="914400"/>
            <a:ext cx="7315199" cy="66198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913210" y="1576388"/>
            <a:ext cx="7316390" cy="132635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913210" y="2903935"/>
            <a:ext cx="7316390" cy="132635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011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913210" y="914401"/>
            <a:ext cx="7315199" cy="65841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913210" y="1576387"/>
            <a:ext cx="7310438" cy="2652713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197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bild-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913210" y="914401"/>
            <a:ext cx="7315199" cy="65841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1576387"/>
            <a:ext cx="9144000" cy="2652713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41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913210" y="914401"/>
            <a:ext cx="7315199" cy="13263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913210" y="2240756"/>
            <a:ext cx="7310438" cy="19883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5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bild-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913210" y="914401"/>
            <a:ext cx="7315199" cy="13263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240756"/>
            <a:ext cx="9144000" cy="19883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13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22" y="384370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4"/>
            <a:ext cx="5978096" cy="304908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455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913210" y="914401"/>
            <a:ext cx="7310438" cy="3314699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85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utfall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914401"/>
            <a:ext cx="9144000" cy="3314699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1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fält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 noChangeAspect="1"/>
          </p:cNvSpPr>
          <p:nvPr>
            <p:ph sz="quarter" idx="13"/>
          </p:nvPr>
        </p:nvSpPr>
        <p:spPr>
          <a:xfrm>
            <a:off x="913210" y="1583532"/>
            <a:ext cx="3289697" cy="264199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innehåll 9"/>
          <p:cNvSpPr>
            <a:spLocks noGrp="1" noChangeAspect="1"/>
          </p:cNvSpPr>
          <p:nvPr>
            <p:ph sz="quarter" idx="14"/>
          </p:nvPr>
        </p:nvSpPr>
        <p:spPr>
          <a:xfrm>
            <a:off x="4936332" y="1583532"/>
            <a:ext cx="3289697" cy="264199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913210" y="914401"/>
            <a:ext cx="7315199" cy="65841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18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fält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 noChangeAspect="1"/>
          </p:cNvSpPr>
          <p:nvPr>
            <p:ph sz="quarter" idx="13"/>
          </p:nvPr>
        </p:nvSpPr>
        <p:spPr>
          <a:xfrm>
            <a:off x="913210" y="2251473"/>
            <a:ext cx="3289697" cy="197405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innehåll 9"/>
          <p:cNvSpPr>
            <a:spLocks noGrp="1" noChangeAspect="1"/>
          </p:cNvSpPr>
          <p:nvPr>
            <p:ph sz="quarter" idx="14"/>
          </p:nvPr>
        </p:nvSpPr>
        <p:spPr>
          <a:xfrm>
            <a:off x="4936332" y="2251473"/>
            <a:ext cx="3289697" cy="197405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913210" y="914401"/>
            <a:ext cx="7315199" cy="13263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97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ält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 noChangeAspect="1"/>
          </p:cNvSpPr>
          <p:nvPr>
            <p:ph sz="quarter" idx="13"/>
          </p:nvPr>
        </p:nvSpPr>
        <p:spPr>
          <a:xfrm>
            <a:off x="913210" y="914401"/>
            <a:ext cx="3289697" cy="331112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innehåll 9"/>
          <p:cNvSpPr>
            <a:spLocks noGrp="1" noChangeAspect="1"/>
          </p:cNvSpPr>
          <p:nvPr>
            <p:ph sz="quarter" idx="14"/>
          </p:nvPr>
        </p:nvSpPr>
        <p:spPr>
          <a:xfrm>
            <a:off x="4936332" y="914401"/>
            <a:ext cx="3289697" cy="331112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92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bild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9"/>
          <p:cNvSpPr>
            <a:spLocks noGrp="1" noChangeAspect="1"/>
          </p:cNvSpPr>
          <p:nvPr>
            <p:ph sz="quarter" idx="14"/>
          </p:nvPr>
        </p:nvSpPr>
        <p:spPr>
          <a:xfrm>
            <a:off x="4936332" y="1583532"/>
            <a:ext cx="3289697" cy="2641997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913210" y="914401"/>
            <a:ext cx="7315199" cy="65841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916781" y="1583532"/>
            <a:ext cx="3286125" cy="2641997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bild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9"/>
          <p:cNvSpPr>
            <a:spLocks noGrp="1" noChangeAspect="1"/>
          </p:cNvSpPr>
          <p:nvPr>
            <p:ph sz="quarter" idx="14"/>
          </p:nvPr>
        </p:nvSpPr>
        <p:spPr>
          <a:xfrm>
            <a:off x="4936332" y="2240757"/>
            <a:ext cx="3289697" cy="198477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913210" y="914401"/>
            <a:ext cx="7315199" cy="13263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916781" y="2240757"/>
            <a:ext cx="3286125" cy="1984772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18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innehåll 9"/>
          <p:cNvSpPr>
            <a:spLocks noGrp="1" noChangeAspect="1"/>
          </p:cNvSpPr>
          <p:nvPr>
            <p:ph sz="quarter" idx="14"/>
          </p:nvPr>
        </p:nvSpPr>
        <p:spPr>
          <a:xfrm>
            <a:off x="4936332" y="914401"/>
            <a:ext cx="3289697" cy="331112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916781" y="914401"/>
            <a:ext cx="3286125" cy="3311129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03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fält-stor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3210" y="914400"/>
            <a:ext cx="7315199" cy="66198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913210" y="1576388"/>
            <a:ext cx="4756547" cy="264914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6036470" y="1576388"/>
            <a:ext cx="2191941" cy="26491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83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fält-stor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3210" y="914400"/>
            <a:ext cx="7315199" cy="13263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913210" y="2240756"/>
            <a:ext cx="4756547" cy="198477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6036470" y="2240756"/>
            <a:ext cx="2191941" cy="198477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4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4534" y="355600"/>
            <a:ext cx="6917266" cy="4008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3678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ält-stor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6027492" y="914400"/>
            <a:ext cx="2196703" cy="33147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17"/>
          </p:nvPr>
        </p:nvSpPr>
        <p:spPr>
          <a:xfrm>
            <a:off x="916782" y="914400"/>
            <a:ext cx="4751785" cy="33147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36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bild-stor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3210" y="914400"/>
            <a:ext cx="7315199" cy="66198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913210" y="1576388"/>
            <a:ext cx="4756547" cy="2652712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4"/>
          </p:nvPr>
        </p:nvSpPr>
        <p:spPr>
          <a:xfrm>
            <a:off x="6036469" y="1576387"/>
            <a:ext cx="2193131" cy="265271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54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bild-stor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3210" y="914400"/>
            <a:ext cx="7315199" cy="13263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913210" y="2240756"/>
            <a:ext cx="4756547" cy="1988343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0" name="Platshållare för innehåll 9"/>
          <p:cNvSpPr>
            <a:spLocks noGrp="1"/>
          </p:cNvSpPr>
          <p:nvPr>
            <p:ph sz="quarter" idx="14"/>
          </p:nvPr>
        </p:nvSpPr>
        <p:spPr>
          <a:xfrm>
            <a:off x="6036469" y="2240756"/>
            <a:ext cx="2193131" cy="1988344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4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stor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6027492" y="914400"/>
            <a:ext cx="2196703" cy="33147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913210" y="914400"/>
            <a:ext cx="4751785" cy="33147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60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bild-stor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3210" y="914400"/>
            <a:ext cx="7315199" cy="661988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913210" y="1576388"/>
            <a:ext cx="4756547" cy="2652712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4" name="Platshållare för bild 13"/>
          <p:cNvSpPr>
            <a:spLocks noGrp="1"/>
          </p:cNvSpPr>
          <p:nvPr>
            <p:ph type="pic" sz="quarter" idx="15"/>
          </p:nvPr>
        </p:nvSpPr>
        <p:spPr>
          <a:xfrm>
            <a:off x="6036469" y="1576388"/>
            <a:ext cx="2193131" cy="2652712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77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bild-stor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3210" y="914399"/>
            <a:ext cx="7315199" cy="1326357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913210" y="2240756"/>
            <a:ext cx="4756547" cy="1988343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4" name="Platshållare för bild 13"/>
          <p:cNvSpPr>
            <a:spLocks noGrp="1"/>
          </p:cNvSpPr>
          <p:nvPr>
            <p:ph type="pic" sz="quarter" idx="15"/>
          </p:nvPr>
        </p:nvSpPr>
        <p:spPr>
          <a:xfrm>
            <a:off x="6036469" y="2240756"/>
            <a:ext cx="2193131" cy="1988343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1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stor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913210" y="914401"/>
            <a:ext cx="4756547" cy="3314699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4" name="Platshållare för bild 13"/>
          <p:cNvSpPr>
            <a:spLocks noGrp="1"/>
          </p:cNvSpPr>
          <p:nvPr>
            <p:ph type="pic" sz="quarter" idx="15"/>
          </p:nvPr>
        </p:nvSpPr>
        <p:spPr>
          <a:xfrm>
            <a:off x="6036469" y="914401"/>
            <a:ext cx="2193131" cy="3314699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580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fält_fält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3210" y="914400"/>
            <a:ext cx="7315199" cy="65841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913210" y="1576388"/>
            <a:ext cx="2196703" cy="26491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6036470" y="1576388"/>
            <a:ext cx="2191941" cy="26491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innehåll 8"/>
          <p:cNvSpPr>
            <a:spLocks noGrp="1"/>
          </p:cNvSpPr>
          <p:nvPr>
            <p:ph sz="quarter" idx="15"/>
          </p:nvPr>
        </p:nvSpPr>
        <p:spPr>
          <a:xfrm>
            <a:off x="3471863" y="1576388"/>
            <a:ext cx="2197893" cy="2649141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88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fält_fält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3210" y="914400"/>
            <a:ext cx="7315199" cy="13263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913210" y="2240756"/>
            <a:ext cx="2196703" cy="198477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6036470" y="2240756"/>
            <a:ext cx="2191941" cy="198477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innehåll 8"/>
          <p:cNvSpPr>
            <a:spLocks noGrp="1"/>
          </p:cNvSpPr>
          <p:nvPr>
            <p:ph sz="quarter" idx="15"/>
          </p:nvPr>
        </p:nvSpPr>
        <p:spPr>
          <a:xfrm>
            <a:off x="3471863" y="2240756"/>
            <a:ext cx="2197893" cy="198477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6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ält_fält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913210" y="914400"/>
            <a:ext cx="2196703" cy="331112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4"/>
          </p:nvPr>
        </p:nvSpPr>
        <p:spPr>
          <a:xfrm>
            <a:off x="6036470" y="914400"/>
            <a:ext cx="2191941" cy="331112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innehåll 8"/>
          <p:cNvSpPr>
            <a:spLocks noGrp="1"/>
          </p:cNvSpPr>
          <p:nvPr>
            <p:ph sz="quarter" idx="15"/>
          </p:nvPr>
        </p:nvSpPr>
        <p:spPr>
          <a:xfrm>
            <a:off x="3471863" y="914400"/>
            <a:ext cx="2197893" cy="3311129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07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5494493" y="439043"/>
            <a:ext cx="3197701" cy="607580"/>
          </a:xfrm>
          <a:prstGeom prst="rect">
            <a:avLst/>
          </a:prstGeom>
        </p:spPr>
        <p:txBody>
          <a:bodyPr anchor="b" anchorCtr="0"/>
          <a:lstStyle>
            <a:lvl1pPr>
              <a:defRPr sz="20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525982" y="440267"/>
            <a:ext cx="4879497" cy="39237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aseline="0">
                <a:latin typeface="+mn-lt"/>
              </a:defRPr>
            </a:lvl1pPr>
            <a:lvl2pPr marL="536575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5494492" y="1065562"/>
            <a:ext cx="3212538" cy="32984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01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bild_bild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3210" y="914400"/>
            <a:ext cx="7315199" cy="65841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913210" y="1576387"/>
            <a:ext cx="2196703" cy="2652713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3471863" y="1576387"/>
            <a:ext cx="2197894" cy="2652713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4" name="Platshållare för bild 13"/>
          <p:cNvSpPr>
            <a:spLocks noGrp="1"/>
          </p:cNvSpPr>
          <p:nvPr>
            <p:ph type="pic" sz="quarter" idx="15"/>
          </p:nvPr>
        </p:nvSpPr>
        <p:spPr>
          <a:xfrm>
            <a:off x="6036469" y="1576387"/>
            <a:ext cx="2193131" cy="2652713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36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-2-rader_bild_bild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3210" y="914400"/>
            <a:ext cx="7315199" cy="13263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913210" y="2240756"/>
            <a:ext cx="2196703" cy="19883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3471863" y="2240756"/>
            <a:ext cx="2197894" cy="19883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4" name="Platshållare för bild 13"/>
          <p:cNvSpPr>
            <a:spLocks noGrp="1"/>
          </p:cNvSpPr>
          <p:nvPr>
            <p:ph type="pic" sz="quarter" idx="15"/>
          </p:nvPr>
        </p:nvSpPr>
        <p:spPr>
          <a:xfrm>
            <a:off x="6036469" y="2240756"/>
            <a:ext cx="2193131" cy="19883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136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bild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913210" y="914400"/>
            <a:ext cx="2196703" cy="33147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3471863" y="914400"/>
            <a:ext cx="2197894" cy="33147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4" name="Platshållare för bild 13"/>
          <p:cNvSpPr>
            <a:spLocks noGrp="1"/>
          </p:cNvSpPr>
          <p:nvPr>
            <p:ph type="pic" sz="quarter" idx="15"/>
          </p:nvPr>
        </p:nvSpPr>
        <p:spPr>
          <a:xfrm>
            <a:off x="6036469" y="914400"/>
            <a:ext cx="2193131" cy="331470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7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fält-stor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916782" y="1578175"/>
            <a:ext cx="1826419" cy="132635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6400800" y="1578175"/>
            <a:ext cx="1823395" cy="132635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5"/>
          </p:nvPr>
        </p:nvSpPr>
        <p:spPr>
          <a:xfrm>
            <a:off x="3109913" y="1578175"/>
            <a:ext cx="2926556" cy="19907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89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ält_fält_fält_fält_fält_fä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>
          <a:xfrm>
            <a:off x="913210" y="914401"/>
            <a:ext cx="2196703" cy="132635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8" name="Platshållare för innehåll 6"/>
          <p:cNvSpPr>
            <a:spLocks noGrp="1"/>
          </p:cNvSpPr>
          <p:nvPr>
            <p:ph sz="quarter" idx="14"/>
          </p:nvPr>
        </p:nvSpPr>
        <p:spPr>
          <a:xfrm>
            <a:off x="3473530" y="914401"/>
            <a:ext cx="2196703" cy="132635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9" name="Platshållare för innehåll 6"/>
          <p:cNvSpPr>
            <a:spLocks noGrp="1"/>
          </p:cNvSpPr>
          <p:nvPr>
            <p:ph sz="quarter" idx="15"/>
          </p:nvPr>
        </p:nvSpPr>
        <p:spPr>
          <a:xfrm>
            <a:off x="6033850" y="914401"/>
            <a:ext cx="2196703" cy="132635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innehåll 6"/>
          <p:cNvSpPr>
            <a:spLocks noGrp="1"/>
          </p:cNvSpPr>
          <p:nvPr>
            <p:ph sz="quarter" idx="16"/>
          </p:nvPr>
        </p:nvSpPr>
        <p:spPr>
          <a:xfrm>
            <a:off x="913210" y="2903221"/>
            <a:ext cx="2196703" cy="132635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1" name="Platshållare för innehåll 6"/>
          <p:cNvSpPr>
            <a:spLocks noGrp="1"/>
          </p:cNvSpPr>
          <p:nvPr>
            <p:ph sz="quarter" idx="17"/>
          </p:nvPr>
        </p:nvSpPr>
        <p:spPr>
          <a:xfrm>
            <a:off x="3473530" y="2903221"/>
            <a:ext cx="2196703" cy="132635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2" name="Platshållare för innehåll 6"/>
          <p:cNvSpPr>
            <a:spLocks noGrp="1"/>
          </p:cNvSpPr>
          <p:nvPr>
            <p:ph sz="quarter" idx="18"/>
          </p:nvPr>
        </p:nvSpPr>
        <p:spPr>
          <a:xfrm>
            <a:off x="6033850" y="2903221"/>
            <a:ext cx="2196703" cy="1326356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599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bild_bild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913210" y="914401"/>
            <a:ext cx="2196703" cy="132635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3" name="Platshållare för bild 5"/>
          <p:cNvSpPr>
            <a:spLocks noGrp="1"/>
          </p:cNvSpPr>
          <p:nvPr>
            <p:ph type="pic" sz="quarter" idx="14"/>
          </p:nvPr>
        </p:nvSpPr>
        <p:spPr>
          <a:xfrm>
            <a:off x="3479245" y="914401"/>
            <a:ext cx="2196703" cy="132635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4" name="Platshållare för bild 5"/>
          <p:cNvSpPr>
            <a:spLocks noGrp="1"/>
          </p:cNvSpPr>
          <p:nvPr>
            <p:ph type="pic" sz="quarter" idx="15"/>
          </p:nvPr>
        </p:nvSpPr>
        <p:spPr>
          <a:xfrm>
            <a:off x="6033850" y="914401"/>
            <a:ext cx="2196703" cy="132635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5" name="Platshållare för bild 5"/>
          <p:cNvSpPr>
            <a:spLocks noGrp="1"/>
          </p:cNvSpPr>
          <p:nvPr>
            <p:ph type="pic" sz="quarter" idx="16"/>
          </p:nvPr>
        </p:nvSpPr>
        <p:spPr>
          <a:xfrm>
            <a:off x="913210" y="2571751"/>
            <a:ext cx="2196703" cy="132635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6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3479245" y="2571751"/>
            <a:ext cx="2196703" cy="132635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7" name="Platshållare för bild 5"/>
          <p:cNvSpPr>
            <a:spLocks noGrp="1"/>
          </p:cNvSpPr>
          <p:nvPr>
            <p:ph type="pic" sz="quarter" idx="18"/>
          </p:nvPr>
        </p:nvSpPr>
        <p:spPr>
          <a:xfrm>
            <a:off x="6033850" y="2571751"/>
            <a:ext cx="2196703" cy="132635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_kollage-3-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2743200" y="914401"/>
            <a:ext cx="2170101" cy="132635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5" name="Platshållare för bild 5"/>
          <p:cNvSpPr>
            <a:spLocks noGrp="1"/>
          </p:cNvSpPr>
          <p:nvPr>
            <p:ph type="pic" sz="quarter" idx="16"/>
          </p:nvPr>
        </p:nvSpPr>
        <p:spPr>
          <a:xfrm>
            <a:off x="3840955" y="2269928"/>
            <a:ext cx="1073348" cy="632817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6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4938712" y="914400"/>
            <a:ext cx="4205288" cy="2652713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>
          <a:xfrm>
            <a:off x="913210" y="2571750"/>
            <a:ext cx="2558653" cy="995363"/>
          </a:xfrm>
        </p:spPr>
        <p:txBody>
          <a:bodyPr anchor="b"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1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ge-9-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919644" y="2253576"/>
            <a:ext cx="2552219" cy="1975524"/>
          </a:xfrm>
          <a:ln w="28575">
            <a:noFill/>
          </a:ln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5" name="Platshållare för bild 5"/>
          <p:cNvSpPr>
            <a:spLocks noGrp="1"/>
          </p:cNvSpPr>
          <p:nvPr>
            <p:ph type="pic" sz="quarter" idx="16"/>
          </p:nvPr>
        </p:nvSpPr>
        <p:spPr>
          <a:xfrm>
            <a:off x="919644" y="914400"/>
            <a:ext cx="1459225" cy="1329335"/>
          </a:xfrm>
          <a:ln w="28575">
            <a:noFill/>
          </a:ln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6" name="Platshållare för bild 5"/>
          <p:cNvSpPr>
            <a:spLocks noGrp="1"/>
          </p:cNvSpPr>
          <p:nvPr>
            <p:ph type="pic" sz="quarter" idx="17"/>
          </p:nvPr>
        </p:nvSpPr>
        <p:spPr>
          <a:xfrm>
            <a:off x="2394942" y="914401"/>
            <a:ext cx="2541390" cy="1326356"/>
          </a:xfrm>
          <a:ln w="28575">
            <a:noFill/>
          </a:ln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8" name="Platshållare för bild 5"/>
          <p:cNvSpPr>
            <a:spLocks noGrp="1"/>
          </p:cNvSpPr>
          <p:nvPr>
            <p:ph type="pic" sz="quarter" idx="18"/>
          </p:nvPr>
        </p:nvSpPr>
        <p:spPr>
          <a:xfrm>
            <a:off x="3485679" y="2253576"/>
            <a:ext cx="2552219" cy="1313537"/>
          </a:xfrm>
          <a:ln w="28575">
            <a:noFill/>
          </a:ln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9" name="Platshållare för bild 5"/>
          <p:cNvSpPr>
            <a:spLocks noGrp="1"/>
          </p:cNvSpPr>
          <p:nvPr>
            <p:ph type="pic" sz="quarter" idx="19"/>
          </p:nvPr>
        </p:nvSpPr>
        <p:spPr>
          <a:xfrm>
            <a:off x="3485680" y="3585292"/>
            <a:ext cx="1807839" cy="643808"/>
          </a:xfrm>
          <a:ln w="28575">
            <a:noFill/>
          </a:ln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5"/>
          <p:cNvSpPr>
            <a:spLocks noGrp="1"/>
          </p:cNvSpPr>
          <p:nvPr>
            <p:ph type="pic" sz="quarter" idx="20"/>
          </p:nvPr>
        </p:nvSpPr>
        <p:spPr>
          <a:xfrm>
            <a:off x="5314480" y="3585292"/>
            <a:ext cx="721989" cy="643808"/>
          </a:xfrm>
          <a:ln w="28575">
            <a:noFill/>
          </a:ln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bild 5"/>
          <p:cNvSpPr>
            <a:spLocks noGrp="1"/>
          </p:cNvSpPr>
          <p:nvPr>
            <p:ph type="pic" sz="quarter" idx="21"/>
          </p:nvPr>
        </p:nvSpPr>
        <p:spPr>
          <a:xfrm>
            <a:off x="4948833" y="914401"/>
            <a:ext cx="2178844" cy="1326356"/>
          </a:xfrm>
          <a:ln w="28575">
            <a:noFill/>
          </a:ln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bild 5"/>
          <p:cNvSpPr>
            <a:spLocks noGrp="1"/>
          </p:cNvSpPr>
          <p:nvPr>
            <p:ph type="pic" sz="quarter" idx="22"/>
          </p:nvPr>
        </p:nvSpPr>
        <p:spPr>
          <a:xfrm>
            <a:off x="6052542" y="2253576"/>
            <a:ext cx="2171653" cy="1975524"/>
          </a:xfrm>
          <a:ln w="38100">
            <a:noFill/>
          </a:ln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3" name="Platshållare för bild 5"/>
          <p:cNvSpPr>
            <a:spLocks noGrp="1"/>
          </p:cNvSpPr>
          <p:nvPr>
            <p:ph type="pic" sz="quarter" idx="23"/>
          </p:nvPr>
        </p:nvSpPr>
        <p:spPr>
          <a:xfrm>
            <a:off x="7139081" y="916387"/>
            <a:ext cx="1092351" cy="1324370"/>
          </a:xfrm>
          <a:ln w="28575">
            <a:noFill/>
          </a:ln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59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 userDrawn="1"/>
        </p:nvSpPr>
        <p:spPr>
          <a:xfrm>
            <a:off x="733649" y="519522"/>
            <a:ext cx="2376264" cy="200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450" spc="-113" dirty="0" smtClean="0">
                <a:solidFill>
                  <a:srgbClr val="242424">
                    <a:lumMod val="25000"/>
                    <a:lumOff val="75000"/>
                  </a:srgbClr>
                </a:solidFill>
                <a:latin typeface="Source Sans Pro Black" panose="020B0803030403020204" pitchFamily="34" charset="0"/>
              </a:rPr>
              <a:t>”</a:t>
            </a:r>
            <a:endParaRPr lang="sv-SE" sz="12450" spc="-113" dirty="0">
              <a:solidFill>
                <a:srgbClr val="242424">
                  <a:lumMod val="25000"/>
                  <a:lumOff val="75000"/>
                </a:srgbClr>
              </a:solidFill>
              <a:latin typeface="Source Sans Pro Black" panose="020B0803030403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09775" y="914400"/>
            <a:ext cx="6218634" cy="3314700"/>
          </a:xfrm>
        </p:spPr>
        <p:txBody>
          <a:bodyPr/>
          <a:lstStyle>
            <a:lvl1pPr>
              <a:defRPr b="1" i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68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45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95300" y="2585971"/>
            <a:ext cx="200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sz="1100" dirty="0" smtClean="0"/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0" y="258945"/>
            <a:ext cx="5295900" cy="825388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857500" cy="51435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3234389" y="1168401"/>
            <a:ext cx="5300190" cy="319563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5769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348300"/>
            <a:ext cx="7550022" cy="74266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434107" y="1284703"/>
            <a:ext cx="22878" cy="305677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665297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931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247552"/>
            <a:ext cx="7560784" cy="77495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0" y="1647196"/>
            <a:ext cx="3664797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9464" y="1043308"/>
            <a:ext cx="3702264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55069" y="1648910"/>
            <a:ext cx="3690650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64979" y="1045022"/>
            <a:ext cx="3680739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677333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Rak 9"/>
          <p:cNvCxnSpPr/>
          <p:nvPr userDrawn="1"/>
        </p:nvCxnSpPr>
        <p:spPr bwMode="auto">
          <a:xfrm>
            <a:off x="4555068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09642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43833"/>
            <a:ext cx="5486400" cy="603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315204"/>
            <a:ext cx="5486400" cy="425450"/>
          </a:xfrm>
          <a:prstGeom prst="rect">
            <a:avLst/>
          </a:prstGeom>
        </p:spPr>
        <p:txBody>
          <a:bodyPr anchor="b" anchorCtr="0"/>
          <a:lstStyle>
            <a:lvl1pPr>
              <a:defRPr sz="16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09276" y="338665"/>
            <a:ext cx="5455123" cy="292983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9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39" Type="http://schemas.openxmlformats.org/officeDocument/2006/relationships/slideLayout" Target="../slideLayouts/slideLayout57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slideLayout" Target="../slideLayouts/slideLayout56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41" Type="http://schemas.openxmlformats.org/officeDocument/2006/relationships/slideLayout" Target="../slideLayouts/slideLayout59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55.xml"/><Relationship Id="rId40" Type="http://schemas.openxmlformats.org/officeDocument/2006/relationships/slideLayout" Target="../slideLayouts/slideLayout58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4731544"/>
            <a:ext cx="20875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600" dirty="0">
                <a:solidFill>
                  <a:srgbClr val="969696"/>
                </a:solidFill>
              </a:rPr>
              <a:t/>
            </a:r>
            <a:br>
              <a:rPr lang="sv-SE" sz="600" dirty="0">
                <a:solidFill>
                  <a:srgbClr val="969696"/>
                </a:solidFill>
              </a:rPr>
            </a:br>
            <a:endParaRPr lang="sv-SE" sz="600" dirty="0">
              <a:solidFill>
                <a:srgbClr val="969696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2" y="4568759"/>
            <a:ext cx="1537487" cy="3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71" r:id="rId3"/>
    <p:sldLayoutId id="2147483678" r:id="rId4"/>
    <p:sldLayoutId id="2147483672" r:id="rId5"/>
    <p:sldLayoutId id="2147483662" r:id="rId6"/>
    <p:sldLayoutId id="2147483674" r:id="rId7"/>
    <p:sldLayoutId id="2147483677" r:id="rId8"/>
    <p:sldLayoutId id="2147483676" r:id="rId9"/>
    <p:sldLayoutId id="2147483664" r:id="rId10"/>
    <p:sldLayoutId id="2147483680" r:id="rId11"/>
    <p:sldLayoutId id="2147483679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9pPr>
    </p:titleStyle>
    <p:bodyStyle>
      <a:lvl1pPr marL="107950" indent="-107950" algn="l" defTabSz="76200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18415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600">
          <a:solidFill>
            <a:schemeClr val="tx2"/>
          </a:solidFill>
          <a:latin typeface="+mn-lt"/>
        </a:defRPr>
      </a:lvl2pPr>
      <a:lvl3pPr marL="1257300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1600">
          <a:solidFill>
            <a:schemeClr val="tx2"/>
          </a:solidFill>
          <a:latin typeface="+mn-lt"/>
        </a:defRPr>
      </a:lvl3pPr>
      <a:lvl4pPr marL="1790700" indent="-1762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154238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1600">
          <a:solidFill>
            <a:schemeClr val="tx2"/>
          </a:solidFill>
          <a:latin typeface="+mn-lt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284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>
              <a:solidFill>
                <a:srgbClr val="FFFFFF"/>
              </a:solidFill>
            </a:endParaRPr>
          </a:p>
        </p:txBody>
      </p:sp>
      <p:grpSp>
        <p:nvGrpSpPr>
          <p:cNvPr id="20" name="RASTER" hidden="1"/>
          <p:cNvGrpSpPr>
            <a:grpSpLocks noChangeAspect="1"/>
          </p:cNvGrpSpPr>
          <p:nvPr userDrawn="1"/>
        </p:nvGrpSpPr>
        <p:grpSpPr bwMode="auto">
          <a:xfrm>
            <a:off x="1191" y="0"/>
            <a:ext cx="9142809" cy="5144273"/>
            <a:chOff x="1" y="0"/>
            <a:chExt cx="6336" cy="3565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" y="0"/>
              <a:ext cx="6336" cy="3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22" name="Rectangle 5"/>
            <p:cNvSpPr>
              <a:spLocks noChangeArrowheads="1"/>
            </p:cNvSpPr>
            <p:nvPr userDrawn="1"/>
          </p:nvSpPr>
          <p:spPr bwMode="auto">
            <a:xfrm>
              <a:off x="635" y="634"/>
              <a:ext cx="5068" cy="2297"/>
            </a:xfrm>
            <a:prstGeom prst="rect">
              <a:avLst/>
            </a:prstGeom>
            <a:solidFill>
              <a:srgbClr val="E9F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23" name="Rectangle 6"/>
            <p:cNvSpPr>
              <a:spLocks noChangeArrowheads="1"/>
            </p:cNvSpPr>
            <p:nvPr userDrawn="1"/>
          </p:nvSpPr>
          <p:spPr bwMode="auto">
            <a:xfrm>
              <a:off x="635" y="634"/>
              <a:ext cx="253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 userDrawn="1"/>
          </p:nvSpPr>
          <p:spPr bwMode="auto">
            <a:xfrm>
              <a:off x="1141" y="634"/>
              <a:ext cx="254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25" name="Rectangle 8"/>
            <p:cNvSpPr>
              <a:spLocks noChangeArrowheads="1"/>
            </p:cNvSpPr>
            <p:nvPr userDrawn="1"/>
          </p:nvSpPr>
          <p:spPr bwMode="auto">
            <a:xfrm>
              <a:off x="1649" y="634"/>
              <a:ext cx="253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 userDrawn="1"/>
          </p:nvSpPr>
          <p:spPr bwMode="auto">
            <a:xfrm>
              <a:off x="2155" y="634"/>
              <a:ext cx="253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>
              <a:off x="2662" y="634"/>
              <a:ext cx="254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 userDrawn="1"/>
          </p:nvSpPr>
          <p:spPr bwMode="auto">
            <a:xfrm>
              <a:off x="3169" y="634"/>
              <a:ext cx="253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29" name="Rectangle 12"/>
            <p:cNvSpPr>
              <a:spLocks noChangeArrowheads="1"/>
            </p:cNvSpPr>
            <p:nvPr userDrawn="1"/>
          </p:nvSpPr>
          <p:spPr bwMode="auto">
            <a:xfrm>
              <a:off x="3676" y="634"/>
              <a:ext cx="254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30" name="Rectangle 13"/>
            <p:cNvSpPr>
              <a:spLocks noChangeArrowheads="1"/>
            </p:cNvSpPr>
            <p:nvPr userDrawn="1"/>
          </p:nvSpPr>
          <p:spPr bwMode="auto">
            <a:xfrm>
              <a:off x="4183" y="634"/>
              <a:ext cx="253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 userDrawn="1"/>
          </p:nvSpPr>
          <p:spPr bwMode="auto">
            <a:xfrm>
              <a:off x="4689" y="634"/>
              <a:ext cx="254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 userDrawn="1"/>
          </p:nvSpPr>
          <p:spPr bwMode="auto">
            <a:xfrm>
              <a:off x="5197" y="634"/>
              <a:ext cx="253" cy="2297"/>
            </a:xfrm>
            <a:prstGeom prst="rect">
              <a:avLst/>
            </a:prstGeom>
            <a:solidFill>
              <a:srgbClr val="CDEB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33" name="Line 16"/>
            <p:cNvSpPr>
              <a:spLocks noChangeShapeType="1"/>
            </p:cNvSpPr>
            <p:nvPr userDrawn="1"/>
          </p:nvSpPr>
          <p:spPr bwMode="auto">
            <a:xfrm>
              <a:off x="1" y="634"/>
              <a:ext cx="6336" cy="0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34" name="Line 17"/>
            <p:cNvSpPr>
              <a:spLocks noChangeShapeType="1"/>
            </p:cNvSpPr>
            <p:nvPr userDrawn="1"/>
          </p:nvSpPr>
          <p:spPr bwMode="auto">
            <a:xfrm>
              <a:off x="1" y="1093"/>
              <a:ext cx="6336" cy="0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35" name="Line 18"/>
            <p:cNvSpPr>
              <a:spLocks noChangeShapeType="1"/>
            </p:cNvSpPr>
            <p:nvPr userDrawn="1"/>
          </p:nvSpPr>
          <p:spPr bwMode="auto">
            <a:xfrm>
              <a:off x="1" y="1553"/>
              <a:ext cx="6336" cy="0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36" name="Line 19"/>
            <p:cNvSpPr>
              <a:spLocks noChangeShapeType="1"/>
            </p:cNvSpPr>
            <p:nvPr userDrawn="1"/>
          </p:nvSpPr>
          <p:spPr bwMode="auto">
            <a:xfrm>
              <a:off x="1" y="2012"/>
              <a:ext cx="6336" cy="0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37" name="Line 20"/>
            <p:cNvSpPr>
              <a:spLocks noChangeShapeType="1"/>
            </p:cNvSpPr>
            <p:nvPr userDrawn="1"/>
          </p:nvSpPr>
          <p:spPr bwMode="auto">
            <a:xfrm>
              <a:off x="1" y="2472"/>
              <a:ext cx="6336" cy="0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38" name="Line 21"/>
            <p:cNvSpPr>
              <a:spLocks noChangeShapeType="1"/>
            </p:cNvSpPr>
            <p:nvPr userDrawn="1"/>
          </p:nvSpPr>
          <p:spPr bwMode="auto">
            <a:xfrm>
              <a:off x="1" y="2931"/>
              <a:ext cx="6336" cy="0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39" name="Line 22"/>
            <p:cNvSpPr>
              <a:spLocks noChangeShapeType="1"/>
            </p:cNvSpPr>
            <p:nvPr userDrawn="1"/>
          </p:nvSpPr>
          <p:spPr bwMode="auto">
            <a:xfrm>
              <a:off x="635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40" name="Line 23"/>
            <p:cNvSpPr>
              <a:spLocks noChangeShapeType="1"/>
            </p:cNvSpPr>
            <p:nvPr userDrawn="1"/>
          </p:nvSpPr>
          <p:spPr bwMode="auto">
            <a:xfrm>
              <a:off x="1141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41" name="Line 24"/>
            <p:cNvSpPr>
              <a:spLocks noChangeShapeType="1"/>
            </p:cNvSpPr>
            <p:nvPr userDrawn="1"/>
          </p:nvSpPr>
          <p:spPr bwMode="auto">
            <a:xfrm>
              <a:off x="1649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42" name="Line 25"/>
            <p:cNvSpPr>
              <a:spLocks noChangeShapeType="1"/>
            </p:cNvSpPr>
            <p:nvPr userDrawn="1"/>
          </p:nvSpPr>
          <p:spPr bwMode="auto">
            <a:xfrm>
              <a:off x="2155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43" name="Line 26"/>
            <p:cNvSpPr>
              <a:spLocks noChangeShapeType="1"/>
            </p:cNvSpPr>
            <p:nvPr userDrawn="1"/>
          </p:nvSpPr>
          <p:spPr bwMode="auto">
            <a:xfrm>
              <a:off x="2662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44" name="Line 27"/>
            <p:cNvSpPr>
              <a:spLocks noChangeShapeType="1"/>
            </p:cNvSpPr>
            <p:nvPr userDrawn="1"/>
          </p:nvSpPr>
          <p:spPr bwMode="auto">
            <a:xfrm>
              <a:off x="3169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45" name="Line 28"/>
            <p:cNvSpPr>
              <a:spLocks noChangeShapeType="1"/>
            </p:cNvSpPr>
            <p:nvPr userDrawn="1"/>
          </p:nvSpPr>
          <p:spPr bwMode="auto">
            <a:xfrm>
              <a:off x="3676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46" name="Line 29"/>
            <p:cNvSpPr>
              <a:spLocks noChangeShapeType="1"/>
            </p:cNvSpPr>
            <p:nvPr userDrawn="1"/>
          </p:nvSpPr>
          <p:spPr bwMode="auto">
            <a:xfrm>
              <a:off x="4183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47" name="Line 30"/>
            <p:cNvSpPr>
              <a:spLocks noChangeShapeType="1"/>
            </p:cNvSpPr>
            <p:nvPr userDrawn="1"/>
          </p:nvSpPr>
          <p:spPr bwMode="auto">
            <a:xfrm>
              <a:off x="4689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48" name="Line 31"/>
            <p:cNvSpPr>
              <a:spLocks noChangeShapeType="1"/>
            </p:cNvSpPr>
            <p:nvPr userDrawn="1"/>
          </p:nvSpPr>
          <p:spPr bwMode="auto">
            <a:xfrm>
              <a:off x="5197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49" name="Line 32"/>
            <p:cNvSpPr>
              <a:spLocks noChangeShapeType="1"/>
            </p:cNvSpPr>
            <p:nvPr userDrawn="1"/>
          </p:nvSpPr>
          <p:spPr bwMode="auto">
            <a:xfrm>
              <a:off x="5703" y="0"/>
              <a:ext cx="0" cy="3565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50" name="Rectangle 33"/>
            <p:cNvSpPr>
              <a:spLocks noChangeArrowheads="1"/>
            </p:cNvSpPr>
            <p:nvPr userDrawn="1"/>
          </p:nvSpPr>
          <p:spPr bwMode="auto">
            <a:xfrm>
              <a:off x="635" y="634"/>
              <a:ext cx="5068" cy="2297"/>
            </a:xfrm>
            <a:prstGeom prst="rect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51" name="Line 34"/>
            <p:cNvSpPr>
              <a:spLocks noChangeShapeType="1"/>
            </p:cNvSpPr>
            <p:nvPr userDrawn="1"/>
          </p:nvSpPr>
          <p:spPr bwMode="auto">
            <a:xfrm>
              <a:off x="635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52" name="Line 35"/>
            <p:cNvSpPr>
              <a:spLocks noChangeShapeType="1"/>
            </p:cNvSpPr>
            <p:nvPr userDrawn="1"/>
          </p:nvSpPr>
          <p:spPr bwMode="auto">
            <a:xfrm>
              <a:off x="1141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53" name="Line 36"/>
            <p:cNvSpPr>
              <a:spLocks noChangeShapeType="1"/>
            </p:cNvSpPr>
            <p:nvPr userDrawn="1"/>
          </p:nvSpPr>
          <p:spPr bwMode="auto">
            <a:xfrm>
              <a:off x="1141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54" name="Line 37"/>
            <p:cNvSpPr>
              <a:spLocks noChangeShapeType="1"/>
            </p:cNvSpPr>
            <p:nvPr userDrawn="1"/>
          </p:nvSpPr>
          <p:spPr bwMode="auto">
            <a:xfrm>
              <a:off x="1649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55" name="Line 38"/>
            <p:cNvSpPr>
              <a:spLocks noChangeShapeType="1"/>
            </p:cNvSpPr>
            <p:nvPr userDrawn="1"/>
          </p:nvSpPr>
          <p:spPr bwMode="auto">
            <a:xfrm>
              <a:off x="1649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56" name="Line 39"/>
            <p:cNvSpPr>
              <a:spLocks noChangeShapeType="1"/>
            </p:cNvSpPr>
            <p:nvPr userDrawn="1"/>
          </p:nvSpPr>
          <p:spPr bwMode="auto">
            <a:xfrm>
              <a:off x="2155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57" name="Line 40"/>
            <p:cNvSpPr>
              <a:spLocks noChangeShapeType="1"/>
            </p:cNvSpPr>
            <p:nvPr userDrawn="1"/>
          </p:nvSpPr>
          <p:spPr bwMode="auto">
            <a:xfrm>
              <a:off x="2155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58" name="Line 41"/>
            <p:cNvSpPr>
              <a:spLocks noChangeShapeType="1"/>
            </p:cNvSpPr>
            <p:nvPr userDrawn="1"/>
          </p:nvSpPr>
          <p:spPr bwMode="auto">
            <a:xfrm>
              <a:off x="2662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59" name="Line 42"/>
            <p:cNvSpPr>
              <a:spLocks noChangeShapeType="1"/>
            </p:cNvSpPr>
            <p:nvPr userDrawn="1"/>
          </p:nvSpPr>
          <p:spPr bwMode="auto">
            <a:xfrm>
              <a:off x="2662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60" name="Line 43"/>
            <p:cNvSpPr>
              <a:spLocks noChangeShapeType="1"/>
            </p:cNvSpPr>
            <p:nvPr userDrawn="1"/>
          </p:nvSpPr>
          <p:spPr bwMode="auto">
            <a:xfrm>
              <a:off x="3169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61" name="Line 44"/>
            <p:cNvSpPr>
              <a:spLocks noChangeShapeType="1"/>
            </p:cNvSpPr>
            <p:nvPr userDrawn="1"/>
          </p:nvSpPr>
          <p:spPr bwMode="auto">
            <a:xfrm>
              <a:off x="3169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62" name="Line 45"/>
            <p:cNvSpPr>
              <a:spLocks noChangeShapeType="1"/>
            </p:cNvSpPr>
            <p:nvPr userDrawn="1"/>
          </p:nvSpPr>
          <p:spPr bwMode="auto">
            <a:xfrm>
              <a:off x="3676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63" name="Line 46"/>
            <p:cNvSpPr>
              <a:spLocks noChangeShapeType="1"/>
            </p:cNvSpPr>
            <p:nvPr userDrawn="1"/>
          </p:nvSpPr>
          <p:spPr bwMode="auto">
            <a:xfrm>
              <a:off x="3676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64" name="Line 47"/>
            <p:cNvSpPr>
              <a:spLocks noChangeShapeType="1"/>
            </p:cNvSpPr>
            <p:nvPr userDrawn="1"/>
          </p:nvSpPr>
          <p:spPr bwMode="auto">
            <a:xfrm>
              <a:off x="4183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65" name="Line 48"/>
            <p:cNvSpPr>
              <a:spLocks noChangeShapeType="1"/>
            </p:cNvSpPr>
            <p:nvPr userDrawn="1"/>
          </p:nvSpPr>
          <p:spPr bwMode="auto">
            <a:xfrm>
              <a:off x="4183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66" name="Line 49"/>
            <p:cNvSpPr>
              <a:spLocks noChangeShapeType="1"/>
            </p:cNvSpPr>
            <p:nvPr userDrawn="1"/>
          </p:nvSpPr>
          <p:spPr bwMode="auto">
            <a:xfrm>
              <a:off x="4689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67" name="Line 50"/>
            <p:cNvSpPr>
              <a:spLocks noChangeShapeType="1"/>
            </p:cNvSpPr>
            <p:nvPr userDrawn="1"/>
          </p:nvSpPr>
          <p:spPr bwMode="auto">
            <a:xfrm>
              <a:off x="4689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68" name="Line 51"/>
            <p:cNvSpPr>
              <a:spLocks noChangeShapeType="1"/>
            </p:cNvSpPr>
            <p:nvPr userDrawn="1"/>
          </p:nvSpPr>
          <p:spPr bwMode="auto">
            <a:xfrm>
              <a:off x="5197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69" name="Line 52"/>
            <p:cNvSpPr>
              <a:spLocks noChangeShapeType="1"/>
            </p:cNvSpPr>
            <p:nvPr userDrawn="1"/>
          </p:nvSpPr>
          <p:spPr bwMode="auto">
            <a:xfrm>
              <a:off x="5197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70" name="Line 53"/>
            <p:cNvSpPr>
              <a:spLocks noChangeShapeType="1"/>
            </p:cNvSpPr>
            <p:nvPr userDrawn="1"/>
          </p:nvSpPr>
          <p:spPr bwMode="auto">
            <a:xfrm>
              <a:off x="5703" y="634"/>
              <a:ext cx="0" cy="2297"/>
            </a:xfrm>
            <a:prstGeom prst="line">
              <a:avLst/>
            </a:prstGeom>
            <a:noFill/>
            <a:ln w="3175" cap="flat">
              <a:solidFill>
                <a:srgbClr val="E0455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913210" y="914401"/>
            <a:ext cx="7315199" cy="658415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5591" y="1581569"/>
            <a:ext cx="7312819" cy="26439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156722" y="0"/>
            <a:ext cx="2067473" cy="9090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75" spc="225">
                <a:solidFill>
                  <a:schemeClr val="tx1"/>
                </a:solidFill>
              </a:defRPr>
            </a:lvl1pPr>
          </a:lstStyle>
          <a:p>
            <a:fld id="{77247564-E29A-4039-A521-FA633551344B}" type="slidenum">
              <a:rPr lang="sv-SE" smtClean="0">
                <a:solidFill>
                  <a:srgbClr val="242424"/>
                </a:solidFill>
              </a:rPr>
              <a:pPr/>
              <a:t>‹#›</a:t>
            </a:fld>
            <a:endParaRPr lang="sv-SE" dirty="0">
              <a:solidFill>
                <a:srgbClr val="242424"/>
              </a:solidFill>
            </a:endParaRPr>
          </a:p>
        </p:txBody>
      </p:sp>
      <p:sp>
        <p:nvSpPr>
          <p:cNvPr id="9" name="textruta 8"/>
          <p:cNvSpPr txBox="1"/>
          <p:nvPr userDrawn="1"/>
        </p:nvSpPr>
        <p:spPr>
          <a:xfrm>
            <a:off x="913154" y="4647190"/>
            <a:ext cx="3111104" cy="10387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v-SE" sz="675" spc="225" dirty="0" smtClean="0">
                <a:solidFill>
                  <a:srgbClr val="242424"/>
                </a:solidFill>
              </a:rPr>
              <a:t>NORRBOTTEN.SE</a:t>
            </a:r>
            <a:endParaRPr lang="sv-SE" sz="675" spc="225" dirty="0">
              <a:solidFill>
                <a:srgbClr val="242424"/>
              </a:solidFill>
            </a:endParaRPr>
          </a:p>
        </p:txBody>
      </p:sp>
      <p:grpSp>
        <p:nvGrpSpPr>
          <p:cNvPr id="144" name="Grupp 143"/>
          <p:cNvGrpSpPr/>
          <p:nvPr userDrawn="1"/>
        </p:nvGrpSpPr>
        <p:grpSpPr>
          <a:xfrm>
            <a:off x="7042002" y="4557585"/>
            <a:ext cx="1182193" cy="179210"/>
            <a:chOff x="11130039" y="2821913"/>
            <a:chExt cx="649288" cy="98426"/>
          </a:xfrm>
        </p:grpSpPr>
        <p:sp>
          <p:nvSpPr>
            <p:cNvPr id="124" name="Oval 65"/>
            <p:cNvSpPr>
              <a:spLocks noChangeArrowheads="1"/>
            </p:cNvSpPr>
            <p:nvPr userDrawn="1"/>
          </p:nvSpPr>
          <p:spPr bwMode="auto">
            <a:xfrm>
              <a:off x="11233227" y="2821913"/>
              <a:ext cx="34925" cy="34925"/>
            </a:xfrm>
            <a:prstGeom prst="ellipse">
              <a:avLst/>
            </a:prstGeom>
            <a:solidFill>
              <a:srgbClr val="EC65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125" name="Freeform 66"/>
            <p:cNvSpPr>
              <a:spLocks/>
            </p:cNvSpPr>
            <p:nvPr userDrawn="1"/>
          </p:nvSpPr>
          <p:spPr bwMode="auto">
            <a:xfrm>
              <a:off x="11130039" y="2829851"/>
              <a:ext cx="180975" cy="85725"/>
            </a:xfrm>
            <a:custGeom>
              <a:avLst/>
              <a:gdLst>
                <a:gd name="T0" fmla="*/ 454 w 683"/>
                <a:gd name="T1" fmla="*/ 244 h 318"/>
                <a:gd name="T2" fmla="*/ 652 w 683"/>
                <a:gd name="T3" fmla="*/ 1 h 318"/>
                <a:gd name="T4" fmla="*/ 683 w 683"/>
                <a:gd name="T5" fmla="*/ 37 h 318"/>
                <a:gd name="T6" fmla="*/ 454 w 683"/>
                <a:gd name="T7" fmla="*/ 318 h 318"/>
                <a:gd name="T8" fmla="*/ 255 w 683"/>
                <a:gd name="T9" fmla="*/ 74 h 318"/>
                <a:gd name="T10" fmla="*/ 89 w 683"/>
                <a:gd name="T11" fmla="*/ 279 h 318"/>
                <a:gd name="T12" fmla="*/ 59 w 683"/>
                <a:gd name="T13" fmla="*/ 316 h 318"/>
                <a:gd name="T14" fmla="*/ 55 w 683"/>
                <a:gd name="T15" fmla="*/ 316 h 318"/>
                <a:gd name="T16" fmla="*/ 0 w 683"/>
                <a:gd name="T17" fmla="*/ 316 h 318"/>
                <a:gd name="T18" fmla="*/ 256 w 683"/>
                <a:gd name="T19" fmla="*/ 0 h 318"/>
                <a:gd name="T20" fmla="*/ 454 w 683"/>
                <a:gd name="T21" fmla="*/ 244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3" h="318">
                  <a:moveTo>
                    <a:pt x="454" y="244"/>
                  </a:moveTo>
                  <a:cubicBezTo>
                    <a:pt x="652" y="1"/>
                    <a:pt x="652" y="1"/>
                    <a:pt x="652" y="1"/>
                  </a:cubicBezTo>
                  <a:cubicBezTo>
                    <a:pt x="663" y="12"/>
                    <a:pt x="672" y="25"/>
                    <a:pt x="683" y="37"/>
                  </a:cubicBezTo>
                  <a:cubicBezTo>
                    <a:pt x="454" y="318"/>
                    <a:pt x="454" y="318"/>
                    <a:pt x="454" y="318"/>
                  </a:cubicBezTo>
                  <a:cubicBezTo>
                    <a:pt x="255" y="74"/>
                    <a:pt x="255" y="74"/>
                    <a:pt x="255" y="74"/>
                  </a:cubicBezTo>
                  <a:cubicBezTo>
                    <a:pt x="89" y="279"/>
                    <a:pt x="89" y="279"/>
                    <a:pt x="89" y="279"/>
                  </a:cubicBezTo>
                  <a:cubicBezTo>
                    <a:pt x="59" y="316"/>
                    <a:pt x="59" y="316"/>
                    <a:pt x="59" y="316"/>
                  </a:cubicBezTo>
                  <a:cubicBezTo>
                    <a:pt x="55" y="316"/>
                    <a:pt x="55" y="316"/>
                    <a:pt x="55" y="316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256" y="0"/>
                    <a:pt x="256" y="0"/>
                    <a:pt x="256" y="0"/>
                  </a:cubicBezTo>
                  <a:lnTo>
                    <a:pt x="454" y="244"/>
                  </a:ln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126" name="Freeform 67"/>
            <p:cNvSpPr>
              <a:spLocks/>
            </p:cNvSpPr>
            <p:nvPr userDrawn="1"/>
          </p:nvSpPr>
          <p:spPr bwMode="auto">
            <a:xfrm>
              <a:off x="11258627" y="2829851"/>
              <a:ext cx="158750" cy="90488"/>
            </a:xfrm>
            <a:custGeom>
              <a:avLst/>
              <a:gdLst>
                <a:gd name="T0" fmla="*/ 103 w 596"/>
                <a:gd name="T1" fmla="*/ 261 h 335"/>
                <a:gd name="T2" fmla="*/ 103 w 596"/>
                <a:gd name="T3" fmla="*/ 261 h 335"/>
                <a:gd name="T4" fmla="*/ 184 w 596"/>
                <a:gd name="T5" fmla="*/ 281 h 335"/>
                <a:gd name="T6" fmla="*/ 273 w 596"/>
                <a:gd name="T7" fmla="*/ 273 h 335"/>
                <a:gd name="T8" fmla="*/ 400 w 596"/>
                <a:gd name="T9" fmla="*/ 263 h 335"/>
                <a:gd name="T10" fmla="*/ 523 w 596"/>
                <a:gd name="T11" fmla="*/ 282 h 335"/>
                <a:gd name="T12" fmla="*/ 564 w 596"/>
                <a:gd name="T13" fmla="*/ 270 h 335"/>
                <a:gd name="T14" fmla="*/ 596 w 596"/>
                <a:gd name="T15" fmla="*/ 309 h 335"/>
                <a:gd name="T16" fmla="*/ 445 w 596"/>
                <a:gd name="T17" fmla="*/ 323 h 335"/>
                <a:gd name="T18" fmla="*/ 337 w 596"/>
                <a:gd name="T19" fmla="*/ 306 h 335"/>
                <a:gd name="T20" fmla="*/ 235 w 596"/>
                <a:gd name="T21" fmla="*/ 328 h 335"/>
                <a:gd name="T22" fmla="*/ 140 w 596"/>
                <a:gd name="T23" fmla="*/ 319 h 335"/>
                <a:gd name="T24" fmla="*/ 0 w 596"/>
                <a:gd name="T25" fmla="*/ 315 h 335"/>
                <a:gd name="T26" fmla="*/ 257 w 596"/>
                <a:gd name="T27" fmla="*/ 0 h 335"/>
                <a:gd name="T28" fmla="*/ 286 w 596"/>
                <a:gd name="T29" fmla="*/ 36 h 335"/>
                <a:gd name="T30" fmla="*/ 103 w 596"/>
                <a:gd name="T31" fmla="*/ 26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6" h="335">
                  <a:moveTo>
                    <a:pt x="103" y="261"/>
                  </a:moveTo>
                  <a:cubicBezTo>
                    <a:pt x="103" y="261"/>
                    <a:pt x="103" y="261"/>
                    <a:pt x="103" y="261"/>
                  </a:cubicBezTo>
                  <a:cubicBezTo>
                    <a:pt x="131" y="266"/>
                    <a:pt x="155" y="279"/>
                    <a:pt x="184" y="281"/>
                  </a:cubicBezTo>
                  <a:cubicBezTo>
                    <a:pt x="214" y="285"/>
                    <a:pt x="245" y="282"/>
                    <a:pt x="273" y="273"/>
                  </a:cubicBezTo>
                  <a:cubicBezTo>
                    <a:pt x="311" y="259"/>
                    <a:pt x="358" y="253"/>
                    <a:pt x="400" y="263"/>
                  </a:cubicBezTo>
                  <a:cubicBezTo>
                    <a:pt x="438" y="275"/>
                    <a:pt x="479" y="288"/>
                    <a:pt x="523" y="282"/>
                  </a:cubicBezTo>
                  <a:cubicBezTo>
                    <a:pt x="537" y="280"/>
                    <a:pt x="551" y="276"/>
                    <a:pt x="564" y="270"/>
                  </a:cubicBezTo>
                  <a:cubicBezTo>
                    <a:pt x="574" y="282"/>
                    <a:pt x="585" y="296"/>
                    <a:pt x="596" y="309"/>
                  </a:cubicBezTo>
                  <a:cubicBezTo>
                    <a:pt x="553" y="332"/>
                    <a:pt x="493" y="335"/>
                    <a:pt x="445" y="323"/>
                  </a:cubicBezTo>
                  <a:cubicBezTo>
                    <a:pt x="411" y="312"/>
                    <a:pt x="376" y="301"/>
                    <a:pt x="337" y="306"/>
                  </a:cubicBezTo>
                  <a:cubicBezTo>
                    <a:pt x="301" y="308"/>
                    <a:pt x="270" y="324"/>
                    <a:pt x="235" y="328"/>
                  </a:cubicBezTo>
                  <a:cubicBezTo>
                    <a:pt x="202" y="332"/>
                    <a:pt x="169" y="329"/>
                    <a:pt x="140" y="319"/>
                  </a:cubicBezTo>
                  <a:cubicBezTo>
                    <a:pt x="98" y="302"/>
                    <a:pt x="43" y="301"/>
                    <a:pt x="0" y="315"/>
                  </a:cubicBezTo>
                  <a:cubicBezTo>
                    <a:pt x="257" y="0"/>
                    <a:pt x="257" y="0"/>
                    <a:pt x="257" y="0"/>
                  </a:cubicBezTo>
                  <a:cubicBezTo>
                    <a:pt x="286" y="36"/>
                    <a:pt x="286" y="36"/>
                    <a:pt x="286" y="36"/>
                  </a:cubicBezTo>
                  <a:lnTo>
                    <a:pt x="103" y="261"/>
                  </a:ln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127" name="Freeform 68"/>
            <p:cNvSpPr>
              <a:spLocks/>
            </p:cNvSpPr>
            <p:nvPr userDrawn="1"/>
          </p:nvSpPr>
          <p:spPr bwMode="auto">
            <a:xfrm>
              <a:off x="11296727" y="2831438"/>
              <a:ext cx="107950" cy="69850"/>
            </a:xfrm>
            <a:custGeom>
              <a:avLst/>
              <a:gdLst>
                <a:gd name="T0" fmla="*/ 90 w 404"/>
                <a:gd name="T1" fmla="*/ 210 h 263"/>
                <a:gd name="T2" fmla="*/ 90 w 404"/>
                <a:gd name="T3" fmla="*/ 210 h 263"/>
                <a:gd name="T4" fmla="*/ 207 w 404"/>
                <a:gd name="T5" fmla="*/ 187 h 263"/>
                <a:gd name="T6" fmla="*/ 328 w 404"/>
                <a:gd name="T7" fmla="*/ 210 h 263"/>
                <a:gd name="T8" fmla="*/ 370 w 404"/>
                <a:gd name="T9" fmla="*/ 208 h 263"/>
                <a:gd name="T10" fmla="*/ 404 w 404"/>
                <a:gd name="T11" fmla="*/ 250 h 263"/>
                <a:gd name="T12" fmla="*/ 292 w 404"/>
                <a:gd name="T13" fmla="*/ 249 h 263"/>
                <a:gd name="T14" fmla="*/ 171 w 404"/>
                <a:gd name="T15" fmla="*/ 237 h 263"/>
                <a:gd name="T16" fmla="*/ 62 w 404"/>
                <a:gd name="T17" fmla="*/ 258 h 263"/>
                <a:gd name="T18" fmla="*/ 0 w 404"/>
                <a:gd name="T19" fmla="*/ 248 h 263"/>
                <a:gd name="T20" fmla="*/ 202 w 404"/>
                <a:gd name="T21" fmla="*/ 0 h 263"/>
                <a:gd name="T22" fmla="*/ 231 w 404"/>
                <a:gd name="T23" fmla="*/ 36 h 263"/>
                <a:gd name="T24" fmla="*/ 90 w 404"/>
                <a:gd name="T25" fmla="*/ 21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4" h="263">
                  <a:moveTo>
                    <a:pt x="90" y="210"/>
                  </a:moveTo>
                  <a:cubicBezTo>
                    <a:pt x="90" y="210"/>
                    <a:pt x="90" y="210"/>
                    <a:pt x="90" y="210"/>
                  </a:cubicBezTo>
                  <a:cubicBezTo>
                    <a:pt x="130" y="207"/>
                    <a:pt x="164" y="186"/>
                    <a:pt x="207" y="187"/>
                  </a:cubicBezTo>
                  <a:cubicBezTo>
                    <a:pt x="250" y="184"/>
                    <a:pt x="287" y="204"/>
                    <a:pt x="328" y="210"/>
                  </a:cubicBezTo>
                  <a:cubicBezTo>
                    <a:pt x="342" y="211"/>
                    <a:pt x="358" y="210"/>
                    <a:pt x="370" y="208"/>
                  </a:cubicBezTo>
                  <a:cubicBezTo>
                    <a:pt x="404" y="250"/>
                    <a:pt x="404" y="250"/>
                    <a:pt x="404" y="250"/>
                  </a:cubicBezTo>
                  <a:cubicBezTo>
                    <a:pt x="370" y="263"/>
                    <a:pt x="326" y="259"/>
                    <a:pt x="292" y="249"/>
                  </a:cubicBezTo>
                  <a:cubicBezTo>
                    <a:pt x="256" y="236"/>
                    <a:pt x="212" y="227"/>
                    <a:pt x="171" y="237"/>
                  </a:cubicBezTo>
                  <a:cubicBezTo>
                    <a:pt x="135" y="245"/>
                    <a:pt x="101" y="259"/>
                    <a:pt x="62" y="258"/>
                  </a:cubicBezTo>
                  <a:cubicBezTo>
                    <a:pt x="40" y="257"/>
                    <a:pt x="19" y="254"/>
                    <a:pt x="0" y="248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31" y="36"/>
                    <a:pt x="231" y="36"/>
                    <a:pt x="231" y="36"/>
                  </a:cubicBezTo>
                  <a:lnTo>
                    <a:pt x="90" y="210"/>
                  </a:ln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128" name="Freeform 69"/>
            <p:cNvSpPr>
              <a:spLocks noEditPoints="1"/>
            </p:cNvSpPr>
            <p:nvPr userDrawn="1"/>
          </p:nvSpPr>
          <p:spPr bwMode="auto">
            <a:xfrm>
              <a:off x="11439602" y="2831438"/>
              <a:ext cx="25400" cy="34925"/>
            </a:xfrm>
            <a:custGeom>
              <a:avLst/>
              <a:gdLst>
                <a:gd name="T0" fmla="*/ 0 w 98"/>
                <a:gd name="T1" fmla="*/ 0 h 136"/>
                <a:gd name="T2" fmla="*/ 41 w 98"/>
                <a:gd name="T3" fmla="*/ 0 h 136"/>
                <a:gd name="T4" fmla="*/ 90 w 98"/>
                <a:gd name="T5" fmla="*/ 39 h 136"/>
                <a:gd name="T6" fmla="*/ 86 w 98"/>
                <a:gd name="T7" fmla="*/ 56 h 136"/>
                <a:gd name="T8" fmla="*/ 76 w 98"/>
                <a:gd name="T9" fmla="*/ 68 h 136"/>
                <a:gd name="T10" fmla="*/ 60 w 98"/>
                <a:gd name="T11" fmla="*/ 74 h 136"/>
                <a:gd name="T12" fmla="*/ 98 w 98"/>
                <a:gd name="T13" fmla="*/ 136 h 136"/>
                <a:gd name="T14" fmla="*/ 64 w 98"/>
                <a:gd name="T15" fmla="*/ 136 h 136"/>
                <a:gd name="T16" fmla="*/ 29 w 98"/>
                <a:gd name="T17" fmla="*/ 72 h 136"/>
                <a:gd name="T18" fmla="*/ 29 w 98"/>
                <a:gd name="T19" fmla="*/ 136 h 136"/>
                <a:gd name="T20" fmla="*/ 0 w 98"/>
                <a:gd name="T21" fmla="*/ 136 h 136"/>
                <a:gd name="T22" fmla="*/ 0 w 98"/>
                <a:gd name="T23" fmla="*/ 0 h 136"/>
                <a:gd name="T24" fmla="*/ 33 w 98"/>
                <a:gd name="T25" fmla="*/ 58 h 136"/>
                <a:gd name="T26" fmla="*/ 49 w 98"/>
                <a:gd name="T27" fmla="*/ 57 h 136"/>
                <a:gd name="T28" fmla="*/ 58 w 98"/>
                <a:gd name="T29" fmla="*/ 52 h 136"/>
                <a:gd name="T30" fmla="*/ 62 w 98"/>
                <a:gd name="T31" fmla="*/ 41 h 136"/>
                <a:gd name="T32" fmla="*/ 59 w 98"/>
                <a:gd name="T33" fmla="*/ 29 h 136"/>
                <a:gd name="T34" fmla="*/ 49 w 98"/>
                <a:gd name="T35" fmla="*/ 24 h 136"/>
                <a:gd name="T36" fmla="*/ 33 w 98"/>
                <a:gd name="T37" fmla="*/ 22 h 136"/>
                <a:gd name="T38" fmla="*/ 29 w 98"/>
                <a:gd name="T39" fmla="*/ 22 h 136"/>
                <a:gd name="T40" fmla="*/ 29 w 98"/>
                <a:gd name="T41" fmla="*/ 58 h 136"/>
                <a:gd name="T42" fmla="*/ 33 w 98"/>
                <a:gd name="T43" fmla="*/ 5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36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74" y="0"/>
                    <a:pt x="90" y="13"/>
                    <a:pt x="90" y="39"/>
                  </a:cubicBezTo>
                  <a:cubicBezTo>
                    <a:pt x="90" y="45"/>
                    <a:pt x="89" y="50"/>
                    <a:pt x="86" y="56"/>
                  </a:cubicBezTo>
                  <a:cubicBezTo>
                    <a:pt x="84" y="61"/>
                    <a:pt x="80" y="65"/>
                    <a:pt x="76" y="68"/>
                  </a:cubicBezTo>
                  <a:cubicBezTo>
                    <a:pt x="71" y="71"/>
                    <a:pt x="66" y="73"/>
                    <a:pt x="60" y="74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0"/>
                  </a:lnTo>
                  <a:close/>
                  <a:moveTo>
                    <a:pt x="33" y="58"/>
                  </a:moveTo>
                  <a:cubicBezTo>
                    <a:pt x="40" y="58"/>
                    <a:pt x="45" y="58"/>
                    <a:pt x="49" y="57"/>
                  </a:cubicBezTo>
                  <a:cubicBezTo>
                    <a:pt x="53" y="56"/>
                    <a:pt x="56" y="54"/>
                    <a:pt x="58" y="52"/>
                  </a:cubicBezTo>
                  <a:cubicBezTo>
                    <a:pt x="61" y="50"/>
                    <a:pt x="62" y="46"/>
                    <a:pt x="62" y="41"/>
                  </a:cubicBezTo>
                  <a:cubicBezTo>
                    <a:pt x="62" y="36"/>
                    <a:pt x="61" y="32"/>
                    <a:pt x="59" y="29"/>
                  </a:cubicBezTo>
                  <a:cubicBezTo>
                    <a:pt x="56" y="27"/>
                    <a:pt x="53" y="25"/>
                    <a:pt x="49" y="24"/>
                  </a:cubicBezTo>
                  <a:cubicBezTo>
                    <a:pt x="45" y="23"/>
                    <a:pt x="40" y="22"/>
                    <a:pt x="33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58"/>
                    <a:pt x="29" y="58"/>
                    <a:pt x="29" y="58"/>
                  </a:cubicBezTo>
                  <a:lnTo>
                    <a:pt x="33" y="58"/>
                  </a:ln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129" name="Freeform 70"/>
            <p:cNvSpPr>
              <a:spLocks/>
            </p:cNvSpPr>
            <p:nvPr userDrawn="1"/>
          </p:nvSpPr>
          <p:spPr bwMode="auto">
            <a:xfrm>
              <a:off x="11471352" y="2831438"/>
              <a:ext cx="20638" cy="34925"/>
            </a:xfrm>
            <a:custGeom>
              <a:avLst/>
              <a:gdLst>
                <a:gd name="T0" fmla="*/ 0 w 13"/>
                <a:gd name="T1" fmla="*/ 0 h 22"/>
                <a:gd name="T2" fmla="*/ 13 w 13"/>
                <a:gd name="T3" fmla="*/ 0 h 22"/>
                <a:gd name="T4" fmla="*/ 13 w 13"/>
                <a:gd name="T5" fmla="*/ 4 h 22"/>
                <a:gd name="T6" fmla="*/ 4 w 13"/>
                <a:gd name="T7" fmla="*/ 4 h 22"/>
                <a:gd name="T8" fmla="*/ 4 w 13"/>
                <a:gd name="T9" fmla="*/ 8 h 22"/>
                <a:gd name="T10" fmla="*/ 13 w 13"/>
                <a:gd name="T11" fmla="*/ 8 h 22"/>
                <a:gd name="T12" fmla="*/ 13 w 13"/>
                <a:gd name="T13" fmla="*/ 12 h 22"/>
                <a:gd name="T14" fmla="*/ 4 w 13"/>
                <a:gd name="T15" fmla="*/ 12 h 22"/>
                <a:gd name="T16" fmla="*/ 4 w 13"/>
                <a:gd name="T17" fmla="*/ 18 h 22"/>
                <a:gd name="T18" fmla="*/ 13 w 13"/>
                <a:gd name="T19" fmla="*/ 18 h 22"/>
                <a:gd name="T20" fmla="*/ 13 w 13"/>
                <a:gd name="T21" fmla="*/ 22 h 22"/>
                <a:gd name="T22" fmla="*/ 0 w 13"/>
                <a:gd name="T23" fmla="*/ 22 h 22"/>
                <a:gd name="T24" fmla="*/ 0 w 13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2">
                  <a:moveTo>
                    <a:pt x="0" y="0"/>
                  </a:moveTo>
                  <a:lnTo>
                    <a:pt x="13" y="0"/>
                  </a:lnTo>
                  <a:lnTo>
                    <a:pt x="13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13" y="8"/>
                  </a:lnTo>
                  <a:lnTo>
                    <a:pt x="13" y="12"/>
                  </a:lnTo>
                  <a:lnTo>
                    <a:pt x="4" y="12"/>
                  </a:lnTo>
                  <a:lnTo>
                    <a:pt x="4" y="18"/>
                  </a:lnTo>
                  <a:lnTo>
                    <a:pt x="13" y="18"/>
                  </a:lnTo>
                  <a:lnTo>
                    <a:pt x="13" y="22"/>
                  </a:lnTo>
                  <a:lnTo>
                    <a:pt x="0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130" name="Freeform 71"/>
            <p:cNvSpPr>
              <a:spLocks/>
            </p:cNvSpPr>
            <p:nvPr userDrawn="1"/>
          </p:nvSpPr>
          <p:spPr bwMode="auto">
            <a:xfrm>
              <a:off x="11498339" y="2829851"/>
              <a:ext cx="34925" cy="38100"/>
            </a:xfrm>
            <a:custGeom>
              <a:avLst/>
              <a:gdLst>
                <a:gd name="T0" fmla="*/ 35 w 134"/>
                <a:gd name="T1" fmla="*/ 133 h 142"/>
                <a:gd name="T2" fmla="*/ 9 w 134"/>
                <a:gd name="T3" fmla="*/ 107 h 142"/>
                <a:gd name="T4" fmla="*/ 0 w 134"/>
                <a:gd name="T5" fmla="*/ 71 h 142"/>
                <a:gd name="T6" fmla="*/ 9 w 134"/>
                <a:gd name="T7" fmla="*/ 35 h 142"/>
                <a:gd name="T8" fmla="*/ 35 w 134"/>
                <a:gd name="T9" fmla="*/ 9 h 142"/>
                <a:gd name="T10" fmla="*/ 72 w 134"/>
                <a:gd name="T11" fmla="*/ 0 h 142"/>
                <a:gd name="T12" fmla="*/ 102 w 134"/>
                <a:gd name="T13" fmla="*/ 7 h 142"/>
                <a:gd name="T14" fmla="*/ 127 w 134"/>
                <a:gd name="T15" fmla="*/ 28 h 142"/>
                <a:gd name="T16" fmla="*/ 107 w 134"/>
                <a:gd name="T17" fmla="*/ 42 h 142"/>
                <a:gd name="T18" fmla="*/ 93 w 134"/>
                <a:gd name="T19" fmla="*/ 29 h 142"/>
                <a:gd name="T20" fmla="*/ 73 w 134"/>
                <a:gd name="T21" fmla="*/ 25 h 142"/>
                <a:gd name="T22" fmla="*/ 50 w 134"/>
                <a:gd name="T23" fmla="*/ 31 h 142"/>
                <a:gd name="T24" fmla="*/ 35 w 134"/>
                <a:gd name="T25" fmla="*/ 47 h 142"/>
                <a:gd name="T26" fmla="*/ 29 w 134"/>
                <a:gd name="T27" fmla="*/ 71 h 142"/>
                <a:gd name="T28" fmla="*/ 35 w 134"/>
                <a:gd name="T29" fmla="*/ 95 h 142"/>
                <a:gd name="T30" fmla="*/ 50 w 134"/>
                <a:gd name="T31" fmla="*/ 111 h 142"/>
                <a:gd name="T32" fmla="*/ 73 w 134"/>
                <a:gd name="T33" fmla="*/ 117 h 142"/>
                <a:gd name="T34" fmla="*/ 90 w 134"/>
                <a:gd name="T35" fmla="*/ 114 h 142"/>
                <a:gd name="T36" fmla="*/ 101 w 134"/>
                <a:gd name="T37" fmla="*/ 105 h 142"/>
                <a:gd name="T38" fmla="*/ 105 w 134"/>
                <a:gd name="T39" fmla="*/ 93 h 142"/>
                <a:gd name="T40" fmla="*/ 105 w 134"/>
                <a:gd name="T41" fmla="*/ 91 h 142"/>
                <a:gd name="T42" fmla="*/ 72 w 134"/>
                <a:gd name="T43" fmla="*/ 91 h 142"/>
                <a:gd name="T44" fmla="*/ 72 w 134"/>
                <a:gd name="T45" fmla="*/ 67 h 142"/>
                <a:gd name="T46" fmla="*/ 134 w 134"/>
                <a:gd name="T47" fmla="*/ 67 h 142"/>
                <a:gd name="T48" fmla="*/ 134 w 134"/>
                <a:gd name="T49" fmla="*/ 74 h 142"/>
                <a:gd name="T50" fmla="*/ 126 w 134"/>
                <a:gd name="T51" fmla="*/ 110 h 142"/>
                <a:gd name="T52" fmla="*/ 104 w 134"/>
                <a:gd name="T53" fmla="*/ 134 h 142"/>
                <a:gd name="T54" fmla="*/ 72 w 134"/>
                <a:gd name="T55" fmla="*/ 142 h 142"/>
                <a:gd name="T56" fmla="*/ 35 w 134"/>
                <a:gd name="T57" fmla="*/ 13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4" h="142">
                  <a:moveTo>
                    <a:pt x="35" y="133"/>
                  </a:moveTo>
                  <a:cubicBezTo>
                    <a:pt x="24" y="127"/>
                    <a:pt x="15" y="118"/>
                    <a:pt x="9" y="107"/>
                  </a:cubicBezTo>
                  <a:cubicBezTo>
                    <a:pt x="3" y="97"/>
                    <a:pt x="0" y="84"/>
                    <a:pt x="0" y="71"/>
                  </a:cubicBezTo>
                  <a:cubicBezTo>
                    <a:pt x="0" y="57"/>
                    <a:pt x="3" y="45"/>
                    <a:pt x="9" y="35"/>
                  </a:cubicBezTo>
                  <a:cubicBezTo>
                    <a:pt x="15" y="24"/>
                    <a:pt x="24" y="15"/>
                    <a:pt x="35" y="9"/>
                  </a:cubicBezTo>
                  <a:cubicBezTo>
                    <a:pt x="46" y="3"/>
                    <a:pt x="58" y="0"/>
                    <a:pt x="72" y="0"/>
                  </a:cubicBezTo>
                  <a:cubicBezTo>
                    <a:pt x="83" y="0"/>
                    <a:pt x="93" y="3"/>
                    <a:pt x="102" y="7"/>
                  </a:cubicBezTo>
                  <a:cubicBezTo>
                    <a:pt x="111" y="12"/>
                    <a:pt x="120" y="19"/>
                    <a:pt x="127" y="28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3" y="37"/>
                    <a:pt x="98" y="32"/>
                    <a:pt x="93" y="29"/>
                  </a:cubicBezTo>
                  <a:cubicBezTo>
                    <a:pt x="87" y="27"/>
                    <a:pt x="81" y="25"/>
                    <a:pt x="73" y="25"/>
                  </a:cubicBezTo>
                  <a:cubicBezTo>
                    <a:pt x="65" y="25"/>
                    <a:pt x="57" y="27"/>
                    <a:pt x="50" y="31"/>
                  </a:cubicBezTo>
                  <a:cubicBezTo>
                    <a:pt x="44" y="35"/>
                    <a:pt x="39" y="40"/>
                    <a:pt x="35" y="47"/>
                  </a:cubicBezTo>
                  <a:cubicBezTo>
                    <a:pt x="31" y="54"/>
                    <a:pt x="29" y="62"/>
                    <a:pt x="29" y="71"/>
                  </a:cubicBezTo>
                  <a:cubicBezTo>
                    <a:pt x="29" y="80"/>
                    <a:pt x="31" y="88"/>
                    <a:pt x="35" y="95"/>
                  </a:cubicBezTo>
                  <a:cubicBezTo>
                    <a:pt x="39" y="102"/>
                    <a:pt x="44" y="107"/>
                    <a:pt x="50" y="111"/>
                  </a:cubicBezTo>
                  <a:cubicBezTo>
                    <a:pt x="57" y="115"/>
                    <a:pt x="64" y="117"/>
                    <a:pt x="73" y="117"/>
                  </a:cubicBezTo>
                  <a:cubicBezTo>
                    <a:pt x="79" y="117"/>
                    <a:pt x="85" y="116"/>
                    <a:pt x="90" y="114"/>
                  </a:cubicBezTo>
                  <a:cubicBezTo>
                    <a:pt x="95" y="112"/>
                    <a:pt x="98" y="109"/>
                    <a:pt x="101" y="105"/>
                  </a:cubicBezTo>
                  <a:cubicBezTo>
                    <a:pt x="104" y="101"/>
                    <a:pt x="105" y="97"/>
                    <a:pt x="105" y="93"/>
                  </a:cubicBezTo>
                  <a:cubicBezTo>
                    <a:pt x="105" y="91"/>
                    <a:pt x="105" y="91"/>
                    <a:pt x="105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134" y="67"/>
                    <a:pt x="134" y="67"/>
                    <a:pt x="134" y="67"/>
                  </a:cubicBezTo>
                  <a:cubicBezTo>
                    <a:pt x="134" y="69"/>
                    <a:pt x="134" y="71"/>
                    <a:pt x="134" y="74"/>
                  </a:cubicBezTo>
                  <a:cubicBezTo>
                    <a:pt x="134" y="88"/>
                    <a:pt x="132" y="100"/>
                    <a:pt x="126" y="110"/>
                  </a:cubicBezTo>
                  <a:cubicBezTo>
                    <a:pt x="121" y="120"/>
                    <a:pt x="113" y="128"/>
                    <a:pt x="104" y="134"/>
                  </a:cubicBezTo>
                  <a:cubicBezTo>
                    <a:pt x="95" y="139"/>
                    <a:pt x="84" y="142"/>
                    <a:pt x="72" y="142"/>
                  </a:cubicBezTo>
                  <a:cubicBezTo>
                    <a:pt x="58" y="142"/>
                    <a:pt x="46" y="139"/>
                    <a:pt x="35" y="133"/>
                  </a:cubicBez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131" name="Rectangle 72"/>
            <p:cNvSpPr>
              <a:spLocks noChangeArrowheads="1"/>
            </p:cNvSpPr>
            <p:nvPr userDrawn="1"/>
          </p:nvSpPr>
          <p:spPr bwMode="auto">
            <a:xfrm>
              <a:off x="11539614" y="2831438"/>
              <a:ext cx="7938" cy="34925"/>
            </a:xfrm>
            <a:prstGeom prst="rect">
              <a:avLst/>
            </a:pr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132" name="Freeform 73"/>
            <p:cNvSpPr>
              <a:spLocks noEditPoints="1"/>
            </p:cNvSpPr>
            <p:nvPr userDrawn="1"/>
          </p:nvSpPr>
          <p:spPr bwMode="auto">
            <a:xfrm>
              <a:off x="11553902" y="2829851"/>
              <a:ext cx="38100" cy="38100"/>
            </a:xfrm>
            <a:custGeom>
              <a:avLst/>
              <a:gdLst>
                <a:gd name="T0" fmla="*/ 48 w 144"/>
                <a:gd name="T1" fmla="*/ 138 h 142"/>
                <a:gd name="T2" fmla="*/ 26 w 144"/>
                <a:gd name="T3" fmla="*/ 126 h 142"/>
                <a:gd name="T4" fmla="*/ 6 w 144"/>
                <a:gd name="T5" fmla="*/ 102 h 142"/>
                <a:gd name="T6" fmla="*/ 0 w 144"/>
                <a:gd name="T7" fmla="*/ 71 h 142"/>
                <a:gd name="T8" fmla="*/ 5 w 144"/>
                <a:gd name="T9" fmla="*/ 44 h 142"/>
                <a:gd name="T10" fmla="*/ 21 w 144"/>
                <a:gd name="T11" fmla="*/ 21 h 142"/>
                <a:gd name="T12" fmla="*/ 44 w 144"/>
                <a:gd name="T13" fmla="*/ 6 h 142"/>
                <a:gd name="T14" fmla="*/ 72 w 144"/>
                <a:gd name="T15" fmla="*/ 0 h 142"/>
                <a:gd name="T16" fmla="*/ 99 w 144"/>
                <a:gd name="T17" fmla="*/ 6 h 142"/>
                <a:gd name="T18" fmla="*/ 123 w 144"/>
                <a:gd name="T19" fmla="*/ 21 h 142"/>
                <a:gd name="T20" fmla="*/ 139 w 144"/>
                <a:gd name="T21" fmla="*/ 44 h 142"/>
                <a:gd name="T22" fmla="*/ 144 w 144"/>
                <a:gd name="T23" fmla="*/ 71 h 142"/>
                <a:gd name="T24" fmla="*/ 139 w 144"/>
                <a:gd name="T25" fmla="*/ 99 h 142"/>
                <a:gd name="T26" fmla="*/ 123 w 144"/>
                <a:gd name="T27" fmla="*/ 121 h 142"/>
                <a:gd name="T28" fmla="*/ 99 w 144"/>
                <a:gd name="T29" fmla="*/ 137 h 142"/>
                <a:gd name="T30" fmla="*/ 72 w 144"/>
                <a:gd name="T31" fmla="*/ 142 h 142"/>
                <a:gd name="T32" fmla="*/ 48 w 144"/>
                <a:gd name="T33" fmla="*/ 138 h 142"/>
                <a:gd name="T34" fmla="*/ 94 w 144"/>
                <a:gd name="T35" fmla="*/ 110 h 142"/>
                <a:gd name="T36" fmla="*/ 109 w 144"/>
                <a:gd name="T37" fmla="*/ 94 h 142"/>
                <a:gd name="T38" fmla="*/ 114 w 144"/>
                <a:gd name="T39" fmla="*/ 71 h 142"/>
                <a:gd name="T40" fmla="*/ 109 w 144"/>
                <a:gd name="T41" fmla="*/ 48 h 142"/>
                <a:gd name="T42" fmla="*/ 94 w 144"/>
                <a:gd name="T43" fmla="*/ 32 h 142"/>
                <a:gd name="T44" fmla="*/ 72 w 144"/>
                <a:gd name="T45" fmla="*/ 26 h 142"/>
                <a:gd name="T46" fmla="*/ 50 w 144"/>
                <a:gd name="T47" fmla="*/ 32 h 142"/>
                <a:gd name="T48" fmla="*/ 35 w 144"/>
                <a:gd name="T49" fmla="*/ 48 h 142"/>
                <a:gd name="T50" fmla="*/ 29 w 144"/>
                <a:gd name="T51" fmla="*/ 71 h 142"/>
                <a:gd name="T52" fmla="*/ 35 w 144"/>
                <a:gd name="T53" fmla="*/ 94 h 142"/>
                <a:gd name="T54" fmla="*/ 50 w 144"/>
                <a:gd name="T55" fmla="*/ 110 h 142"/>
                <a:gd name="T56" fmla="*/ 72 w 144"/>
                <a:gd name="T57" fmla="*/ 116 h 142"/>
                <a:gd name="T58" fmla="*/ 94 w 144"/>
                <a:gd name="T59" fmla="*/ 11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4" h="142">
                  <a:moveTo>
                    <a:pt x="48" y="138"/>
                  </a:moveTo>
                  <a:cubicBezTo>
                    <a:pt x="40" y="135"/>
                    <a:pt x="32" y="131"/>
                    <a:pt x="26" y="126"/>
                  </a:cubicBezTo>
                  <a:cubicBezTo>
                    <a:pt x="17" y="119"/>
                    <a:pt x="11" y="111"/>
                    <a:pt x="6" y="102"/>
                  </a:cubicBezTo>
                  <a:cubicBezTo>
                    <a:pt x="2" y="92"/>
                    <a:pt x="0" y="82"/>
                    <a:pt x="0" y="71"/>
                  </a:cubicBezTo>
                  <a:cubicBezTo>
                    <a:pt x="0" y="61"/>
                    <a:pt x="1" y="52"/>
                    <a:pt x="5" y="44"/>
                  </a:cubicBezTo>
                  <a:cubicBezTo>
                    <a:pt x="8" y="35"/>
                    <a:pt x="14" y="28"/>
                    <a:pt x="21" y="21"/>
                  </a:cubicBezTo>
                  <a:cubicBezTo>
                    <a:pt x="27" y="14"/>
                    <a:pt x="35" y="9"/>
                    <a:pt x="44" y="6"/>
                  </a:cubicBezTo>
                  <a:cubicBezTo>
                    <a:pt x="53" y="2"/>
                    <a:pt x="62" y="0"/>
                    <a:pt x="72" y="0"/>
                  </a:cubicBezTo>
                  <a:cubicBezTo>
                    <a:pt x="81" y="0"/>
                    <a:pt x="91" y="2"/>
                    <a:pt x="99" y="6"/>
                  </a:cubicBezTo>
                  <a:cubicBezTo>
                    <a:pt x="108" y="9"/>
                    <a:pt x="116" y="14"/>
                    <a:pt x="123" y="21"/>
                  </a:cubicBezTo>
                  <a:cubicBezTo>
                    <a:pt x="130" y="28"/>
                    <a:pt x="135" y="35"/>
                    <a:pt x="139" y="44"/>
                  </a:cubicBezTo>
                  <a:cubicBezTo>
                    <a:pt x="142" y="53"/>
                    <a:pt x="144" y="62"/>
                    <a:pt x="144" y="71"/>
                  </a:cubicBezTo>
                  <a:cubicBezTo>
                    <a:pt x="144" y="81"/>
                    <a:pt x="142" y="90"/>
                    <a:pt x="139" y="99"/>
                  </a:cubicBezTo>
                  <a:cubicBezTo>
                    <a:pt x="135" y="107"/>
                    <a:pt x="130" y="115"/>
                    <a:pt x="123" y="121"/>
                  </a:cubicBezTo>
                  <a:cubicBezTo>
                    <a:pt x="116" y="128"/>
                    <a:pt x="108" y="133"/>
                    <a:pt x="99" y="137"/>
                  </a:cubicBezTo>
                  <a:cubicBezTo>
                    <a:pt x="90" y="140"/>
                    <a:pt x="81" y="142"/>
                    <a:pt x="72" y="142"/>
                  </a:cubicBezTo>
                  <a:cubicBezTo>
                    <a:pt x="64" y="142"/>
                    <a:pt x="55" y="141"/>
                    <a:pt x="48" y="138"/>
                  </a:cubicBezTo>
                  <a:close/>
                  <a:moveTo>
                    <a:pt x="94" y="110"/>
                  </a:moveTo>
                  <a:cubicBezTo>
                    <a:pt x="100" y="106"/>
                    <a:pt x="105" y="101"/>
                    <a:pt x="109" y="94"/>
                  </a:cubicBezTo>
                  <a:cubicBezTo>
                    <a:pt x="112" y="87"/>
                    <a:pt x="114" y="79"/>
                    <a:pt x="114" y="71"/>
                  </a:cubicBezTo>
                  <a:cubicBezTo>
                    <a:pt x="114" y="63"/>
                    <a:pt x="112" y="55"/>
                    <a:pt x="109" y="48"/>
                  </a:cubicBezTo>
                  <a:cubicBezTo>
                    <a:pt x="105" y="41"/>
                    <a:pt x="100" y="36"/>
                    <a:pt x="94" y="32"/>
                  </a:cubicBezTo>
                  <a:cubicBezTo>
                    <a:pt x="87" y="28"/>
                    <a:pt x="80" y="26"/>
                    <a:pt x="72" y="26"/>
                  </a:cubicBezTo>
                  <a:cubicBezTo>
                    <a:pt x="64" y="26"/>
                    <a:pt x="56" y="28"/>
                    <a:pt x="50" y="32"/>
                  </a:cubicBezTo>
                  <a:cubicBezTo>
                    <a:pt x="43" y="36"/>
                    <a:pt x="38" y="41"/>
                    <a:pt x="35" y="48"/>
                  </a:cubicBezTo>
                  <a:cubicBezTo>
                    <a:pt x="31" y="55"/>
                    <a:pt x="29" y="63"/>
                    <a:pt x="29" y="71"/>
                  </a:cubicBezTo>
                  <a:cubicBezTo>
                    <a:pt x="29" y="80"/>
                    <a:pt x="31" y="87"/>
                    <a:pt x="35" y="94"/>
                  </a:cubicBezTo>
                  <a:cubicBezTo>
                    <a:pt x="38" y="101"/>
                    <a:pt x="43" y="106"/>
                    <a:pt x="50" y="110"/>
                  </a:cubicBezTo>
                  <a:cubicBezTo>
                    <a:pt x="56" y="114"/>
                    <a:pt x="63" y="116"/>
                    <a:pt x="72" y="116"/>
                  </a:cubicBezTo>
                  <a:cubicBezTo>
                    <a:pt x="80" y="116"/>
                    <a:pt x="87" y="114"/>
                    <a:pt x="94" y="110"/>
                  </a:cubicBez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133" name="Freeform 74"/>
            <p:cNvSpPr>
              <a:spLocks/>
            </p:cNvSpPr>
            <p:nvPr userDrawn="1"/>
          </p:nvSpPr>
          <p:spPr bwMode="auto">
            <a:xfrm>
              <a:off x="11598352" y="2831438"/>
              <a:ext cx="33338" cy="34925"/>
            </a:xfrm>
            <a:custGeom>
              <a:avLst/>
              <a:gdLst>
                <a:gd name="T0" fmla="*/ 0 w 128"/>
                <a:gd name="T1" fmla="*/ 0 h 136"/>
                <a:gd name="T2" fmla="*/ 31 w 128"/>
                <a:gd name="T3" fmla="*/ 0 h 136"/>
                <a:gd name="T4" fmla="*/ 90 w 128"/>
                <a:gd name="T5" fmla="*/ 79 h 136"/>
                <a:gd name="T6" fmla="*/ 102 w 128"/>
                <a:gd name="T7" fmla="*/ 103 h 136"/>
                <a:gd name="T8" fmla="*/ 101 w 128"/>
                <a:gd name="T9" fmla="*/ 89 h 136"/>
                <a:gd name="T10" fmla="*/ 101 w 128"/>
                <a:gd name="T11" fmla="*/ 76 h 136"/>
                <a:gd name="T12" fmla="*/ 101 w 128"/>
                <a:gd name="T13" fmla="*/ 0 h 136"/>
                <a:gd name="T14" fmla="*/ 128 w 128"/>
                <a:gd name="T15" fmla="*/ 0 h 136"/>
                <a:gd name="T16" fmla="*/ 128 w 128"/>
                <a:gd name="T17" fmla="*/ 136 h 136"/>
                <a:gd name="T18" fmla="*/ 100 w 128"/>
                <a:gd name="T19" fmla="*/ 136 h 136"/>
                <a:gd name="T20" fmla="*/ 38 w 128"/>
                <a:gd name="T21" fmla="*/ 55 h 136"/>
                <a:gd name="T22" fmla="*/ 26 w 128"/>
                <a:gd name="T23" fmla="*/ 31 h 136"/>
                <a:gd name="T24" fmla="*/ 28 w 128"/>
                <a:gd name="T25" fmla="*/ 45 h 136"/>
                <a:gd name="T26" fmla="*/ 28 w 128"/>
                <a:gd name="T27" fmla="*/ 58 h 136"/>
                <a:gd name="T28" fmla="*/ 28 w 128"/>
                <a:gd name="T29" fmla="*/ 136 h 136"/>
                <a:gd name="T30" fmla="*/ 0 w 128"/>
                <a:gd name="T31" fmla="*/ 136 h 136"/>
                <a:gd name="T32" fmla="*/ 0 w 128"/>
                <a:gd name="T3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136">
                  <a:moveTo>
                    <a:pt x="0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4" y="84"/>
                    <a:pt x="98" y="92"/>
                    <a:pt x="102" y="103"/>
                  </a:cubicBezTo>
                  <a:cubicBezTo>
                    <a:pt x="102" y="98"/>
                    <a:pt x="101" y="93"/>
                    <a:pt x="101" y="89"/>
                  </a:cubicBezTo>
                  <a:cubicBezTo>
                    <a:pt x="101" y="85"/>
                    <a:pt x="101" y="81"/>
                    <a:pt x="101" y="76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5" y="51"/>
                    <a:pt x="31" y="43"/>
                    <a:pt x="26" y="31"/>
                  </a:cubicBezTo>
                  <a:cubicBezTo>
                    <a:pt x="27" y="37"/>
                    <a:pt x="28" y="41"/>
                    <a:pt x="28" y="45"/>
                  </a:cubicBezTo>
                  <a:cubicBezTo>
                    <a:pt x="28" y="49"/>
                    <a:pt x="28" y="54"/>
                    <a:pt x="28" y="58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134" name="Freeform 75"/>
            <p:cNvSpPr>
              <a:spLocks/>
            </p:cNvSpPr>
            <p:nvPr userDrawn="1"/>
          </p:nvSpPr>
          <p:spPr bwMode="auto">
            <a:xfrm>
              <a:off x="11439602" y="2882238"/>
              <a:ext cx="33338" cy="36513"/>
            </a:xfrm>
            <a:custGeom>
              <a:avLst/>
              <a:gdLst>
                <a:gd name="T0" fmla="*/ 0 w 127"/>
                <a:gd name="T1" fmla="*/ 0 h 136"/>
                <a:gd name="T2" fmla="*/ 30 w 127"/>
                <a:gd name="T3" fmla="*/ 0 h 136"/>
                <a:gd name="T4" fmla="*/ 90 w 127"/>
                <a:gd name="T5" fmla="*/ 79 h 136"/>
                <a:gd name="T6" fmla="*/ 102 w 127"/>
                <a:gd name="T7" fmla="*/ 103 h 136"/>
                <a:gd name="T8" fmla="*/ 100 w 127"/>
                <a:gd name="T9" fmla="*/ 89 h 136"/>
                <a:gd name="T10" fmla="*/ 100 w 127"/>
                <a:gd name="T11" fmla="*/ 76 h 136"/>
                <a:gd name="T12" fmla="*/ 100 w 127"/>
                <a:gd name="T13" fmla="*/ 0 h 136"/>
                <a:gd name="T14" fmla="*/ 127 w 127"/>
                <a:gd name="T15" fmla="*/ 0 h 136"/>
                <a:gd name="T16" fmla="*/ 127 w 127"/>
                <a:gd name="T17" fmla="*/ 136 h 136"/>
                <a:gd name="T18" fmla="*/ 99 w 127"/>
                <a:gd name="T19" fmla="*/ 136 h 136"/>
                <a:gd name="T20" fmla="*/ 38 w 127"/>
                <a:gd name="T21" fmla="*/ 55 h 136"/>
                <a:gd name="T22" fmla="*/ 25 w 127"/>
                <a:gd name="T23" fmla="*/ 31 h 136"/>
                <a:gd name="T24" fmla="*/ 27 w 127"/>
                <a:gd name="T25" fmla="*/ 45 h 136"/>
                <a:gd name="T26" fmla="*/ 27 w 127"/>
                <a:gd name="T27" fmla="*/ 58 h 136"/>
                <a:gd name="T28" fmla="*/ 27 w 127"/>
                <a:gd name="T29" fmla="*/ 136 h 136"/>
                <a:gd name="T30" fmla="*/ 0 w 127"/>
                <a:gd name="T31" fmla="*/ 136 h 136"/>
                <a:gd name="T32" fmla="*/ 0 w 127"/>
                <a:gd name="T3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136">
                  <a:moveTo>
                    <a:pt x="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3" y="84"/>
                    <a:pt x="97" y="92"/>
                    <a:pt x="102" y="103"/>
                  </a:cubicBezTo>
                  <a:cubicBezTo>
                    <a:pt x="101" y="98"/>
                    <a:pt x="100" y="93"/>
                    <a:pt x="100" y="89"/>
                  </a:cubicBezTo>
                  <a:cubicBezTo>
                    <a:pt x="100" y="85"/>
                    <a:pt x="100" y="81"/>
                    <a:pt x="100" y="76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136"/>
                    <a:pt x="127" y="136"/>
                    <a:pt x="127" y="136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4" y="51"/>
                    <a:pt x="30" y="43"/>
                    <a:pt x="25" y="31"/>
                  </a:cubicBezTo>
                  <a:cubicBezTo>
                    <a:pt x="26" y="37"/>
                    <a:pt x="27" y="41"/>
                    <a:pt x="27" y="45"/>
                  </a:cubicBezTo>
                  <a:cubicBezTo>
                    <a:pt x="27" y="49"/>
                    <a:pt x="27" y="54"/>
                    <a:pt x="27" y="58"/>
                  </a:cubicBezTo>
                  <a:cubicBezTo>
                    <a:pt x="27" y="136"/>
                    <a:pt x="27" y="136"/>
                    <a:pt x="27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135" name="Freeform 76"/>
            <p:cNvSpPr>
              <a:spLocks noEditPoints="1"/>
            </p:cNvSpPr>
            <p:nvPr userDrawn="1"/>
          </p:nvSpPr>
          <p:spPr bwMode="auto">
            <a:xfrm>
              <a:off x="11479289" y="2880651"/>
              <a:ext cx="38100" cy="38100"/>
            </a:xfrm>
            <a:custGeom>
              <a:avLst/>
              <a:gdLst>
                <a:gd name="T0" fmla="*/ 48 w 144"/>
                <a:gd name="T1" fmla="*/ 138 h 142"/>
                <a:gd name="T2" fmla="*/ 26 w 144"/>
                <a:gd name="T3" fmla="*/ 126 h 142"/>
                <a:gd name="T4" fmla="*/ 7 w 144"/>
                <a:gd name="T5" fmla="*/ 102 h 142"/>
                <a:gd name="T6" fmla="*/ 0 w 144"/>
                <a:gd name="T7" fmla="*/ 71 h 142"/>
                <a:gd name="T8" fmla="*/ 5 w 144"/>
                <a:gd name="T9" fmla="*/ 44 h 142"/>
                <a:gd name="T10" fmla="*/ 21 w 144"/>
                <a:gd name="T11" fmla="*/ 21 h 142"/>
                <a:gd name="T12" fmla="*/ 44 w 144"/>
                <a:gd name="T13" fmla="*/ 6 h 142"/>
                <a:gd name="T14" fmla="*/ 72 w 144"/>
                <a:gd name="T15" fmla="*/ 0 h 142"/>
                <a:gd name="T16" fmla="*/ 100 w 144"/>
                <a:gd name="T17" fmla="*/ 6 h 142"/>
                <a:gd name="T18" fmla="*/ 123 w 144"/>
                <a:gd name="T19" fmla="*/ 21 h 142"/>
                <a:gd name="T20" fmla="*/ 139 w 144"/>
                <a:gd name="T21" fmla="*/ 44 h 142"/>
                <a:gd name="T22" fmla="*/ 144 w 144"/>
                <a:gd name="T23" fmla="*/ 71 h 142"/>
                <a:gd name="T24" fmla="*/ 139 w 144"/>
                <a:gd name="T25" fmla="*/ 99 h 142"/>
                <a:gd name="T26" fmla="*/ 123 w 144"/>
                <a:gd name="T27" fmla="*/ 121 h 142"/>
                <a:gd name="T28" fmla="*/ 99 w 144"/>
                <a:gd name="T29" fmla="*/ 137 h 142"/>
                <a:gd name="T30" fmla="*/ 72 w 144"/>
                <a:gd name="T31" fmla="*/ 142 h 142"/>
                <a:gd name="T32" fmla="*/ 48 w 144"/>
                <a:gd name="T33" fmla="*/ 138 h 142"/>
                <a:gd name="T34" fmla="*/ 94 w 144"/>
                <a:gd name="T35" fmla="*/ 110 h 142"/>
                <a:gd name="T36" fmla="*/ 109 w 144"/>
                <a:gd name="T37" fmla="*/ 94 h 142"/>
                <a:gd name="T38" fmla="*/ 114 w 144"/>
                <a:gd name="T39" fmla="*/ 71 h 142"/>
                <a:gd name="T40" fmla="*/ 109 w 144"/>
                <a:gd name="T41" fmla="*/ 48 h 142"/>
                <a:gd name="T42" fmla="*/ 94 w 144"/>
                <a:gd name="T43" fmla="*/ 32 h 142"/>
                <a:gd name="T44" fmla="*/ 72 w 144"/>
                <a:gd name="T45" fmla="*/ 26 h 142"/>
                <a:gd name="T46" fmla="*/ 50 w 144"/>
                <a:gd name="T47" fmla="*/ 32 h 142"/>
                <a:gd name="T48" fmla="*/ 35 w 144"/>
                <a:gd name="T49" fmla="*/ 48 h 142"/>
                <a:gd name="T50" fmla="*/ 29 w 144"/>
                <a:gd name="T51" fmla="*/ 71 h 142"/>
                <a:gd name="T52" fmla="*/ 35 w 144"/>
                <a:gd name="T53" fmla="*/ 94 h 142"/>
                <a:gd name="T54" fmla="*/ 50 w 144"/>
                <a:gd name="T55" fmla="*/ 110 h 142"/>
                <a:gd name="T56" fmla="*/ 72 w 144"/>
                <a:gd name="T57" fmla="*/ 116 h 142"/>
                <a:gd name="T58" fmla="*/ 94 w 144"/>
                <a:gd name="T59" fmla="*/ 11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4" h="142">
                  <a:moveTo>
                    <a:pt x="48" y="138"/>
                  </a:moveTo>
                  <a:cubicBezTo>
                    <a:pt x="40" y="135"/>
                    <a:pt x="33" y="131"/>
                    <a:pt x="26" y="126"/>
                  </a:cubicBezTo>
                  <a:cubicBezTo>
                    <a:pt x="18" y="119"/>
                    <a:pt x="11" y="111"/>
                    <a:pt x="7" y="102"/>
                  </a:cubicBezTo>
                  <a:cubicBezTo>
                    <a:pt x="2" y="92"/>
                    <a:pt x="0" y="82"/>
                    <a:pt x="0" y="71"/>
                  </a:cubicBezTo>
                  <a:cubicBezTo>
                    <a:pt x="0" y="61"/>
                    <a:pt x="2" y="52"/>
                    <a:pt x="5" y="44"/>
                  </a:cubicBezTo>
                  <a:cubicBezTo>
                    <a:pt x="9" y="35"/>
                    <a:pt x="14" y="28"/>
                    <a:pt x="21" y="21"/>
                  </a:cubicBezTo>
                  <a:cubicBezTo>
                    <a:pt x="28" y="14"/>
                    <a:pt x="35" y="9"/>
                    <a:pt x="44" y="6"/>
                  </a:cubicBezTo>
                  <a:cubicBezTo>
                    <a:pt x="53" y="2"/>
                    <a:pt x="63" y="0"/>
                    <a:pt x="72" y="0"/>
                  </a:cubicBezTo>
                  <a:cubicBezTo>
                    <a:pt x="81" y="0"/>
                    <a:pt x="91" y="2"/>
                    <a:pt x="100" y="6"/>
                  </a:cubicBezTo>
                  <a:cubicBezTo>
                    <a:pt x="108" y="9"/>
                    <a:pt x="116" y="14"/>
                    <a:pt x="123" y="21"/>
                  </a:cubicBezTo>
                  <a:cubicBezTo>
                    <a:pt x="130" y="28"/>
                    <a:pt x="135" y="35"/>
                    <a:pt x="139" y="44"/>
                  </a:cubicBezTo>
                  <a:cubicBezTo>
                    <a:pt x="142" y="53"/>
                    <a:pt x="144" y="62"/>
                    <a:pt x="144" y="71"/>
                  </a:cubicBezTo>
                  <a:cubicBezTo>
                    <a:pt x="144" y="81"/>
                    <a:pt x="142" y="90"/>
                    <a:pt x="139" y="99"/>
                  </a:cubicBezTo>
                  <a:cubicBezTo>
                    <a:pt x="135" y="107"/>
                    <a:pt x="130" y="115"/>
                    <a:pt x="123" y="121"/>
                  </a:cubicBezTo>
                  <a:cubicBezTo>
                    <a:pt x="116" y="128"/>
                    <a:pt x="108" y="133"/>
                    <a:pt x="99" y="137"/>
                  </a:cubicBezTo>
                  <a:cubicBezTo>
                    <a:pt x="91" y="140"/>
                    <a:pt x="81" y="142"/>
                    <a:pt x="72" y="142"/>
                  </a:cubicBezTo>
                  <a:cubicBezTo>
                    <a:pt x="64" y="142"/>
                    <a:pt x="56" y="141"/>
                    <a:pt x="48" y="138"/>
                  </a:cubicBezTo>
                  <a:close/>
                  <a:moveTo>
                    <a:pt x="94" y="110"/>
                  </a:moveTo>
                  <a:cubicBezTo>
                    <a:pt x="100" y="106"/>
                    <a:pt x="105" y="101"/>
                    <a:pt x="109" y="94"/>
                  </a:cubicBezTo>
                  <a:cubicBezTo>
                    <a:pt x="113" y="87"/>
                    <a:pt x="114" y="79"/>
                    <a:pt x="114" y="71"/>
                  </a:cubicBezTo>
                  <a:cubicBezTo>
                    <a:pt x="114" y="63"/>
                    <a:pt x="113" y="55"/>
                    <a:pt x="109" y="48"/>
                  </a:cubicBezTo>
                  <a:cubicBezTo>
                    <a:pt x="105" y="41"/>
                    <a:pt x="100" y="36"/>
                    <a:pt x="94" y="32"/>
                  </a:cubicBezTo>
                  <a:cubicBezTo>
                    <a:pt x="87" y="28"/>
                    <a:pt x="80" y="26"/>
                    <a:pt x="72" y="26"/>
                  </a:cubicBezTo>
                  <a:cubicBezTo>
                    <a:pt x="64" y="26"/>
                    <a:pt x="56" y="28"/>
                    <a:pt x="50" y="32"/>
                  </a:cubicBezTo>
                  <a:cubicBezTo>
                    <a:pt x="43" y="36"/>
                    <a:pt x="38" y="41"/>
                    <a:pt x="35" y="48"/>
                  </a:cubicBezTo>
                  <a:cubicBezTo>
                    <a:pt x="31" y="55"/>
                    <a:pt x="29" y="63"/>
                    <a:pt x="29" y="71"/>
                  </a:cubicBezTo>
                  <a:cubicBezTo>
                    <a:pt x="29" y="80"/>
                    <a:pt x="31" y="87"/>
                    <a:pt x="35" y="94"/>
                  </a:cubicBezTo>
                  <a:cubicBezTo>
                    <a:pt x="38" y="101"/>
                    <a:pt x="43" y="106"/>
                    <a:pt x="50" y="110"/>
                  </a:cubicBezTo>
                  <a:cubicBezTo>
                    <a:pt x="56" y="114"/>
                    <a:pt x="64" y="116"/>
                    <a:pt x="72" y="116"/>
                  </a:cubicBezTo>
                  <a:cubicBezTo>
                    <a:pt x="80" y="116"/>
                    <a:pt x="88" y="114"/>
                    <a:pt x="94" y="110"/>
                  </a:cubicBez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136" name="Freeform 77"/>
            <p:cNvSpPr>
              <a:spLocks noEditPoints="1"/>
            </p:cNvSpPr>
            <p:nvPr userDrawn="1"/>
          </p:nvSpPr>
          <p:spPr bwMode="auto">
            <a:xfrm>
              <a:off x="11523739" y="2882238"/>
              <a:ext cx="25400" cy="36513"/>
            </a:xfrm>
            <a:custGeom>
              <a:avLst/>
              <a:gdLst>
                <a:gd name="T0" fmla="*/ 0 w 97"/>
                <a:gd name="T1" fmla="*/ 0 h 136"/>
                <a:gd name="T2" fmla="*/ 41 w 97"/>
                <a:gd name="T3" fmla="*/ 0 h 136"/>
                <a:gd name="T4" fmla="*/ 90 w 97"/>
                <a:gd name="T5" fmla="*/ 39 h 136"/>
                <a:gd name="T6" fmla="*/ 86 w 97"/>
                <a:gd name="T7" fmla="*/ 56 h 136"/>
                <a:gd name="T8" fmla="*/ 76 w 97"/>
                <a:gd name="T9" fmla="*/ 68 h 136"/>
                <a:gd name="T10" fmla="*/ 60 w 97"/>
                <a:gd name="T11" fmla="*/ 74 h 136"/>
                <a:gd name="T12" fmla="*/ 97 w 97"/>
                <a:gd name="T13" fmla="*/ 136 h 136"/>
                <a:gd name="T14" fmla="*/ 64 w 97"/>
                <a:gd name="T15" fmla="*/ 136 h 136"/>
                <a:gd name="T16" fmla="*/ 29 w 97"/>
                <a:gd name="T17" fmla="*/ 72 h 136"/>
                <a:gd name="T18" fmla="*/ 29 w 97"/>
                <a:gd name="T19" fmla="*/ 136 h 136"/>
                <a:gd name="T20" fmla="*/ 0 w 97"/>
                <a:gd name="T21" fmla="*/ 136 h 136"/>
                <a:gd name="T22" fmla="*/ 0 w 97"/>
                <a:gd name="T23" fmla="*/ 0 h 136"/>
                <a:gd name="T24" fmla="*/ 33 w 97"/>
                <a:gd name="T25" fmla="*/ 58 h 136"/>
                <a:gd name="T26" fmla="*/ 49 w 97"/>
                <a:gd name="T27" fmla="*/ 57 h 136"/>
                <a:gd name="T28" fmla="*/ 58 w 97"/>
                <a:gd name="T29" fmla="*/ 52 h 136"/>
                <a:gd name="T30" fmla="*/ 62 w 97"/>
                <a:gd name="T31" fmla="*/ 41 h 136"/>
                <a:gd name="T32" fmla="*/ 58 w 97"/>
                <a:gd name="T33" fmla="*/ 29 h 136"/>
                <a:gd name="T34" fmla="*/ 49 w 97"/>
                <a:gd name="T35" fmla="*/ 24 h 136"/>
                <a:gd name="T36" fmla="*/ 33 w 97"/>
                <a:gd name="T37" fmla="*/ 22 h 136"/>
                <a:gd name="T38" fmla="*/ 29 w 97"/>
                <a:gd name="T39" fmla="*/ 22 h 136"/>
                <a:gd name="T40" fmla="*/ 29 w 97"/>
                <a:gd name="T41" fmla="*/ 58 h 136"/>
                <a:gd name="T42" fmla="*/ 33 w 97"/>
                <a:gd name="T43" fmla="*/ 5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136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74" y="0"/>
                    <a:pt x="90" y="13"/>
                    <a:pt x="90" y="39"/>
                  </a:cubicBezTo>
                  <a:cubicBezTo>
                    <a:pt x="90" y="45"/>
                    <a:pt x="89" y="50"/>
                    <a:pt x="86" y="56"/>
                  </a:cubicBezTo>
                  <a:cubicBezTo>
                    <a:pt x="84" y="61"/>
                    <a:pt x="80" y="65"/>
                    <a:pt x="76" y="68"/>
                  </a:cubicBezTo>
                  <a:cubicBezTo>
                    <a:pt x="71" y="71"/>
                    <a:pt x="66" y="73"/>
                    <a:pt x="60" y="74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0"/>
                  </a:lnTo>
                  <a:close/>
                  <a:moveTo>
                    <a:pt x="33" y="58"/>
                  </a:moveTo>
                  <a:cubicBezTo>
                    <a:pt x="40" y="58"/>
                    <a:pt x="45" y="58"/>
                    <a:pt x="49" y="57"/>
                  </a:cubicBezTo>
                  <a:cubicBezTo>
                    <a:pt x="53" y="56"/>
                    <a:pt x="56" y="54"/>
                    <a:pt x="58" y="52"/>
                  </a:cubicBezTo>
                  <a:cubicBezTo>
                    <a:pt x="61" y="50"/>
                    <a:pt x="62" y="46"/>
                    <a:pt x="62" y="41"/>
                  </a:cubicBezTo>
                  <a:cubicBezTo>
                    <a:pt x="62" y="36"/>
                    <a:pt x="61" y="32"/>
                    <a:pt x="58" y="29"/>
                  </a:cubicBezTo>
                  <a:cubicBezTo>
                    <a:pt x="56" y="27"/>
                    <a:pt x="53" y="25"/>
                    <a:pt x="49" y="24"/>
                  </a:cubicBezTo>
                  <a:cubicBezTo>
                    <a:pt x="45" y="23"/>
                    <a:pt x="40" y="22"/>
                    <a:pt x="33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58"/>
                    <a:pt x="29" y="58"/>
                    <a:pt x="29" y="58"/>
                  </a:cubicBezTo>
                  <a:lnTo>
                    <a:pt x="33" y="58"/>
                  </a:ln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137" name="Freeform 78"/>
            <p:cNvSpPr>
              <a:spLocks noEditPoints="1"/>
            </p:cNvSpPr>
            <p:nvPr userDrawn="1"/>
          </p:nvSpPr>
          <p:spPr bwMode="auto">
            <a:xfrm>
              <a:off x="11555489" y="2882238"/>
              <a:ext cx="26988" cy="36513"/>
            </a:xfrm>
            <a:custGeom>
              <a:avLst/>
              <a:gdLst>
                <a:gd name="T0" fmla="*/ 0 w 98"/>
                <a:gd name="T1" fmla="*/ 0 h 136"/>
                <a:gd name="T2" fmla="*/ 41 w 98"/>
                <a:gd name="T3" fmla="*/ 0 h 136"/>
                <a:gd name="T4" fmla="*/ 90 w 98"/>
                <a:gd name="T5" fmla="*/ 39 h 136"/>
                <a:gd name="T6" fmla="*/ 86 w 98"/>
                <a:gd name="T7" fmla="*/ 56 h 136"/>
                <a:gd name="T8" fmla="*/ 76 w 98"/>
                <a:gd name="T9" fmla="*/ 68 h 136"/>
                <a:gd name="T10" fmla="*/ 60 w 98"/>
                <a:gd name="T11" fmla="*/ 74 h 136"/>
                <a:gd name="T12" fmla="*/ 98 w 98"/>
                <a:gd name="T13" fmla="*/ 136 h 136"/>
                <a:gd name="T14" fmla="*/ 64 w 98"/>
                <a:gd name="T15" fmla="*/ 136 h 136"/>
                <a:gd name="T16" fmla="*/ 29 w 98"/>
                <a:gd name="T17" fmla="*/ 72 h 136"/>
                <a:gd name="T18" fmla="*/ 29 w 98"/>
                <a:gd name="T19" fmla="*/ 136 h 136"/>
                <a:gd name="T20" fmla="*/ 0 w 98"/>
                <a:gd name="T21" fmla="*/ 136 h 136"/>
                <a:gd name="T22" fmla="*/ 0 w 98"/>
                <a:gd name="T23" fmla="*/ 0 h 136"/>
                <a:gd name="T24" fmla="*/ 33 w 98"/>
                <a:gd name="T25" fmla="*/ 58 h 136"/>
                <a:gd name="T26" fmla="*/ 49 w 98"/>
                <a:gd name="T27" fmla="*/ 57 h 136"/>
                <a:gd name="T28" fmla="*/ 58 w 98"/>
                <a:gd name="T29" fmla="*/ 52 h 136"/>
                <a:gd name="T30" fmla="*/ 62 w 98"/>
                <a:gd name="T31" fmla="*/ 41 h 136"/>
                <a:gd name="T32" fmla="*/ 59 w 98"/>
                <a:gd name="T33" fmla="*/ 29 h 136"/>
                <a:gd name="T34" fmla="*/ 49 w 98"/>
                <a:gd name="T35" fmla="*/ 24 h 136"/>
                <a:gd name="T36" fmla="*/ 33 w 98"/>
                <a:gd name="T37" fmla="*/ 22 h 136"/>
                <a:gd name="T38" fmla="*/ 29 w 98"/>
                <a:gd name="T39" fmla="*/ 22 h 136"/>
                <a:gd name="T40" fmla="*/ 29 w 98"/>
                <a:gd name="T41" fmla="*/ 58 h 136"/>
                <a:gd name="T42" fmla="*/ 33 w 98"/>
                <a:gd name="T43" fmla="*/ 5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" h="136">
                  <a:moveTo>
                    <a:pt x="0" y="0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74" y="0"/>
                    <a:pt x="90" y="13"/>
                    <a:pt x="90" y="39"/>
                  </a:cubicBezTo>
                  <a:cubicBezTo>
                    <a:pt x="90" y="45"/>
                    <a:pt x="89" y="50"/>
                    <a:pt x="86" y="56"/>
                  </a:cubicBezTo>
                  <a:cubicBezTo>
                    <a:pt x="84" y="61"/>
                    <a:pt x="80" y="65"/>
                    <a:pt x="76" y="68"/>
                  </a:cubicBezTo>
                  <a:cubicBezTo>
                    <a:pt x="71" y="71"/>
                    <a:pt x="66" y="73"/>
                    <a:pt x="60" y="74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64" y="136"/>
                    <a:pt x="64" y="136"/>
                    <a:pt x="64" y="136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0"/>
                  </a:lnTo>
                  <a:close/>
                  <a:moveTo>
                    <a:pt x="33" y="58"/>
                  </a:moveTo>
                  <a:cubicBezTo>
                    <a:pt x="40" y="58"/>
                    <a:pt x="45" y="58"/>
                    <a:pt x="49" y="57"/>
                  </a:cubicBezTo>
                  <a:cubicBezTo>
                    <a:pt x="53" y="56"/>
                    <a:pt x="56" y="54"/>
                    <a:pt x="58" y="52"/>
                  </a:cubicBezTo>
                  <a:cubicBezTo>
                    <a:pt x="61" y="50"/>
                    <a:pt x="62" y="46"/>
                    <a:pt x="62" y="41"/>
                  </a:cubicBezTo>
                  <a:cubicBezTo>
                    <a:pt x="62" y="36"/>
                    <a:pt x="61" y="32"/>
                    <a:pt x="59" y="29"/>
                  </a:cubicBezTo>
                  <a:cubicBezTo>
                    <a:pt x="56" y="27"/>
                    <a:pt x="53" y="25"/>
                    <a:pt x="49" y="24"/>
                  </a:cubicBezTo>
                  <a:cubicBezTo>
                    <a:pt x="45" y="23"/>
                    <a:pt x="40" y="22"/>
                    <a:pt x="33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58"/>
                    <a:pt x="29" y="58"/>
                    <a:pt x="29" y="58"/>
                  </a:cubicBezTo>
                  <a:lnTo>
                    <a:pt x="33" y="58"/>
                  </a:ln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138" name="Freeform 79"/>
            <p:cNvSpPr>
              <a:spLocks noEditPoints="1"/>
            </p:cNvSpPr>
            <p:nvPr userDrawn="1"/>
          </p:nvSpPr>
          <p:spPr bwMode="auto">
            <a:xfrm>
              <a:off x="11588827" y="2882238"/>
              <a:ext cx="23813" cy="36513"/>
            </a:xfrm>
            <a:custGeom>
              <a:avLst/>
              <a:gdLst>
                <a:gd name="T0" fmla="*/ 0 w 91"/>
                <a:gd name="T1" fmla="*/ 0 h 136"/>
                <a:gd name="T2" fmla="*/ 25 w 91"/>
                <a:gd name="T3" fmla="*/ 0 h 136"/>
                <a:gd name="T4" fmla="*/ 44 w 91"/>
                <a:gd name="T5" fmla="*/ 1 h 136"/>
                <a:gd name="T6" fmla="*/ 58 w 91"/>
                <a:gd name="T7" fmla="*/ 2 h 136"/>
                <a:gd name="T8" fmla="*/ 70 w 91"/>
                <a:gd name="T9" fmla="*/ 7 h 136"/>
                <a:gd name="T10" fmla="*/ 82 w 91"/>
                <a:gd name="T11" fmla="*/ 19 h 136"/>
                <a:gd name="T12" fmla="*/ 86 w 91"/>
                <a:gd name="T13" fmla="*/ 35 h 136"/>
                <a:gd name="T14" fmla="*/ 58 w 91"/>
                <a:gd name="T15" fmla="*/ 64 h 136"/>
                <a:gd name="T16" fmla="*/ 83 w 91"/>
                <a:gd name="T17" fmla="*/ 75 h 136"/>
                <a:gd name="T18" fmla="*/ 91 w 91"/>
                <a:gd name="T19" fmla="*/ 97 h 136"/>
                <a:gd name="T20" fmla="*/ 86 w 91"/>
                <a:gd name="T21" fmla="*/ 115 h 136"/>
                <a:gd name="T22" fmla="*/ 73 w 91"/>
                <a:gd name="T23" fmla="*/ 128 h 136"/>
                <a:gd name="T24" fmla="*/ 59 w 91"/>
                <a:gd name="T25" fmla="*/ 133 h 136"/>
                <a:gd name="T26" fmla="*/ 43 w 91"/>
                <a:gd name="T27" fmla="*/ 135 h 136"/>
                <a:gd name="T28" fmla="*/ 22 w 91"/>
                <a:gd name="T29" fmla="*/ 136 h 136"/>
                <a:gd name="T30" fmla="*/ 0 w 91"/>
                <a:gd name="T31" fmla="*/ 136 h 136"/>
                <a:gd name="T32" fmla="*/ 0 w 91"/>
                <a:gd name="T33" fmla="*/ 0 h 136"/>
                <a:gd name="T34" fmla="*/ 35 w 91"/>
                <a:gd name="T35" fmla="*/ 54 h 136"/>
                <a:gd name="T36" fmla="*/ 49 w 91"/>
                <a:gd name="T37" fmla="*/ 53 h 136"/>
                <a:gd name="T38" fmla="*/ 57 w 91"/>
                <a:gd name="T39" fmla="*/ 48 h 136"/>
                <a:gd name="T40" fmla="*/ 59 w 91"/>
                <a:gd name="T41" fmla="*/ 38 h 136"/>
                <a:gd name="T42" fmla="*/ 57 w 91"/>
                <a:gd name="T43" fmla="*/ 29 h 136"/>
                <a:gd name="T44" fmla="*/ 49 w 91"/>
                <a:gd name="T45" fmla="*/ 24 h 136"/>
                <a:gd name="T46" fmla="*/ 36 w 91"/>
                <a:gd name="T47" fmla="*/ 23 h 136"/>
                <a:gd name="T48" fmla="*/ 29 w 91"/>
                <a:gd name="T49" fmla="*/ 23 h 136"/>
                <a:gd name="T50" fmla="*/ 29 w 91"/>
                <a:gd name="T51" fmla="*/ 54 h 136"/>
                <a:gd name="T52" fmla="*/ 35 w 91"/>
                <a:gd name="T53" fmla="*/ 54 h 136"/>
                <a:gd name="T54" fmla="*/ 40 w 91"/>
                <a:gd name="T55" fmla="*/ 113 h 136"/>
                <a:gd name="T56" fmla="*/ 57 w 91"/>
                <a:gd name="T57" fmla="*/ 108 h 136"/>
                <a:gd name="T58" fmla="*/ 62 w 91"/>
                <a:gd name="T59" fmla="*/ 94 h 136"/>
                <a:gd name="T60" fmla="*/ 57 w 91"/>
                <a:gd name="T61" fmla="*/ 81 h 136"/>
                <a:gd name="T62" fmla="*/ 41 w 91"/>
                <a:gd name="T63" fmla="*/ 77 h 136"/>
                <a:gd name="T64" fmla="*/ 29 w 91"/>
                <a:gd name="T65" fmla="*/ 77 h 136"/>
                <a:gd name="T66" fmla="*/ 29 w 91"/>
                <a:gd name="T67" fmla="*/ 113 h 136"/>
                <a:gd name="T68" fmla="*/ 40 w 91"/>
                <a:gd name="T69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" h="136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33" y="0"/>
                    <a:pt x="39" y="0"/>
                    <a:pt x="44" y="1"/>
                  </a:cubicBezTo>
                  <a:cubicBezTo>
                    <a:pt x="49" y="1"/>
                    <a:pt x="53" y="1"/>
                    <a:pt x="58" y="2"/>
                  </a:cubicBezTo>
                  <a:cubicBezTo>
                    <a:pt x="62" y="3"/>
                    <a:pt x="66" y="5"/>
                    <a:pt x="70" y="7"/>
                  </a:cubicBezTo>
                  <a:cubicBezTo>
                    <a:pt x="75" y="10"/>
                    <a:pt x="79" y="14"/>
                    <a:pt x="82" y="19"/>
                  </a:cubicBezTo>
                  <a:cubicBezTo>
                    <a:pt x="85" y="24"/>
                    <a:pt x="86" y="29"/>
                    <a:pt x="86" y="35"/>
                  </a:cubicBezTo>
                  <a:cubicBezTo>
                    <a:pt x="86" y="51"/>
                    <a:pt x="77" y="61"/>
                    <a:pt x="58" y="64"/>
                  </a:cubicBezTo>
                  <a:cubicBezTo>
                    <a:pt x="69" y="66"/>
                    <a:pt x="77" y="70"/>
                    <a:pt x="83" y="75"/>
                  </a:cubicBezTo>
                  <a:cubicBezTo>
                    <a:pt x="88" y="81"/>
                    <a:pt x="91" y="88"/>
                    <a:pt x="91" y="97"/>
                  </a:cubicBezTo>
                  <a:cubicBezTo>
                    <a:pt x="91" y="103"/>
                    <a:pt x="89" y="110"/>
                    <a:pt x="86" y="115"/>
                  </a:cubicBezTo>
                  <a:cubicBezTo>
                    <a:pt x="83" y="121"/>
                    <a:pt x="78" y="125"/>
                    <a:pt x="73" y="128"/>
                  </a:cubicBezTo>
                  <a:cubicBezTo>
                    <a:pt x="69" y="130"/>
                    <a:pt x="64" y="132"/>
                    <a:pt x="59" y="133"/>
                  </a:cubicBezTo>
                  <a:cubicBezTo>
                    <a:pt x="54" y="134"/>
                    <a:pt x="49" y="135"/>
                    <a:pt x="43" y="135"/>
                  </a:cubicBezTo>
                  <a:cubicBezTo>
                    <a:pt x="38" y="135"/>
                    <a:pt x="31" y="136"/>
                    <a:pt x="22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0"/>
                  </a:lnTo>
                  <a:close/>
                  <a:moveTo>
                    <a:pt x="35" y="54"/>
                  </a:moveTo>
                  <a:cubicBezTo>
                    <a:pt x="41" y="54"/>
                    <a:pt x="45" y="54"/>
                    <a:pt x="49" y="53"/>
                  </a:cubicBezTo>
                  <a:cubicBezTo>
                    <a:pt x="52" y="52"/>
                    <a:pt x="55" y="50"/>
                    <a:pt x="57" y="48"/>
                  </a:cubicBezTo>
                  <a:cubicBezTo>
                    <a:pt x="58" y="46"/>
                    <a:pt x="59" y="42"/>
                    <a:pt x="59" y="38"/>
                  </a:cubicBezTo>
                  <a:cubicBezTo>
                    <a:pt x="59" y="34"/>
                    <a:pt x="58" y="31"/>
                    <a:pt x="57" y="29"/>
                  </a:cubicBezTo>
                  <a:cubicBezTo>
                    <a:pt x="55" y="27"/>
                    <a:pt x="53" y="25"/>
                    <a:pt x="49" y="24"/>
                  </a:cubicBezTo>
                  <a:cubicBezTo>
                    <a:pt x="46" y="23"/>
                    <a:pt x="41" y="23"/>
                    <a:pt x="36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54"/>
                    <a:pt x="29" y="54"/>
                    <a:pt x="29" y="54"/>
                  </a:cubicBezTo>
                  <a:lnTo>
                    <a:pt x="35" y="54"/>
                  </a:lnTo>
                  <a:close/>
                  <a:moveTo>
                    <a:pt x="40" y="113"/>
                  </a:moveTo>
                  <a:cubicBezTo>
                    <a:pt x="47" y="113"/>
                    <a:pt x="53" y="111"/>
                    <a:pt x="57" y="108"/>
                  </a:cubicBezTo>
                  <a:cubicBezTo>
                    <a:pt x="60" y="105"/>
                    <a:pt x="62" y="100"/>
                    <a:pt x="62" y="94"/>
                  </a:cubicBezTo>
                  <a:cubicBezTo>
                    <a:pt x="62" y="89"/>
                    <a:pt x="60" y="84"/>
                    <a:pt x="57" y="81"/>
                  </a:cubicBezTo>
                  <a:cubicBezTo>
                    <a:pt x="53" y="78"/>
                    <a:pt x="48" y="77"/>
                    <a:pt x="41" y="77"/>
                  </a:cubicBezTo>
                  <a:cubicBezTo>
                    <a:pt x="29" y="77"/>
                    <a:pt x="29" y="77"/>
                    <a:pt x="29" y="77"/>
                  </a:cubicBezTo>
                  <a:cubicBezTo>
                    <a:pt x="29" y="113"/>
                    <a:pt x="29" y="113"/>
                    <a:pt x="29" y="113"/>
                  </a:cubicBezTo>
                  <a:lnTo>
                    <a:pt x="40" y="113"/>
                  </a:ln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139" name="Freeform 80"/>
            <p:cNvSpPr>
              <a:spLocks noEditPoints="1"/>
            </p:cNvSpPr>
            <p:nvPr userDrawn="1"/>
          </p:nvSpPr>
          <p:spPr bwMode="auto">
            <a:xfrm>
              <a:off x="11617402" y="2880651"/>
              <a:ext cx="38100" cy="38100"/>
            </a:xfrm>
            <a:custGeom>
              <a:avLst/>
              <a:gdLst>
                <a:gd name="T0" fmla="*/ 48 w 144"/>
                <a:gd name="T1" fmla="*/ 138 h 142"/>
                <a:gd name="T2" fmla="*/ 26 w 144"/>
                <a:gd name="T3" fmla="*/ 126 h 142"/>
                <a:gd name="T4" fmla="*/ 7 w 144"/>
                <a:gd name="T5" fmla="*/ 102 h 142"/>
                <a:gd name="T6" fmla="*/ 0 w 144"/>
                <a:gd name="T7" fmla="*/ 71 h 142"/>
                <a:gd name="T8" fmla="*/ 5 w 144"/>
                <a:gd name="T9" fmla="*/ 44 h 142"/>
                <a:gd name="T10" fmla="*/ 21 w 144"/>
                <a:gd name="T11" fmla="*/ 21 h 142"/>
                <a:gd name="T12" fmla="*/ 45 w 144"/>
                <a:gd name="T13" fmla="*/ 6 h 142"/>
                <a:gd name="T14" fmla="*/ 72 w 144"/>
                <a:gd name="T15" fmla="*/ 0 h 142"/>
                <a:gd name="T16" fmla="*/ 100 w 144"/>
                <a:gd name="T17" fmla="*/ 6 h 142"/>
                <a:gd name="T18" fmla="*/ 123 w 144"/>
                <a:gd name="T19" fmla="*/ 21 h 142"/>
                <a:gd name="T20" fmla="*/ 139 w 144"/>
                <a:gd name="T21" fmla="*/ 44 h 142"/>
                <a:gd name="T22" fmla="*/ 144 w 144"/>
                <a:gd name="T23" fmla="*/ 71 h 142"/>
                <a:gd name="T24" fmla="*/ 139 w 144"/>
                <a:gd name="T25" fmla="*/ 99 h 142"/>
                <a:gd name="T26" fmla="*/ 123 w 144"/>
                <a:gd name="T27" fmla="*/ 121 h 142"/>
                <a:gd name="T28" fmla="*/ 100 w 144"/>
                <a:gd name="T29" fmla="*/ 137 h 142"/>
                <a:gd name="T30" fmla="*/ 72 w 144"/>
                <a:gd name="T31" fmla="*/ 142 h 142"/>
                <a:gd name="T32" fmla="*/ 48 w 144"/>
                <a:gd name="T33" fmla="*/ 138 h 142"/>
                <a:gd name="T34" fmla="*/ 94 w 144"/>
                <a:gd name="T35" fmla="*/ 110 h 142"/>
                <a:gd name="T36" fmla="*/ 109 w 144"/>
                <a:gd name="T37" fmla="*/ 94 h 142"/>
                <a:gd name="T38" fmla="*/ 115 w 144"/>
                <a:gd name="T39" fmla="*/ 71 h 142"/>
                <a:gd name="T40" fmla="*/ 109 w 144"/>
                <a:gd name="T41" fmla="*/ 48 h 142"/>
                <a:gd name="T42" fmla="*/ 94 w 144"/>
                <a:gd name="T43" fmla="*/ 32 h 142"/>
                <a:gd name="T44" fmla="*/ 72 w 144"/>
                <a:gd name="T45" fmla="*/ 26 h 142"/>
                <a:gd name="T46" fmla="*/ 50 w 144"/>
                <a:gd name="T47" fmla="*/ 32 h 142"/>
                <a:gd name="T48" fmla="*/ 35 w 144"/>
                <a:gd name="T49" fmla="*/ 48 h 142"/>
                <a:gd name="T50" fmla="*/ 30 w 144"/>
                <a:gd name="T51" fmla="*/ 71 h 142"/>
                <a:gd name="T52" fmla="*/ 35 w 144"/>
                <a:gd name="T53" fmla="*/ 94 h 142"/>
                <a:gd name="T54" fmla="*/ 50 w 144"/>
                <a:gd name="T55" fmla="*/ 110 h 142"/>
                <a:gd name="T56" fmla="*/ 72 w 144"/>
                <a:gd name="T57" fmla="*/ 116 h 142"/>
                <a:gd name="T58" fmla="*/ 94 w 144"/>
                <a:gd name="T59" fmla="*/ 11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4" h="142">
                  <a:moveTo>
                    <a:pt x="48" y="138"/>
                  </a:moveTo>
                  <a:cubicBezTo>
                    <a:pt x="40" y="135"/>
                    <a:pt x="33" y="131"/>
                    <a:pt x="26" y="126"/>
                  </a:cubicBezTo>
                  <a:cubicBezTo>
                    <a:pt x="18" y="119"/>
                    <a:pt x="11" y="111"/>
                    <a:pt x="7" y="102"/>
                  </a:cubicBezTo>
                  <a:cubicBezTo>
                    <a:pt x="2" y="92"/>
                    <a:pt x="0" y="82"/>
                    <a:pt x="0" y="71"/>
                  </a:cubicBezTo>
                  <a:cubicBezTo>
                    <a:pt x="0" y="61"/>
                    <a:pt x="2" y="52"/>
                    <a:pt x="5" y="44"/>
                  </a:cubicBezTo>
                  <a:cubicBezTo>
                    <a:pt x="9" y="35"/>
                    <a:pt x="14" y="28"/>
                    <a:pt x="21" y="21"/>
                  </a:cubicBezTo>
                  <a:cubicBezTo>
                    <a:pt x="28" y="14"/>
                    <a:pt x="36" y="9"/>
                    <a:pt x="45" y="6"/>
                  </a:cubicBezTo>
                  <a:cubicBezTo>
                    <a:pt x="54" y="2"/>
                    <a:pt x="63" y="0"/>
                    <a:pt x="72" y="0"/>
                  </a:cubicBezTo>
                  <a:cubicBezTo>
                    <a:pt x="82" y="0"/>
                    <a:pt x="91" y="2"/>
                    <a:pt x="100" y="6"/>
                  </a:cubicBezTo>
                  <a:cubicBezTo>
                    <a:pt x="109" y="9"/>
                    <a:pt x="117" y="14"/>
                    <a:pt x="123" y="21"/>
                  </a:cubicBezTo>
                  <a:cubicBezTo>
                    <a:pt x="130" y="28"/>
                    <a:pt x="135" y="35"/>
                    <a:pt x="139" y="44"/>
                  </a:cubicBezTo>
                  <a:cubicBezTo>
                    <a:pt x="143" y="53"/>
                    <a:pt x="144" y="62"/>
                    <a:pt x="144" y="71"/>
                  </a:cubicBezTo>
                  <a:cubicBezTo>
                    <a:pt x="144" y="81"/>
                    <a:pt x="143" y="90"/>
                    <a:pt x="139" y="99"/>
                  </a:cubicBezTo>
                  <a:cubicBezTo>
                    <a:pt x="135" y="107"/>
                    <a:pt x="130" y="115"/>
                    <a:pt x="123" y="121"/>
                  </a:cubicBezTo>
                  <a:cubicBezTo>
                    <a:pt x="116" y="128"/>
                    <a:pt x="109" y="133"/>
                    <a:pt x="100" y="137"/>
                  </a:cubicBezTo>
                  <a:cubicBezTo>
                    <a:pt x="91" y="140"/>
                    <a:pt x="82" y="142"/>
                    <a:pt x="72" y="142"/>
                  </a:cubicBezTo>
                  <a:cubicBezTo>
                    <a:pt x="64" y="142"/>
                    <a:pt x="56" y="141"/>
                    <a:pt x="48" y="138"/>
                  </a:cubicBezTo>
                  <a:close/>
                  <a:moveTo>
                    <a:pt x="94" y="110"/>
                  </a:moveTo>
                  <a:cubicBezTo>
                    <a:pt x="101" y="106"/>
                    <a:pt x="106" y="101"/>
                    <a:pt x="109" y="94"/>
                  </a:cubicBezTo>
                  <a:cubicBezTo>
                    <a:pt x="113" y="87"/>
                    <a:pt x="115" y="79"/>
                    <a:pt x="115" y="71"/>
                  </a:cubicBezTo>
                  <a:cubicBezTo>
                    <a:pt x="115" y="63"/>
                    <a:pt x="113" y="55"/>
                    <a:pt x="109" y="48"/>
                  </a:cubicBezTo>
                  <a:cubicBezTo>
                    <a:pt x="106" y="41"/>
                    <a:pt x="101" y="36"/>
                    <a:pt x="94" y="32"/>
                  </a:cubicBezTo>
                  <a:cubicBezTo>
                    <a:pt x="88" y="28"/>
                    <a:pt x="80" y="26"/>
                    <a:pt x="72" y="26"/>
                  </a:cubicBezTo>
                  <a:cubicBezTo>
                    <a:pt x="64" y="26"/>
                    <a:pt x="57" y="28"/>
                    <a:pt x="50" y="32"/>
                  </a:cubicBezTo>
                  <a:cubicBezTo>
                    <a:pt x="44" y="36"/>
                    <a:pt x="39" y="41"/>
                    <a:pt x="35" y="48"/>
                  </a:cubicBezTo>
                  <a:cubicBezTo>
                    <a:pt x="32" y="55"/>
                    <a:pt x="30" y="63"/>
                    <a:pt x="30" y="71"/>
                  </a:cubicBezTo>
                  <a:cubicBezTo>
                    <a:pt x="30" y="80"/>
                    <a:pt x="32" y="87"/>
                    <a:pt x="35" y="94"/>
                  </a:cubicBezTo>
                  <a:cubicBezTo>
                    <a:pt x="39" y="101"/>
                    <a:pt x="44" y="106"/>
                    <a:pt x="50" y="110"/>
                  </a:cubicBezTo>
                  <a:cubicBezTo>
                    <a:pt x="56" y="114"/>
                    <a:pt x="64" y="116"/>
                    <a:pt x="72" y="116"/>
                  </a:cubicBezTo>
                  <a:cubicBezTo>
                    <a:pt x="81" y="116"/>
                    <a:pt x="88" y="114"/>
                    <a:pt x="94" y="110"/>
                  </a:cubicBez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140" name="Freeform 81"/>
            <p:cNvSpPr>
              <a:spLocks/>
            </p:cNvSpPr>
            <p:nvPr userDrawn="1"/>
          </p:nvSpPr>
          <p:spPr bwMode="auto">
            <a:xfrm>
              <a:off x="11657089" y="2882238"/>
              <a:ext cx="25400" cy="36513"/>
            </a:xfrm>
            <a:custGeom>
              <a:avLst/>
              <a:gdLst>
                <a:gd name="T0" fmla="*/ 6 w 16"/>
                <a:gd name="T1" fmla="*/ 4 h 23"/>
                <a:gd name="T2" fmla="*/ 0 w 16"/>
                <a:gd name="T3" fmla="*/ 4 h 23"/>
                <a:gd name="T4" fmla="*/ 0 w 16"/>
                <a:gd name="T5" fmla="*/ 0 h 23"/>
                <a:gd name="T6" fmla="*/ 16 w 16"/>
                <a:gd name="T7" fmla="*/ 0 h 23"/>
                <a:gd name="T8" fmla="*/ 16 w 16"/>
                <a:gd name="T9" fmla="*/ 4 h 23"/>
                <a:gd name="T10" fmla="*/ 10 w 16"/>
                <a:gd name="T11" fmla="*/ 4 h 23"/>
                <a:gd name="T12" fmla="*/ 10 w 16"/>
                <a:gd name="T13" fmla="*/ 23 h 23"/>
                <a:gd name="T14" fmla="*/ 6 w 16"/>
                <a:gd name="T15" fmla="*/ 23 h 23"/>
                <a:gd name="T16" fmla="*/ 6 w 16"/>
                <a:gd name="T1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6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0" y="4"/>
                  </a:lnTo>
                  <a:lnTo>
                    <a:pt x="10" y="23"/>
                  </a:lnTo>
                  <a:lnTo>
                    <a:pt x="6" y="2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141" name="Freeform 82"/>
            <p:cNvSpPr>
              <a:spLocks/>
            </p:cNvSpPr>
            <p:nvPr userDrawn="1"/>
          </p:nvSpPr>
          <p:spPr bwMode="auto">
            <a:xfrm>
              <a:off x="11685664" y="2882238"/>
              <a:ext cx="25400" cy="36513"/>
            </a:xfrm>
            <a:custGeom>
              <a:avLst/>
              <a:gdLst>
                <a:gd name="T0" fmla="*/ 6 w 16"/>
                <a:gd name="T1" fmla="*/ 4 h 23"/>
                <a:gd name="T2" fmla="*/ 0 w 16"/>
                <a:gd name="T3" fmla="*/ 4 h 23"/>
                <a:gd name="T4" fmla="*/ 0 w 16"/>
                <a:gd name="T5" fmla="*/ 0 h 23"/>
                <a:gd name="T6" fmla="*/ 16 w 16"/>
                <a:gd name="T7" fmla="*/ 0 h 23"/>
                <a:gd name="T8" fmla="*/ 16 w 16"/>
                <a:gd name="T9" fmla="*/ 4 h 23"/>
                <a:gd name="T10" fmla="*/ 11 w 16"/>
                <a:gd name="T11" fmla="*/ 4 h 23"/>
                <a:gd name="T12" fmla="*/ 11 w 16"/>
                <a:gd name="T13" fmla="*/ 23 h 23"/>
                <a:gd name="T14" fmla="*/ 6 w 16"/>
                <a:gd name="T15" fmla="*/ 23 h 23"/>
                <a:gd name="T16" fmla="*/ 6 w 16"/>
                <a:gd name="T1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6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4"/>
                  </a:lnTo>
                  <a:lnTo>
                    <a:pt x="11" y="4"/>
                  </a:lnTo>
                  <a:lnTo>
                    <a:pt x="11" y="23"/>
                  </a:lnTo>
                  <a:lnTo>
                    <a:pt x="6" y="23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142" name="Freeform 83"/>
            <p:cNvSpPr>
              <a:spLocks/>
            </p:cNvSpPr>
            <p:nvPr userDrawn="1"/>
          </p:nvSpPr>
          <p:spPr bwMode="auto">
            <a:xfrm>
              <a:off x="11717414" y="2882238"/>
              <a:ext cx="20638" cy="36513"/>
            </a:xfrm>
            <a:custGeom>
              <a:avLst/>
              <a:gdLst>
                <a:gd name="T0" fmla="*/ 0 w 13"/>
                <a:gd name="T1" fmla="*/ 0 h 23"/>
                <a:gd name="T2" fmla="*/ 13 w 13"/>
                <a:gd name="T3" fmla="*/ 0 h 23"/>
                <a:gd name="T4" fmla="*/ 13 w 13"/>
                <a:gd name="T5" fmla="*/ 4 h 23"/>
                <a:gd name="T6" fmla="*/ 5 w 13"/>
                <a:gd name="T7" fmla="*/ 4 h 23"/>
                <a:gd name="T8" fmla="*/ 5 w 13"/>
                <a:gd name="T9" fmla="*/ 8 h 23"/>
                <a:gd name="T10" fmla="*/ 13 w 13"/>
                <a:gd name="T11" fmla="*/ 8 h 23"/>
                <a:gd name="T12" fmla="*/ 13 w 13"/>
                <a:gd name="T13" fmla="*/ 13 h 23"/>
                <a:gd name="T14" fmla="*/ 5 w 13"/>
                <a:gd name="T15" fmla="*/ 13 h 23"/>
                <a:gd name="T16" fmla="*/ 5 w 13"/>
                <a:gd name="T17" fmla="*/ 18 h 23"/>
                <a:gd name="T18" fmla="*/ 13 w 13"/>
                <a:gd name="T19" fmla="*/ 18 h 23"/>
                <a:gd name="T20" fmla="*/ 13 w 13"/>
                <a:gd name="T21" fmla="*/ 23 h 23"/>
                <a:gd name="T22" fmla="*/ 0 w 13"/>
                <a:gd name="T23" fmla="*/ 23 h 23"/>
                <a:gd name="T24" fmla="*/ 0 w 13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23">
                  <a:moveTo>
                    <a:pt x="0" y="0"/>
                  </a:moveTo>
                  <a:lnTo>
                    <a:pt x="13" y="0"/>
                  </a:lnTo>
                  <a:lnTo>
                    <a:pt x="13" y="4"/>
                  </a:lnTo>
                  <a:lnTo>
                    <a:pt x="5" y="4"/>
                  </a:lnTo>
                  <a:lnTo>
                    <a:pt x="5" y="8"/>
                  </a:lnTo>
                  <a:lnTo>
                    <a:pt x="13" y="8"/>
                  </a:lnTo>
                  <a:lnTo>
                    <a:pt x="13" y="13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13" y="18"/>
                  </a:lnTo>
                  <a:lnTo>
                    <a:pt x="13" y="23"/>
                  </a:ln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  <p:sp>
          <p:nvSpPr>
            <p:cNvPr id="143" name="Freeform 84"/>
            <p:cNvSpPr>
              <a:spLocks/>
            </p:cNvSpPr>
            <p:nvPr userDrawn="1"/>
          </p:nvSpPr>
          <p:spPr bwMode="auto">
            <a:xfrm>
              <a:off x="11745989" y="2882238"/>
              <a:ext cx="33338" cy="36513"/>
            </a:xfrm>
            <a:custGeom>
              <a:avLst/>
              <a:gdLst>
                <a:gd name="T0" fmla="*/ 0 w 128"/>
                <a:gd name="T1" fmla="*/ 0 h 136"/>
                <a:gd name="T2" fmla="*/ 30 w 128"/>
                <a:gd name="T3" fmla="*/ 0 h 136"/>
                <a:gd name="T4" fmla="*/ 90 w 128"/>
                <a:gd name="T5" fmla="*/ 79 h 136"/>
                <a:gd name="T6" fmla="*/ 102 w 128"/>
                <a:gd name="T7" fmla="*/ 103 h 136"/>
                <a:gd name="T8" fmla="*/ 101 w 128"/>
                <a:gd name="T9" fmla="*/ 89 h 136"/>
                <a:gd name="T10" fmla="*/ 100 w 128"/>
                <a:gd name="T11" fmla="*/ 76 h 136"/>
                <a:gd name="T12" fmla="*/ 100 w 128"/>
                <a:gd name="T13" fmla="*/ 0 h 136"/>
                <a:gd name="T14" fmla="*/ 128 w 128"/>
                <a:gd name="T15" fmla="*/ 0 h 136"/>
                <a:gd name="T16" fmla="*/ 128 w 128"/>
                <a:gd name="T17" fmla="*/ 136 h 136"/>
                <a:gd name="T18" fmla="*/ 100 w 128"/>
                <a:gd name="T19" fmla="*/ 136 h 136"/>
                <a:gd name="T20" fmla="*/ 38 w 128"/>
                <a:gd name="T21" fmla="*/ 55 h 136"/>
                <a:gd name="T22" fmla="*/ 26 w 128"/>
                <a:gd name="T23" fmla="*/ 31 h 136"/>
                <a:gd name="T24" fmla="*/ 28 w 128"/>
                <a:gd name="T25" fmla="*/ 45 h 136"/>
                <a:gd name="T26" fmla="*/ 28 w 128"/>
                <a:gd name="T27" fmla="*/ 58 h 136"/>
                <a:gd name="T28" fmla="*/ 28 w 128"/>
                <a:gd name="T29" fmla="*/ 136 h 136"/>
                <a:gd name="T30" fmla="*/ 0 w 128"/>
                <a:gd name="T31" fmla="*/ 136 h 136"/>
                <a:gd name="T32" fmla="*/ 0 w 128"/>
                <a:gd name="T3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136">
                  <a:moveTo>
                    <a:pt x="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94" y="84"/>
                    <a:pt x="98" y="92"/>
                    <a:pt x="102" y="103"/>
                  </a:cubicBezTo>
                  <a:cubicBezTo>
                    <a:pt x="101" y="98"/>
                    <a:pt x="101" y="93"/>
                    <a:pt x="101" y="89"/>
                  </a:cubicBezTo>
                  <a:cubicBezTo>
                    <a:pt x="100" y="85"/>
                    <a:pt x="100" y="81"/>
                    <a:pt x="100" y="76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00" y="136"/>
                    <a:pt x="100" y="136"/>
                    <a:pt x="100" y="136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5" y="51"/>
                    <a:pt x="31" y="43"/>
                    <a:pt x="26" y="31"/>
                  </a:cubicBezTo>
                  <a:cubicBezTo>
                    <a:pt x="27" y="37"/>
                    <a:pt x="27" y="41"/>
                    <a:pt x="28" y="45"/>
                  </a:cubicBezTo>
                  <a:cubicBezTo>
                    <a:pt x="28" y="49"/>
                    <a:pt x="28" y="54"/>
                    <a:pt x="28" y="58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0" y="136"/>
                    <a:pt x="0" y="136"/>
                    <a:pt x="0" y="13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2D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 sz="1350">
                <a:solidFill>
                  <a:srgbClr val="24242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6442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  <p:sldLayoutId id="2147483730" r:id="rId39"/>
    <p:sldLayoutId id="2147483731" r:id="rId40"/>
    <p:sldLayoutId id="2147483732" r:id="rId4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 spc="-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294967295" orient="horz" pos="3552">
          <p15:clr>
            <a:srgbClr val="F26B43"/>
          </p15:clr>
        </p15:guide>
        <p15:guide id="4294967295" orient="horz" pos="2996">
          <p15:clr>
            <a:srgbClr val="F26B43"/>
          </p15:clr>
        </p15:guide>
        <p15:guide id="4294967295" orient="horz" pos="2438">
          <p15:clr>
            <a:srgbClr val="F26B43"/>
          </p15:clr>
        </p15:guide>
        <p15:guide id="4294967295" orient="horz" pos="1882">
          <p15:clr>
            <a:srgbClr val="F26B43"/>
          </p15:clr>
        </p15:guide>
        <p15:guide id="4294967295" orient="horz" pos="1324">
          <p15:clr>
            <a:srgbClr val="F26B43"/>
          </p15:clr>
        </p15:guide>
        <p15:guide id="4294967295" orient="horz" pos="768">
          <p15:clr>
            <a:srgbClr val="F26B43"/>
          </p15:clr>
        </p15:guide>
        <p15:guide id="4294967295" pos="3840">
          <p15:clr>
            <a:srgbClr val="F26B43"/>
          </p15:clr>
        </p15:guide>
        <p15:guide id="4294967295" pos="770">
          <p15:clr>
            <a:srgbClr val="F26B43"/>
          </p15:clr>
        </p15:guide>
        <p15:guide id="4294967295" pos="1382">
          <p15:clr>
            <a:srgbClr val="F26B43"/>
          </p15:clr>
        </p15:guide>
        <p15:guide id="4294967295" pos="1998">
          <p15:clr>
            <a:srgbClr val="F26B43"/>
          </p15:clr>
        </p15:guide>
        <p15:guide id="4294967295" pos="2612">
          <p15:clr>
            <a:srgbClr val="F26B43"/>
          </p15:clr>
        </p15:guide>
        <p15:guide id="4294967295" pos="3226">
          <p15:clr>
            <a:srgbClr val="F26B43"/>
          </p15:clr>
        </p15:guide>
        <p15:guide id="4294967295" pos="4454">
          <p15:clr>
            <a:srgbClr val="F26B43"/>
          </p15:clr>
        </p15:guide>
        <p15:guide id="4294967295" pos="5070">
          <p15:clr>
            <a:srgbClr val="F26B43"/>
          </p15:clr>
        </p15:guide>
        <p15:guide id="4294967295" pos="5682">
          <p15:clr>
            <a:srgbClr val="F26B43"/>
          </p15:clr>
        </p15:guide>
        <p15:guide id="4294967295" pos="6298">
          <p15:clr>
            <a:srgbClr val="F26B43"/>
          </p15:clr>
        </p15:guide>
        <p15:guide id="4294967295" pos="6912">
          <p15:clr>
            <a:srgbClr val="F26B43"/>
          </p15:clr>
        </p15:guide>
        <p15:guide id="4294967295" pos="6602">
          <p15:clr>
            <a:srgbClr val="F26B43"/>
          </p15:clr>
        </p15:guide>
        <p15:guide id="4294967295" pos="5990">
          <p15:clr>
            <a:srgbClr val="F26B43"/>
          </p15:clr>
        </p15:guide>
        <p15:guide id="4294967295" pos="5376">
          <p15:clr>
            <a:srgbClr val="F26B43"/>
          </p15:clr>
        </p15:guide>
        <p15:guide id="4294967295" pos="4762">
          <p15:clr>
            <a:srgbClr val="F26B43"/>
          </p15:clr>
        </p15:guide>
        <p15:guide id="4294967295" pos="4146">
          <p15:clr>
            <a:srgbClr val="F26B43"/>
          </p15:clr>
        </p15:guide>
        <p15:guide id="4294967295" pos="3530">
          <p15:clr>
            <a:srgbClr val="F26B43"/>
          </p15:clr>
        </p15:guide>
        <p15:guide id="4294967295" pos="2916">
          <p15:clr>
            <a:srgbClr val="F26B43"/>
          </p15:clr>
        </p15:guide>
        <p15:guide id="4294967295" pos="2304">
          <p15:clr>
            <a:srgbClr val="F26B43"/>
          </p15:clr>
        </p15:guide>
        <p15:guide id="4294967295" pos="1688">
          <p15:clr>
            <a:srgbClr val="F26B43"/>
          </p15:clr>
        </p15:guide>
        <p15:guide id="4294967295" pos="107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3289" y="2905988"/>
            <a:ext cx="6497905" cy="1011503"/>
          </a:xfrm>
        </p:spPr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b="0" dirty="0" smtClean="0"/>
              <a:t>Utskott </a:t>
            </a:r>
            <a:r>
              <a:rPr lang="sv-SE" b="0" dirty="0"/>
              <a:t>Nära </a:t>
            </a:r>
            <a:r>
              <a:rPr lang="sv-SE" b="0" dirty="0" smtClean="0"/>
              <a:t>vård</a:t>
            </a:r>
            <a:br>
              <a:rPr lang="sv-SE" b="0" dirty="0" smtClean="0"/>
            </a:br>
            <a:r>
              <a:rPr lang="sv-SE" b="0" dirty="0" smtClean="0"/>
              <a:t>221024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708" y="591530"/>
            <a:ext cx="2396068" cy="195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07821" y="-145526"/>
            <a:ext cx="5978095" cy="834016"/>
          </a:xfrm>
        </p:spPr>
        <p:txBody>
          <a:bodyPr/>
          <a:lstStyle/>
          <a:p>
            <a:r>
              <a:rPr lang="sv-SE" dirty="0" smtClean="0"/>
              <a:t>§5. Modellområde Östra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54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93" b="15993"/>
          <a:stretch>
            <a:fillRect/>
          </a:stretch>
        </p:blipFill>
        <p:spPr/>
      </p:pic>
      <p:sp>
        <p:nvSpPr>
          <p:cNvPr id="5" name="textruta 4"/>
          <p:cNvSpPr txBox="1"/>
          <p:nvPr/>
        </p:nvSpPr>
        <p:spPr>
          <a:xfrm>
            <a:off x="5112060" y="3472711"/>
            <a:ext cx="2108462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500" b="1" dirty="0">
                <a:latin typeface="+mj-lt"/>
              </a:rPr>
              <a:t>Trend?</a:t>
            </a:r>
            <a:endParaRPr lang="sv-SE" sz="4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7253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CB8007C1-3319-4A98-A30C-D8DC639ADF5B" descr="IMG_21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042" y="1547566"/>
            <a:ext cx="2011150" cy="268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Utvecklingsdag och </a:t>
            </a:r>
            <a:r>
              <a:rPr lang="sv-SE" dirty="0" err="1" smtClean="0"/>
              <a:t>Kick-Off</a:t>
            </a:r>
            <a:r>
              <a:rPr lang="sv-SE" dirty="0" smtClean="0"/>
              <a:t> Överkalix 19/10</a:t>
            </a:r>
            <a:endParaRPr lang="sv-SE" dirty="0"/>
          </a:p>
        </p:txBody>
      </p:sp>
      <p:pic>
        <p:nvPicPr>
          <p:cNvPr id="1026" name="0FA1737E-398E-44CD-996F-9B340CAAE99F" descr="IMG_21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008" y="1533552"/>
            <a:ext cx="2019283" cy="2692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6C692868-4F48-4744-8B61-350FB2DC6F57" descr="IMG_21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66" y="1566784"/>
            <a:ext cx="1999417" cy="266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A97C1233-18D1-4EF9-99B1-9722AC883003" descr="IMG_21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06" y="1528192"/>
            <a:ext cx="2023303" cy="269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9EFDA82D-6844-4757-AC88-5265C9CA4BB2" descr="IMG_21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246" y="1547748"/>
            <a:ext cx="2011014" cy="268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930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/>
          <p:cNvGrpSpPr/>
          <p:nvPr/>
        </p:nvGrpSpPr>
        <p:grpSpPr>
          <a:xfrm>
            <a:off x="252424" y="2139703"/>
            <a:ext cx="8532044" cy="2348828"/>
            <a:chOff x="162024" y="2993434"/>
            <a:chExt cx="11376058" cy="3131771"/>
          </a:xfrm>
        </p:grpSpPr>
        <p:pic>
          <p:nvPicPr>
            <p:cNvPr id="3" name="F309B1E1-9E9E-432D-B32F-35EFD7A3AFC4" descr="IMG_2086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24" y="2997979"/>
              <a:ext cx="2343100" cy="3124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A008E6FD-C3E6-4BF4-9EC9-A03C6F3710F3" descr="IMG_2084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458727" y="3391588"/>
              <a:ext cx="3124133" cy="23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8FCC051D-59AA-4C78-8410-E8600A6148FC" descr="IMG_210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987" y="2996950"/>
              <a:ext cx="2343102" cy="31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6D77D3ED-02F7-4F14-BEB0-7D83E4293638" descr="IMG_2102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1885" y="3001069"/>
              <a:ext cx="2343102" cy="3124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4E85BA4A-F7BB-42E0-8D55-5653FAC29C41" descr="IMG_2109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2344" y="2993434"/>
              <a:ext cx="2345738" cy="3127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ktangel 7"/>
          <p:cNvSpPr/>
          <p:nvPr/>
        </p:nvSpPr>
        <p:spPr>
          <a:xfrm>
            <a:off x="184557" y="303499"/>
            <a:ext cx="6714492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sz="2400" b="1" dirty="0"/>
              <a:t>Syfte: </a:t>
            </a:r>
            <a:r>
              <a:rPr lang="sv-SE" sz="1350" dirty="0"/>
              <a:t/>
            </a:r>
            <a:br>
              <a:rPr lang="sv-SE" sz="1350" dirty="0"/>
            </a:br>
            <a:r>
              <a:rPr lang="sv-SE" sz="1350" dirty="0"/>
              <a:t>Kick-off, utbildning i nära vård, relationsskapande, samt inspirationsdag.</a:t>
            </a:r>
            <a:br>
              <a:rPr lang="sv-SE" sz="1350" dirty="0"/>
            </a:br>
            <a:endParaRPr lang="sv-SE" sz="1350" dirty="0"/>
          </a:p>
          <a:p>
            <a:pPr lvl="0"/>
            <a:r>
              <a:rPr lang="sv-SE" sz="2400" b="1" dirty="0"/>
              <a:t>Mål:</a:t>
            </a:r>
            <a:r>
              <a:rPr lang="sv-SE" sz="1350" dirty="0"/>
              <a:t/>
            </a:r>
            <a:br>
              <a:rPr lang="sv-SE" sz="1350" dirty="0"/>
            </a:br>
            <a:r>
              <a:rPr lang="sv-SE" sz="1350" dirty="0"/>
              <a:t>Deltagarna har efter dagen fått kunskap och förståelse om </a:t>
            </a:r>
          </a:p>
          <a:p>
            <a:pPr lvl="0"/>
            <a:r>
              <a:rPr lang="sv-SE" sz="1350" dirty="0"/>
              <a:t>vad Nära vård är och en inblick i arbetet i Norrbotten samt modellområde Östra Norrbotten.</a:t>
            </a:r>
            <a:br>
              <a:rPr lang="sv-SE" sz="1350" dirty="0"/>
            </a:br>
            <a:endParaRPr lang="sv-SE" sz="1350" dirty="0"/>
          </a:p>
        </p:txBody>
      </p:sp>
    </p:spTree>
    <p:extLst>
      <p:ext uri="{BB962C8B-B14F-4D97-AF65-F5344CB8AC3E}">
        <p14:creationId xmlns:p14="http://schemas.microsoft.com/office/powerpoint/2010/main" val="2120443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- Boka in möten med barnen som ni gör med vuxna, exempelvis patient/brukarråd.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07702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- Våra insatser måste komma in tidigare och mycket mer i samverkan, önskar att det fanns medel att söka för att utveckla arbetet kring barn.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9843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- Drömläge skulle vara en huvudman för att  på riktigt vara  en sömlös vård.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9316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- Orden spelar roll, vi behöver  inte säga orosanmälan utan skicka ett meddelande till </a:t>
            </a:r>
            <a:r>
              <a:rPr lang="sv-SE" dirty="0" err="1" smtClean="0"/>
              <a:t>soc</a:t>
            </a:r>
            <a:r>
              <a:rPr lang="sv-SE" dirty="0" smtClean="0"/>
              <a:t> så de kan ta kontakt.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012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- Ta in </a:t>
            </a:r>
            <a:r>
              <a:rPr lang="sv-SE" dirty="0" err="1" smtClean="0"/>
              <a:t>rehabinsatser</a:t>
            </a:r>
            <a:r>
              <a:rPr lang="sv-SE" dirty="0" smtClean="0"/>
              <a:t> till de nyskapade nära vårdteamen, då blir det  att  fullt ut hjälpa personen i hemmet.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19199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C3EEA30-0D3B-4298-9EA1-DB1B5DE8E4D8" descr="IMG_20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91" y="2301720"/>
            <a:ext cx="172819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82BA65EE-877A-4B1E-BBEB-36D37BA8EAB8" descr="IMG_20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91" y="-2536"/>
            <a:ext cx="172819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2627784" y="381743"/>
            <a:ext cx="5734262" cy="46628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700" b="1" dirty="0">
                <a:latin typeface="+mj-lt"/>
              </a:rPr>
              <a:t> 42 deltagare</a:t>
            </a:r>
          </a:p>
          <a:p>
            <a:r>
              <a:rPr lang="sv-SE" sz="1350" dirty="0"/>
              <a:t>Förtroendevalda; Regionråd, Kommunalråd, ordförande sociala utskottet</a:t>
            </a:r>
          </a:p>
          <a:p>
            <a:r>
              <a:rPr lang="sv-SE" sz="1350" dirty="0"/>
              <a:t>Socialchefer</a:t>
            </a:r>
            <a:br>
              <a:rPr lang="sv-SE" sz="1350" dirty="0"/>
            </a:br>
            <a:r>
              <a:rPr lang="sv-SE" sz="1350" dirty="0"/>
              <a:t>Kommundirektör</a:t>
            </a:r>
          </a:p>
          <a:p>
            <a:r>
              <a:rPr lang="sv-SE" sz="1350" dirty="0"/>
              <a:t>Primärvårdschef Östra</a:t>
            </a:r>
            <a:br>
              <a:rPr lang="sv-SE" sz="1350" dirty="0"/>
            </a:br>
            <a:r>
              <a:rPr lang="sv-SE" sz="1350" dirty="0"/>
              <a:t>Underläkare</a:t>
            </a:r>
            <a:br>
              <a:rPr lang="sv-SE" sz="1350" dirty="0"/>
            </a:br>
            <a:r>
              <a:rPr lang="sv-SE" sz="1350" dirty="0"/>
              <a:t>MAS</a:t>
            </a:r>
          </a:p>
          <a:p>
            <a:r>
              <a:rPr lang="sv-SE" sz="1350" dirty="0"/>
              <a:t>ÄO Chefer</a:t>
            </a:r>
          </a:p>
          <a:p>
            <a:r>
              <a:rPr lang="sv-SE" sz="1350" dirty="0"/>
              <a:t>HSL-Chef</a:t>
            </a:r>
            <a:br>
              <a:rPr lang="sv-SE" sz="1350" dirty="0"/>
            </a:br>
            <a:r>
              <a:rPr lang="sv-SE" sz="1350" dirty="0"/>
              <a:t>Rektorer</a:t>
            </a:r>
            <a:br>
              <a:rPr lang="sv-SE" sz="1350" dirty="0"/>
            </a:br>
            <a:r>
              <a:rPr lang="sv-SE" sz="1350" dirty="0"/>
              <a:t>HR-chef</a:t>
            </a:r>
            <a:br>
              <a:rPr lang="sv-SE" sz="1350" dirty="0"/>
            </a:br>
            <a:r>
              <a:rPr lang="sv-SE" sz="1350" dirty="0"/>
              <a:t>Kvalitetsansvarig</a:t>
            </a:r>
            <a:br>
              <a:rPr lang="sv-SE" sz="1350" dirty="0"/>
            </a:br>
            <a:r>
              <a:rPr lang="sv-SE" sz="1350" dirty="0"/>
              <a:t>Vårdförbundet</a:t>
            </a:r>
            <a:br>
              <a:rPr lang="sv-SE" sz="1350" dirty="0"/>
            </a:br>
            <a:r>
              <a:rPr lang="sv-SE" sz="1350" dirty="0"/>
              <a:t>Verksamhetsutvecklare</a:t>
            </a:r>
            <a:br>
              <a:rPr lang="sv-SE" sz="1350" dirty="0"/>
            </a:br>
            <a:r>
              <a:rPr lang="sv-SE" sz="1350" dirty="0"/>
              <a:t>Fysioterapeuter</a:t>
            </a:r>
            <a:br>
              <a:rPr lang="sv-SE" sz="1350" dirty="0"/>
            </a:br>
            <a:r>
              <a:rPr lang="sv-SE" sz="1350" dirty="0"/>
              <a:t>Arbetsterapeuter</a:t>
            </a:r>
            <a:br>
              <a:rPr lang="sv-SE" sz="1350" dirty="0"/>
            </a:br>
            <a:r>
              <a:rPr lang="sv-SE" sz="1350" dirty="0"/>
              <a:t>Arbetsmarknads-integrationsansvarig</a:t>
            </a:r>
          </a:p>
          <a:p>
            <a:r>
              <a:rPr lang="sv-SE" sz="1350" dirty="0"/>
              <a:t>Agendasamordnare</a:t>
            </a:r>
          </a:p>
          <a:p>
            <a:r>
              <a:rPr lang="sv-SE" sz="1350" dirty="0"/>
              <a:t>Demenssjuksköterska</a:t>
            </a:r>
          </a:p>
          <a:p>
            <a:r>
              <a:rPr lang="sv-SE" sz="1350" dirty="0"/>
              <a:t>SSK Nära Vårdteam</a:t>
            </a:r>
            <a:br>
              <a:rPr lang="sv-SE" sz="1350" dirty="0"/>
            </a:br>
            <a:r>
              <a:rPr lang="sv-SE" sz="1350" dirty="0"/>
              <a:t>Chef för arbetsmarknad och omsorg</a:t>
            </a:r>
            <a:endParaRPr lang="sv-SE" sz="1350" dirty="0"/>
          </a:p>
        </p:txBody>
      </p:sp>
    </p:spTree>
    <p:extLst>
      <p:ext uri="{BB962C8B-B14F-4D97-AF65-F5344CB8AC3E}">
        <p14:creationId xmlns:p14="http://schemas.microsoft.com/office/powerpoint/2010/main" val="76285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/>
        </p:nvSpPr>
        <p:spPr>
          <a:xfrm>
            <a:off x="475291" y="580077"/>
            <a:ext cx="81309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sv-SE" sz="1000" dirty="0"/>
              <a:t>Mötet öppnas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sv-SE" sz="1000" dirty="0"/>
              <a:t>Upprop</a:t>
            </a:r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sv-SE" sz="1000" dirty="0"/>
              <a:t>Val av justerare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sv-SE" sz="1000" dirty="0" smtClean="0"/>
              <a:t>Nära hjärtsjukvård på </a:t>
            </a:r>
            <a:r>
              <a:rPr lang="sv-SE" sz="1000" dirty="0" err="1" smtClean="0"/>
              <a:t>Säbo</a:t>
            </a:r>
            <a:r>
              <a:rPr lang="sv-SE" sz="1000" dirty="0" smtClean="0"/>
              <a:t>, Roger Carlsson sjuksköterska hjärtmottagningen Sunderby sjukhus</a:t>
            </a:r>
            <a:endParaRPr lang="sv-SE" sz="1000" dirty="0"/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sv-SE" sz="1000" dirty="0"/>
              <a:t>Modellområde Östra </a:t>
            </a:r>
            <a:r>
              <a:rPr lang="sv-SE" sz="1000" dirty="0" smtClean="0"/>
              <a:t>Norrbotten, Greta Sköld  (rapport från styrgrupp, representation i styrgrupp, gemensam budget 2023</a:t>
            </a:r>
            <a:endParaRPr lang="sv-SE" sz="1000" dirty="0"/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sv-SE" sz="1000" dirty="0" smtClean="0"/>
              <a:t>Utvecklingsmedel </a:t>
            </a:r>
            <a:r>
              <a:rPr lang="sv-SE" sz="1000" dirty="0"/>
              <a:t>nationella </a:t>
            </a:r>
            <a:r>
              <a:rPr lang="sv-SE" sz="1000" dirty="0" smtClean="0"/>
              <a:t>överenskommelser</a:t>
            </a:r>
            <a:endParaRPr lang="sv-SE" sz="1000" dirty="0"/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sv-SE" sz="1000" dirty="0" smtClean="0"/>
              <a:t>Forskarskola Nära vård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sv-SE" sz="1000" dirty="0" smtClean="0"/>
              <a:t>Återkoppling från Norrbottens kommuners styrelse angående strategi Nära vård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sv-SE" sz="1000" dirty="0" smtClean="0"/>
              <a:t>Utbildning för regionfullmäktige (reflektion från RFU samt planering 2023)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sv-SE" sz="1000" dirty="0" smtClean="0"/>
              <a:t>Kommun- och medborgardialoger </a:t>
            </a:r>
            <a:r>
              <a:rPr lang="sv-SE" sz="1000" dirty="0"/>
              <a:t>2023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sv-SE" sz="1000" dirty="0" smtClean="0"/>
              <a:t>Delredovisning till Socialstyrelsen </a:t>
            </a:r>
            <a:endParaRPr lang="sv-SE" sz="1000" dirty="0"/>
          </a:p>
          <a:p>
            <a:pPr marL="228600" lvl="0" indent="-228600">
              <a:lnSpc>
                <a:spcPct val="150000"/>
              </a:lnSpc>
              <a:buFont typeface="+mj-lt"/>
              <a:buAutoNum type="arabicPeriod"/>
            </a:pPr>
            <a:r>
              <a:rPr lang="sv-SE" sz="1000" dirty="0" smtClean="0"/>
              <a:t>Uppföljning 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sv-SE" sz="1000" dirty="0" smtClean="0"/>
              <a:t>Facklig </a:t>
            </a:r>
            <a:r>
              <a:rPr lang="sv-SE" sz="1000" dirty="0"/>
              <a:t>samverkan </a:t>
            </a:r>
            <a:endParaRPr lang="sv-SE" sz="1000" dirty="0" smtClean="0"/>
          </a:p>
          <a:p>
            <a:pPr>
              <a:lnSpc>
                <a:spcPct val="150000"/>
              </a:lnSpc>
            </a:pPr>
            <a:r>
              <a:rPr lang="sv-SE" sz="1000" dirty="0" smtClean="0"/>
              <a:t>14. Laget runt </a:t>
            </a:r>
          </a:p>
          <a:p>
            <a:pPr>
              <a:lnSpc>
                <a:spcPct val="150000"/>
              </a:lnSpc>
            </a:pPr>
            <a:r>
              <a:rPr lang="sv-SE" sz="1000" dirty="0" smtClean="0"/>
              <a:t>15 Övriga frågor</a:t>
            </a:r>
          </a:p>
          <a:p>
            <a:pPr>
              <a:lnSpc>
                <a:spcPct val="150000"/>
              </a:lnSpc>
            </a:pPr>
            <a:r>
              <a:rPr lang="sv-SE" sz="1000" dirty="0" smtClean="0"/>
              <a:t>Region Norrbottens utvecklingsresa Nära vård </a:t>
            </a:r>
            <a:endParaRPr lang="sv-SE" sz="1000" dirty="0"/>
          </a:p>
        </p:txBody>
      </p:sp>
      <p:sp>
        <p:nvSpPr>
          <p:cNvPr id="4" name="textruta 3"/>
          <p:cNvSpPr txBox="1"/>
          <p:nvPr/>
        </p:nvSpPr>
        <p:spPr>
          <a:xfrm>
            <a:off x="618371" y="118412"/>
            <a:ext cx="7505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schemeClr val="accent1"/>
                </a:solidFill>
              </a:rPr>
              <a:t>Dagordning</a:t>
            </a:r>
            <a:endParaRPr lang="sv-SE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2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34948" y="251976"/>
            <a:ext cx="7271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schemeClr val="accent1"/>
                </a:solidFill>
              </a:rPr>
              <a:t>§6 Utvecklingsmedel nationella överenskommelser God och Nära vård </a:t>
            </a:r>
            <a:endParaRPr lang="sv-SE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703036"/>
              </p:ext>
            </p:extLst>
          </p:nvPr>
        </p:nvGraphicFramePr>
        <p:xfrm>
          <a:off x="1068513" y="1346447"/>
          <a:ext cx="4715838" cy="2689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6880"/>
                <a:gridCol w="1178958"/>
              </a:tblGrid>
              <a:tr h="0"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Utvecklingssatsning</a:t>
                      </a:r>
                      <a:r>
                        <a:rPr lang="sv-SE" sz="1400" baseline="0" dirty="0" smtClean="0"/>
                        <a:t> </a:t>
                      </a:r>
                      <a:endParaRPr lang="sv-S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400" dirty="0" smtClean="0"/>
                        <a:t>Beviljade medel kr</a:t>
                      </a:r>
                      <a:endParaRPr lang="sv-SE" sz="1400" dirty="0"/>
                    </a:p>
                  </a:txBody>
                  <a:tcPr/>
                </a:tc>
              </a:tr>
              <a:tr h="308367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sv-SE" sz="1200" dirty="0" smtClean="0"/>
                        <a:t>Prickmottagning Östra Norrbotten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36 500</a:t>
                      </a:r>
                      <a:endParaRPr lang="sv-SE" sz="1200" dirty="0"/>
                    </a:p>
                  </a:txBody>
                  <a:tcPr/>
                </a:tc>
              </a:tr>
              <a:tr h="3083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/>
                        <a:t>Generiska modellen för rehabilitering </a:t>
                      </a:r>
                    </a:p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140</a:t>
                      </a:r>
                      <a:r>
                        <a:rPr lang="sv-SE" sz="1200" baseline="0" dirty="0" smtClean="0"/>
                        <a:t> 000 </a:t>
                      </a:r>
                      <a:endParaRPr lang="sv-SE" sz="1200" dirty="0"/>
                    </a:p>
                  </a:txBody>
                  <a:tcPr/>
                </a:tc>
              </a:tr>
              <a:tr h="3083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err="1" smtClean="0"/>
                        <a:t>Postcovid</a:t>
                      </a:r>
                      <a:r>
                        <a:rPr lang="sv-SE" sz="1200" dirty="0" smtClean="0"/>
                        <a:t> rehabilitering för personer med </a:t>
                      </a:r>
                      <a:r>
                        <a:rPr lang="sv-SE" sz="1200" dirty="0" err="1" smtClean="0"/>
                        <a:t>postcovid</a:t>
                      </a:r>
                      <a:r>
                        <a:rPr lang="sv-SE" sz="1200" dirty="0" smtClean="0"/>
                        <a:t> och psykisk hälsa </a:t>
                      </a:r>
                    </a:p>
                    <a:p>
                      <a:endParaRPr lang="sv-SE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3</a:t>
                      </a:r>
                      <a:r>
                        <a:rPr lang="sv-SE" sz="1200" baseline="0" dirty="0" smtClean="0"/>
                        <a:t> 000 000</a:t>
                      </a:r>
                      <a:endParaRPr lang="sv-SE" sz="1200" dirty="0"/>
                    </a:p>
                  </a:txBody>
                  <a:tcPr/>
                </a:tc>
              </a:tr>
              <a:tr h="3083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dirty="0" smtClean="0"/>
                        <a:t>Rekryteringskampanj jobba i fjällen </a:t>
                      </a:r>
                    </a:p>
                    <a:p>
                      <a:endParaRPr lang="sv-S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dirty="0" smtClean="0"/>
                        <a:t>1 135 000</a:t>
                      </a:r>
                      <a:endParaRPr lang="sv-SE" sz="1200" dirty="0"/>
                    </a:p>
                  </a:txBody>
                  <a:tcPr/>
                </a:tc>
              </a:tr>
              <a:tr h="308367">
                <a:tc>
                  <a:txBody>
                    <a:bodyPr/>
                    <a:lstStyle/>
                    <a:p>
                      <a:r>
                        <a:rPr lang="sv-SE" sz="1200" b="1" dirty="0" smtClean="0"/>
                        <a:t>Summa</a:t>
                      </a:r>
                      <a:r>
                        <a:rPr lang="sv-SE" sz="1200" b="1" baseline="0" dirty="0" smtClean="0"/>
                        <a:t> </a:t>
                      </a:r>
                      <a:endParaRPr lang="sv-SE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200" b="1" dirty="0" smtClean="0"/>
                        <a:t>4 311 500 </a:t>
                      </a:r>
                      <a:endParaRPr lang="sv-SE" sz="1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414440" y="4354912"/>
            <a:ext cx="6433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dirty="0" smtClean="0"/>
              <a:t>Inför styrgruppsmöte 221025 finns ca 20 mnkr kvar att fördela</a:t>
            </a:r>
          </a:p>
          <a:p>
            <a:r>
              <a:rPr lang="sv-SE" sz="1400" dirty="0" smtClean="0"/>
              <a:t>Förslag på ytterligare ca 12 mnkr</a:t>
            </a:r>
          </a:p>
          <a:p>
            <a:r>
              <a:rPr lang="sv-SE" sz="1400" dirty="0" smtClean="0"/>
              <a:t>Återstår ca 8 mnkr 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5429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52548" y="384370"/>
            <a:ext cx="6518270" cy="834016"/>
          </a:xfrm>
        </p:spPr>
        <p:txBody>
          <a:bodyPr/>
          <a:lstStyle/>
          <a:p>
            <a:r>
              <a:rPr lang="sv-SE" dirty="0" smtClean="0"/>
              <a:t>§7 Forskarskola Nära vård 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52547" y="1314954"/>
            <a:ext cx="6518271" cy="3049084"/>
          </a:xfrm>
        </p:spPr>
        <p:txBody>
          <a:bodyPr/>
          <a:lstStyle/>
          <a:p>
            <a:r>
              <a:rPr lang="sv-SE" dirty="0" smtClean="0"/>
              <a:t>Initiativ för att etablera gemensam forskarskola nära vård tillsammans med LTU</a:t>
            </a:r>
          </a:p>
          <a:p>
            <a:r>
              <a:rPr lang="sv-SE" dirty="0" smtClean="0"/>
              <a:t>Arbetsgrupp bildad</a:t>
            </a:r>
          </a:p>
          <a:p>
            <a:r>
              <a:rPr lang="sv-SE" dirty="0" smtClean="0"/>
              <a:t>Information även till länets Socialchefer vid två tillfällen </a:t>
            </a:r>
          </a:p>
          <a:p>
            <a:r>
              <a:rPr lang="sv-SE" dirty="0" smtClean="0"/>
              <a:t>Fyra </a:t>
            </a:r>
            <a:r>
              <a:rPr lang="sv-SE" dirty="0" err="1" smtClean="0"/>
              <a:t>dokorandtjänster</a:t>
            </a:r>
            <a:r>
              <a:rPr lang="sv-SE" dirty="0" smtClean="0"/>
              <a:t> från vardera Region Norrbotten och LTU diskuteras </a:t>
            </a:r>
          </a:p>
          <a:p>
            <a:r>
              <a:rPr lang="sv-SE" dirty="0" smtClean="0"/>
              <a:t>Ärende till regionstyrelsen december 2023</a:t>
            </a:r>
          </a:p>
          <a:p>
            <a:r>
              <a:rPr lang="sv-SE" dirty="0" smtClean="0"/>
              <a:t>Uppstart hösten 2023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1467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34948" y="251976"/>
            <a:ext cx="72715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§8 Återkoppling från Norrbottens kommuners styrelse angående strategi Nära vård </a:t>
            </a:r>
          </a:p>
          <a:p>
            <a:endParaRPr lang="sv-SE" sz="2400" b="1" dirty="0">
              <a:solidFill>
                <a:schemeClr val="accent1"/>
              </a:solidFill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934948" y="1582441"/>
            <a:ext cx="68014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06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9939" y="160703"/>
            <a:ext cx="6623525" cy="834016"/>
          </a:xfrm>
        </p:spPr>
        <p:txBody>
          <a:bodyPr/>
          <a:lstStyle/>
          <a:p>
            <a:r>
              <a:rPr lang="sv-SE" dirty="0" smtClean="0"/>
              <a:t>§9 </a:t>
            </a:r>
            <a:r>
              <a:rPr lang="sv-SE" dirty="0"/>
              <a:t>Utbildning för </a:t>
            </a:r>
            <a:r>
              <a:rPr lang="sv-SE" dirty="0" smtClean="0"/>
              <a:t>regionfullmäktige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v-SE" dirty="0" smtClean="0"/>
              <a:t>Reflektion </a:t>
            </a:r>
            <a:r>
              <a:rPr lang="sv-SE" dirty="0"/>
              <a:t>från RFU </a:t>
            </a:r>
          </a:p>
          <a:p>
            <a:pPr>
              <a:lnSpc>
                <a:spcPct val="150000"/>
              </a:lnSpc>
            </a:pPr>
            <a:r>
              <a:rPr lang="sv-SE" dirty="0" smtClean="0"/>
              <a:t>RFU 2023</a:t>
            </a:r>
          </a:p>
          <a:p>
            <a:pPr lvl="1">
              <a:lnSpc>
                <a:spcPct val="150000"/>
              </a:lnSpc>
            </a:pPr>
            <a:r>
              <a:rPr lang="sv-SE" dirty="0"/>
              <a:t>Inriktning </a:t>
            </a:r>
          </a:p>
          <a:p>
            <a:pPr lvl="1">
              <a:lnSpc>
                <a:spcPct val="150000"/>
              </a:lnSpc>
            </a:pPr>
            <a:r>
              <a:rPr lang="sv-SE" dirty="0" smtClean="0"/>
              <a:t>Innehåll </a:t>
            </a:r>
          </a:p>
          <a:p>
            <a:pPr lvl="1">
              <a:lnSpc>
                <a:spcPct val="150000"/>
              </a:lnSpc>
            </a:pPr>
            <a:r>
              <a:rPr lang="sv-SE" dirty="0" smtClean="0"/>
              <a:t>Tidpunkt</a:t>
            </a:r>
          </a:p>
          <a:p>
            <a:pPr lvl="1">
              <a:lnSpc>
                <a:spcPct val="150000"/>
              </a:lnSpc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7683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13821" y="62028"/>
            <a:ext cx="5978095" cy="834016"/>
          </a:xfrm>
        </p:spPr>
        <p:txBody>
          <a:bodyPr/>
          <a:lstStyle/>
          <a:p>
            <a:r>
              <a:rPr lang="sv-SE" dirty="0" smtClean="0"/>
              <a:t>§10 Kommun- och medborgardialoger 2023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77578" y="1018924"/>
            <a:ext cx="6880084" cy="3546497"/>
          </a:xfrm>
        </p:spPr>
        <p:txBody>
          <a:bodyPr/>
          <a:lstStyle/>
          <a:p>
            <a:r>
              <a:rPr lang="sv-SE" sz="1400" dirty="0" smtClean="0"/>
              <a:t>Mål: Stärkt samverkan, dialog och förankring </a:t>
            </a:r>
          </a:p>
          <a:p>
            <a:r>
              <a:rPr lang="sv-SE" sz="1400" dirty="0" smtClean="0"/>
              <a:t>Syfte: Öka </a:t>
            </a:r>
            <a:r>
              <a:rPr lang="sv-SE" sz="1400" dirty="0"/>
              <a:t>förutsättningarna att genomföra omställningen till Nära </a:t>
            </a:r>
            <a:r>
              <a:rPr lang="sv-SE" sz="1400" dirty="0" smtClean="0"/>
              <a:t>vård </a:t>
            </a:r>
          </a:p>
          <a:p>
            <a:r>
              <a:rPr lang="sv-SE" sz="1400" dirty="0" smtClean="0"/>
              <a:t>Målgrupp kommundialog: kommunalråd, socialnämndsordförande, barn- och utbildningsnämndsordförande, kommunchef, socialchef, skolchef, Region Norrbottens utskott </a:t>
            </a:r>
            <a:r>
              <a:rPr lang="sv-SE" sz="1400" dirty="0"/>
              <a:t>N</a:t>
            </a:r>
            <a:r>
              <a:rPr lang="sv-SE" sz="1400" dirty="0" smtClean="0"/>
              <a:t>ära vård   </a:t>
            </a:r>
          </a:p>
          <a:p>
            <a:r>
              <a:rPr lang="sv-SE" sz="1400" dirty="0" smtClean="0"/>
              <a:t>Målgrupp medborgardialog: medborgare, föreningar, organisationer</a:t>
            </a:r>
          </a:p>
          <a:p>
            <a:r>
              <a:rPr lang="sv-SE" sz="1400" dirty="0" smtClean="0"/>
              <a:t>Inriktning </a:t>
            </a:r>
          </a:p>
          <a:p>
            <a:pPr lvl="1"/>
            <a:r>
              <a:rPr lang="sv-SE" sz="1400" dirty="0"/>
              <a:t>Kommundialog </a:t>
            </a:r>
            <a:r>
              <a:rPr lang="sv-SE" sz="1400" dirty="0" smtClean="0"/>
              <a:t>10-12</a:t>
            </a:r>
            <a:endParaRPr lang="sv-SE" sz="1400" dirty="0"/>
          </a:p>
          <a:p>
            <a:pPr lvl="1"/>
            <a:r>
              <a:rPr lang="sv-SE" sz="1400" dirty="0"/>
              <a:t>Gemensam lunch </a:t>
            </a:r>
            <a:r>
              <a:rPr lang="sv-SE" sz="1400" dirty="0" smtClean="0"/>
              <a:t>12-13</a:t>
            </a:r>
            <a:endParaRPr lang="sv-SE" sz="1400" dirty="0"/>
          </a:p>
          <a:p>
            <a:pPr lvl="1"/>
            <a:r>
              <a:rPr lang="sv-SE" sz="1400" dirty="0" smtClean="0"/>
              <a:t>Studiebesök 13-15</a:t>
            </a:r>
          </a:p>
          <a:p>
            <a:pPr lvl="1"/>
            <a:r>
              <a:rPr lang="sv-SE" sz="1400" dirty="0" smtClean="0"/>
              <a:t>Möte med ungdomar 15.30-16.30</a:t>
            </a:r>
          </a:p>
          <a:p>
            <a:pPr lvl="1"/>
            <a:r>
              <a:rPr lang="sv-SE" sz="1400" dirty="0" smtClean="0"/>
              <a:t>Medborgardialog 18-20 </a:t>
            </a:r>
            <a:r>
              <a:rPr lang="sv-SE" sz="1400" dirty="0"/>
              <a:t>(medborgare, föreningar/organisationer)</a:t>
            </a:r>
          </a:p>
          <a:p>
            <a:pPr marL="536575" lvl="1" indent="0">
              <a:buNone/>
            </a:pPr>
            <a:r>
              <a:rPr lang="sv-SE" sz="1400" dirty="0" smtClean="0"/>
              <a:t> 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639191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0449" y="48871"/>
            <a:ext cx="6610369" cy="834016"/>
          </a:xfrm>
        </p:spPr>
        <p:txBody>
          <a:bodyPr/>
          <a:lstStyle/>
          <a:p>
            <a:r>
              <a:rPr lang="sv-SE" dirty="0" smtClean="0"/>
              <a:t>§10 Kommun- och medborgardialoger 2023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914400" y="1051818"/>
            <a:ext cx="6656418" cy="3049084"/>
          </a:xfrm>
        </p:spPr>
        <p:txBody>
          <a:bodyPr/>
          <a:lstStyle/>
          <a:p>
            <a:r>
              <a:rPr lang="sv-SE" sz="1200" dirty="0" smtClean="0"/>
              <a:t>Alternativ 1: </a:t>
            </a:r>
            <a:r>
              <a:rPr lang="sv-SE" sz="1200" b="1" dirty="0" smtClean="0"/>
              <a:t>Uppdrag via </a:t>
            </a:r>
            <a:r>
              <a:rPr lang="sv-SE" sz="1200" b="1" dirty="0" err="1" smtClean="0"/>
              <a:t>Polsam</a:t>
            </a:r>
            <a:r>
              <a:rPr lang="sv-SE" sz="1200" b="1" dirty="0" smtClean="0"/>
              <a:t> </a:t>
            </a:r>
            <a:r>
              <a:rPr lang="sv-SE" sz="1200" dirty="0" smtClean="0"/>
              <a:t>att genomföra gemensamma dialoger för omställning till Nära vård i alla kommuner 2023 </a:t>
            </a:r>
          </a:p>
          <a:p>
            <a:pPr lvl="1"/>
            <a:r>
              <a:rPr lang="sv-SE" sz="1200" dirty="0" smtClean="0"/>
              <a:t>Förslaget förankras via Norrbottens Kommuner (NK) och tas upp på sammanträdet 221111. </a:t>
            </a:r>
          </a:p>
          <a:p>
            <a:pPr lvl="1"/>
            <a:r>
              <a:rPr lang="sv-SE" sz="1200" dirty="0" smtClean="0"/>
              <a:t>Gemensam planering, inbjudan och genomförande </a:t>
            </a:r>
            <a:r>
              <a:rPr lang="sv-SE" sz="1200" dirty="0"/>
              <a:t>tillsammans med </a:t>
            </a:r>
            <a:r>
              <a:rPr lang="sv-SE" sz="1200" dirty="0" smtClean="0"/>
              <a:t>NK </a:t>
            </a:r>
          </a:p>
          <a:p>
            <a:pPr lvl="1"/>
            <a:r>
              <a:rPr lang="sv-SE" sz="1200" dirty="0" smtClean="0"/>
              <a:t>Brev till kommunalråd </a:t>
            </a:r>
          </a:p>
          <a:p>
            <a:pPr lvl="1"/>
            <a:r>
              <a:rPr lang="sv-SE" sz="1200" dirty="0" smtClean="0"/>
              <a:t>Praktisk planering genomförs med respektive kommun</a:t>
            </a:r>
          </a:p>
          <a:p>
            <a:r>
              <a:rPr lang="sv-SE" sz="1200" dirty="0" smtClean="0"/>
              <a:t>Alternativ 2: </a:t>
            </a:r>
            <a:r>
              <a:rPr lang="sv-SE" sz="1200" b="1" dirty="0" smtClean="0"/>
              <a:t>Region Norrbotten bjuder in </a:t>
            </a:r>
            <a:r>
              <a:rPr lang="sv-SE" sz="1200" dirty="0" smtClean="0"/>
              <a:t>respektive kommun till medborgardialoger 2023. </a:t>
            </a:r>
          </a:p>
          <a:p>
            <a:pPr lvl="1"/>
            <a:r>
              <a:rPr lang="sv-SE" sz="1200" dirty="0" smtClean="0"/>
              <a:t>Region </a:t>
            </a:r>
            <a:r>
              <a:rPr lang="sv-SE" sz="1200" dirty="0"/>
              <a:t>N</a:t>
            </a:r>
            <a:r>
              <a:rPr lang="sv-SE" sz="1200" dirty="0" smtClean="0"/>
              <a:t>orrbotten ansvarar för planering, inbjudan, förtäring </a:t>
            </a:r>
          </a:p>
          <a:p>
            <a:pPr lvl="1"/>
            <a:r>
              <a:rPr lang="sv-SE" sz="1200" dirty="0" smtClean="0"/>
              <a:t>Brev till kommunalråd</a:t>
            </a:r>
          </a:p>
          <a:p>
            <a:pPr lvl="1"/>
            <a:r>
              <a:rPr lang="sv-SE" sz="1200" dirty="0" smtClean="0"/>
              <a:t>Om intresse finns sker samplanering av genomförande med respektive kommun 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767047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06498" y="384370"/>
            <a:ext cx="6564319" cy="834016"/>
          </a:xfrm>
        </p:spPr>
        <p:txBody>
          <a:bodyPr/>
          <a:lstStyle/>
          <a:p>
            <a:r>
              <a:rPr lang="sv-SE" dirty="0" smtClean="0"/>
              <a:t>§10 Kommun- och medborgardialoger 2023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06498" y="1314954"/>
            <a:ext cx="6564320" cy="3049084"/>
          </a:xfrm>
        </p:spPr>
        <p:txBody>
          <a:bodyPr/>
          <a:lstStyle/>
          <a:p>
            <a:r>
              <a:rPr lang="sv-SE" dirty="0" smtClean="0"/>
              <a:t>Genomförande </a:t>
            </a:r>
          </a:p>
          <a:p>
            <a:pPr lvl="1"/>
            <a:r>
              <a:rPr lang="sv-SE" dirty="0" smtClean="0"/>
              <a:t>april-juni</a:t>
            </a:r>
          </a:p>
          <a:p>
            <a:pPr lvl="1"/>
            <a:r>
              <a:rPr lang="sv-SE" dirty="0" smtClean="0"/>
              <a:t>september-november </a:t>
            </a:r>
          </a:p>
          <a:p>
            <a:r>
              <a:rPr lang="sv-SE" dirty="0" smtClean="0"/>
              <a:t>För att optimera restid bör dialoger samplaneras och ske koncentrerat dagarna efter varandra </a:t>
            </a:r>
          </a:p>
        </p:txBody>
      </p:sp>
    </p:spTree>
    <p:extLst>
      <p:ext uri="{BB962C8B-B14F-4D97-AF65-F5344CB8AC3E}">
        <p14:creationId xmlns:p14="http://schemas.microsoft.com/office/powerpoint/2010/main" val="1323495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1793" y="0"/>
            <a:ext cx="6880083" cy="834016"/>
          </a:xfrm>
        </p:spPr>
        <p:txBody>
          <a:bodyPr/>
          <a:lstStyle/>
          <a:p>
            <a:r>
              <a:rPr lang="sv-SE" dirty="0" smtClean="0"/>
              <a:t>§11 Delredovisning till Socialstyrelsen 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11793" y="1025503"/>
            <a:ext cx="7177053" cy="3049084"/>
          </a:xfrm>
        </p:spPr>
        <p:txBody>
          <a:bodyPr/>
          <a:lstStyle/>
          <a:p>
            <a:pPr marL="0" indent="0">
              <a:buNone/>
            </a:pPr>
            <a:r>
              <a:rPr lang="sv-SE" sz="1400" dirty="0"/>
              <a:t>Delredovisningen </a:t>
            </a:r>
            <a:r>
              <a:rPr lang="sv-SE" sz="1400" dirty="0" smtClean="0"/>
              <a:t>220930 skulle </a:t>
            </a:r>
            <a:r>
              <a:rPr lang="sv-SE" sz="1400" dirty="0"/>
              <a:t>innehålla </a:t>
            </a:r>
            <a:r>
              <a:rPr lang="sv-SE" sz="1400" b="1" dirty="0"/>
              <a:t>genomförda och planerade insatser </a:t>
            </a:r>
            <a:r>
              <a:rPr lang="sv-SE" sz="1400" dirty="0"/>
              <a:t>samt identifiera </a:t>
            </a:r>
            <a:r>
              <a:rPr lang="sv-SE" sz="1400" b="1" dirty="0"/>
              <a:t>utmaningar</a:t>
            </a:r>
            <a:r>
              <a:rPr lang="sv-SE" sz="1400" dirty="0"/>
              <a:t> med genomförandet av överenskommelsen </a:t>
            </a:r>
          </a:p>
          <a:p>
            <a:r>
              <a:rPr lang="sv-SE" sz="1400" dirty="0"/>
              <a:t>Områden att redovisa:</a:t>
            </a:r>
            <a:br>
              <a:rPr lang="sv-SE" sz="1400" dirty="0"/>
            </a:br>
            <a:r>
              <a:rPr lang="sv-SE" sz="1400" b="1" dirty="0"/>
              <a:t>- personcentrerat förhållningssätt</a:t>
            </a:r>
            <a:br>
              <a:rPr lang="sv-SE" sz="1400" b="1" dirty="0"/>
            </a:br>
            <a:r>
              <a:rPr lang="sv-SE" sz="1400" b="1" dirty="0"/>
              <a:t>- samverkan mellan regioner och kommun</a:t>
            </a:r>
            <a:br>
              <a:rPr lang="sv-SE" sz="1400" b="1" dirty="0"/>
            </a:br>
            <a:r>
              <a:rPr lang="sv-SE" sz="1400" b="1" dirty="0"/>
              <a:t>- öka kontinuiteten och relationsskapande</a:t>
            </a:r>
            <a:br>
              <a:rPr lang="sv-SE" sz="1400" b="1" dirty="0"/>
            </a:br>
            <a:r>
              <a:rPr lang="sv-SE" sz="1400" b="1" dirty="0"/>
              <a:t>- öka delaktighet och medskapande</a:t>
            </a:r>
            <a:br>
              <a:rPr lang="sv-SE" sz="1400" b="1" dirty="0"/>
            </a:br>
            <a:r>
              <a:rPr lang="sv-SE" sz="1400" b="1" dirty="0"/>
              <a:t>- stärka förutsättningarna för vårdens medarbetare för omställningen till en nära vård</a:t>
            </a:r>
            <a:endParaRPr lang="sv-SE" sz="1400" dirty="0"/>
          </a:p>
          <a:p>
            <a:r>
              <a:rPr lang="sv-SE" sz="1400" dirty="0"/>
              <a:t>Ovanstående områden skulle redovisas utifrån följande utgångspunkter:</a:t>
            </a:r>
            <a:br>
              <a:rPr lang="sv-SE" sz="1400" dirty="0"/>
            </a:br>
            <a:r>
              <a:rPr lang="sv-SE" sz="1400" dirty="0"/>
              <a:t>a) generella insatser </a:t>
            </a:r>
            <a:br>
              <a:rPr lang="sv-SE" sz="1400" dirty="0"/>
            </a:br>
            <a:r>
              <a:rPr lang="sv-SE" sz="1400" dirty="0"/>
              <a:t>b) hinder och utmaningar</a:t>
            </a:r>
            <a:br>
              <a:rPr lang="sv-SE" sz="1400" dirty="0"/>
            </a:br>
            <a:r>
              <a:rPr lang="sv-SE" sz="1400" dirty="0"/>
              <a:t>c) önskat typ av stöd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645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8637" y="151109"/>
            <a:ext cx="6960558" cy="834016"/>
          </a:xfrm>
        </p:spPr>
        <p:txBody>
          <a:bodyPr/>
          <a:lstStyle/>
          <a:p>
            <a:r>
              <a:rPr lang="sv-SE" dirty="0" smtClean="0"/>
              <a:t>Sammanfattning alla områden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3326" y="1383224"/>
            <a:ext cx="7799522" cy="3213289"/>
          </a:xfrm>
        </p:spPr>
        <p:txBody>
          <a:bodyPr/>
          <a:lstStyle/>
          <a:p>
            <a:r>
              <a:rPr lang="sv-SE" sz="1400" b="1" dirty="0"/>
              <a:t>Långsiktiga ekonomiska förutsättningar </a:t>
            </a:r>
            <a:r>
              <a:rPr lang="sv-SE" sz="1400" dirty="0"/>
              <a:t>för utveckling av nära vård behövs, exempelvis fleråriga nationella </a:t>
            </a:r>
            <a:r>
              <a:rPr lang="sv-SE" sz="1400" dirty="0" smtClean="0"/>
              <a:t>överenskommelser. </a:t>
            </a:r>
            <a:endParaRPr lang="sv-SE" sz="1400" dirty="0"/>
          </a:p>
          <a:p>
            <a:r>
              <a:rPr lang="sv-SE" sz="1400" dirty="0" smtClean="0"/>
              <a:t>En stor utmaning för allt utvecklingsarbete är </a:t>
            </a:r>
            <a:r>
              <a:rPr lang="sv-SE" sz="1400" b="1" dirty="0"/>
              <a:t>byte av vårdsystem </a:t>
            </a:r>
            <a:r>
              <a:rPr lang="sv-SE" sz="1400" dirty="0"/>
              <a:t>som förväntas ske 2024. Det innebär redan nu begränsningar i utveckling av nuvarande vårdsystem </a:t>
            </a:r>
            <a:r>
              <a:rPr lang="sv-SE" sz="1400" dirty="0" smtClean="0"/>
              <a:t>vilket </a:t>
            </a:r>
            <a:r>
              <a:rPr lang="sv-SE" sz="1400" dirty="0"/>
              <a:t>hindrar utveckling av </a:t>
            </a:r>
            <a:r>
              <a:rPr lang="sv-SE" sz="1400" dirty="0" smtClean="0"/>
              <a:t>exempelvis webbtidbok. </a:t>
            </a:r>
          </a:p>
          <a:p>
            <a:r>
              <a:rPr lang="sv-SE" sz="1400" dirty="0" smtClean="0"/>
              <a:t>Viktigt </a:t>
            </a:r>
            <a:r>
              <a:rPr lang="sv-SE" sz="1400" dirty="0"/>
              <a:t>att säkerställa plattform för </a:t>
            </a:r>
            <a:r>
              <a:rPr lang="sv-SE" sz="1400" b="1" dirty="0"/>
              <a:t>sammanhållen vy </a:t>
            </a:r>
            <a:r>
              <a:rPr lang="sv-SE" sz="1400" dirty="0"/>
              <a:t>för </a:t>
            </a:r>
            <a:r>
              <a:rPr lang="sv-SE" sz="1400" dirty="0" err="1"/>
              <a:t>patientkontrakt</a:t>
            </a:r>
            <a:r>
              <a:rPr lang="sv-SE" sz="1400" dirty="0"/>
              <a:t> på </a:t>
            </a:r>
            <a:r>
              <a:rPr lang="sv-SE" sz="1400" dirty="0" smtClean="0"/>
              <a:t>1177</a:t>
            </a:r>
          </a:p>
          <a:p>
            <a:r>
              <a:rPr lang="sv-SE" sz="1400" dirty="0"/>
              <a:t>Viktigt </a:t>
            </a:r>
            <a:r>
              <a:rPr lang="sv-SE" sz="1400" dirty="0" smtClean="0"/>
              <a:t>för både SKR och regionen att arbeta </a:t>
            </a:r>
            <a:r>
              <a:rPr lang="sv-SE" sz="1400" dirty="0"/>
              <a:t>för att starkare inkludera den </a:t>
            </a:r>
            <a:r>
              <a:rPr lang="sv-SE" sz="1400" b="1" dirty="0"/>
              <a:t>specialiserade vården </a:t>
            </a:r>
            <a:r>
              <a:rPr lang="sv-SE" sz="1400" dirty="0"/>
              <a:t>i omställningen till nära vård.</a:t>
            </a:r>
            <a:endParaRPr lang="sv-SE" sz="1400" dirty="0" smtClean="0"/>
          </a:p>
        </p:txBody>
      </p:sp>
    </p:spTree>
    <p:extLst>
      <p:ext uri="{BB962C8B-B14F-4D97-AF65-F5344CB8AC3E}">
        <p14:creationId xmlns:p14="http://schemas.microsoft.com/office/powerpoint/2010/main" val="28941980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2553" y="306582"/>
            <a:ext cx="8031997" cy="834016"/>
          </a:xfrm>
        </p:spPr>
        <p:txBody>
          <a:bodyPr/>
          <a:lstStyle/>
          <a:p>
            <a:r>
              <a:rPr lang="sv-SE" dirty="0" smtClean="0"/>
              <a:t>Personcentrering </a:t>
            </a:r>
            <a:r>
              <a:rPr lang="sv-SE" dirty="0"/>
              <a:t>och </a:t>
            </a:r>
            <a:r>
              <a:rPr lang="sv-SE" dirty="0" smtClean="0"/>
              <a:t>ökad delaktighet/medskapande - exempel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2552" y="1314954"/>
            <a:ext cx="7764651" cy="3230732"/>
          </a:xfrm>
        </p:spPr>
        <p:txBody>
          <a:bodyPr/>
          <a:lstStyle/>
          <a:p>
            <a:r>
              <a:rPr lang="sv-SE" sz="1400" b="1" dirty="0" smtClean="0"/>
              <a:t>16 gemensamma </a:t>
            </a:r>
            <a:r>
              <a:rPr lang="sv-SE" sz="1400" b="1" dirty="0"/>
              <a:t>flödeskartläggningar </a:t>
            </a:r>
            <a:r>
              <a:rPr lang="sv-SE" sz="1400" dirty="0" smtClean="0"/>
              <a:t>tillsammans </a:t>
            </a:r>
            <a:r>
              <a:rPr lang="sv-SE" sz="1400" dirty="0"/>
              <a:t>med kommunerna har genomförts i alla länsdelar i Norrbotten. I arbetet deltar patient och/eller närstående för att belysa sina upplevelser i kontakten med vård och omsorg</a:t>
            </a:r>
            <a:r>
              <a:rPr lang="sv-SE" sz="1400" dirty="0" smtClean="0"/>
              <a:t>.</a:t>
            </a:r>
          </a:p>
          <a:p>
            <a:r>
              <a:rPr lang="sv-SE" sz="1400" b="1" dirty="0"/>
              <a:t>Medborgardialoger</a:t>
            </a:r>
            <a:r>
              <a:rPr lang="sv-SE" sz="1400" dirty="0"/>
              <a:t> kring nära vård har genomförts i modellområde Vård i glesbygd Östra </a:t>
            </a:r>
            <a:r>
              <a:rPr lang="sv-SE" sz="1400" dirty="0" smtClean="0"/>
              <a:t>Norrbotten. </a:t>
            </a:r>
          </a:p>
          <a:p>
            <a:r>
              <a:rPr lang="sv-SE" sz="1400" dirty="0"/>
              <a:t>Mer akuta frågor prioriteras när resurserna är ansträngda i verksamheterna.</a:t>
            </a:r>
            <a:endParaRPr lang="sv-SE" sz="1400" dirty="0" smtClean="0"/>
          </a:p>
          <a:p>
            <a:r>
              <a:rPr lang="sv-SE" sz="1400" dirty="0"/>
              <a:t>En stor utmaning är att </a:t>
            </a:r>
            <a:r>
              <a:rPr lang="sv-SE" sz="1400" b="1" dirty="0"/>
              <a:t>ändra kulturen </a:t>
            </a:r>
            <a:r>
              <a:rPr lang="sv-SE" sz="1400" dirty="0"/>
              <a:t>bland chefer och medarbetare. Att gå från att se patienten som passiv mottagare av vård till en aktiv medskapare.</a:t>
            </a:r>
          </a:p>
          <a:p>
            <a:r>
              <a:rPr lang="sv-SE" sz="1400" b="1" dirty="0" smtClean="0"/>
              <a:t>Samlade resurser eller plan saknas </a:t>
            </a:r>
            <a:r>
              <a:rPr lang="sv-SE" sz="1400" dirty="0" smtClean="0"/>
              <a:t>för hur </a:t>
            </a:r>
            <a:r>
              <a:rPr lang="sv-SE" sz="1400" dirty="0"/>
              <a:t>vi ska arbeta med personcentrerad </a:t>
            </a:r>
            <a:r>
              <a:rPr lang="sv-SE" sz="1400" dirty="0" smtClean="0"/>
              <a:t>vård</a:t>
            </a:r>
          </a:p>
        </p:txBody>
      </p:sp>
    </p:spTree>
    <p:extLst>
      <p:ext uri="{BB962C8B-B14F-4D97-AF65-F5344CB8AC3E}">
        <p14:creationId xmlns:p14="http://schemas.microsoft.com/office/powerpoint/2010/main" val="1697058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 smtClean="0"/>
              <a:t>Presentation av verksamheten.</a:t>
            </a:r>
          </a:p>
          <a:p>
            <a:r>
              <a:rPr lang="sv-SE" dirty="0" smtClean="0"/>
              <a:t>Bakgrund och problematik</a:t>
            </a:r>
          </a:p>
          <a:p>
            <a:r>
              <a:rPr lang="sv-SE" dirty="0" smtClean="0"/>
              <a:t>Ide och genomförande</a:t>
            </a:r>
          </a:p>
          <a:p>
            <a:r>
              <a:rPr lang="sv-SE" dirty="0" smtClean="0"/>
              <a:t>5 år senare, utvärdering</a:t>
            </a:r>
          </a:p>
          <a:p>
            <a:r>
              <a:rPr lang="sv-SE" dirty="0" smtClean="0"/>
              <a:t>Etiska dilemman.</a:t>
            </a:r>
          </a:p>
          <a:p>
            <a:endParaRPr lang="sv-SE" dirty="0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854005" y="477646"/>
            <a:ext cx="7315199" cy="658415"/>
          </a:xfrm>
        </p:spPr>
        <p:txBody>
          <a:bodyPr>
            <a:normAutofit/>
          </a:bodyPr>
          <a:lstStyle/>
          <a:p>
            <a:pPr algn="ctr"/>
            <a:r>
              <a:rPr lang="sv-SE" sz="24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§4 Nära hjärtsjukvård på </a:t>
            </a:r>
            <a:r>
              <a:rPr lang="sv-SE" sz="2400" b="1" kern="1200" dirty="0" err="1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Säbo</a:t>
            </a:r>
            <a:r>
              <a:rPr lang="sv-SE" sz="2400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 i Luleå och Boden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4"/>
          </p:nvPr>
        </p:nvSpPr>
        <p:spPr>
          <a:xfrm>
            <a:off x="4939715" y="227020"/>
            <a:ext cx="2067473" cy="909041"/>
          </a:xfrm>
        </p:spPr>
        <p:txBody>
          <a:bodyPr/>
          <a:lstStyle/>
          <a:p>
            <a:fld id="{77247564-E29A-4039-A521-FA633551344B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8507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0415" y="-126388"/>
            <a:ext cx="7706532" cy="834016"/>
          </a:xfrm>
        </p:spPr>
        <p:txBody>
          <a:bodyPr/>
          <a:lstStyle/>
          <a:p>
            <a:r>
              <a:rPr lang="sv-SE" dirty="0" smtClean="0"/>
              <a:t>Samverkan </a:t>
            </a:r>
            <a:r>
              <a:rPr lang="sv-SE" dirty="0"/>
              <a:t>mellan regioner och </a:t>
            </a:r>
            <a:r>
              <a:rPr lang="sv-SE" dirty="0" smtClean="0"/>
              <a:t>kommun - exempel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4435" y="707628"/>
            <a:ext cx="7439186" cy="3049084"/>
          </a:xfrm>
        </p:spPr>
        <p:txBody>
          <a:bodyPr/>
          <a:lstStyle/>
          <a:p>
            <a:r>
              <a:rPr lang="sv-SE" sz="1400" b="1" dirty="0" smtClean="0"/>
              <a:t>Struktur för samverkan </a:t>
            </a:r>
            <a:r>
              <a:rPr lang="sv-SE" sz="1400" dirty="0" smtClean="0"/>
              <a:t>finns upparbetad i länet till länsdelsnivå.</a:t>
            </a:r>
          </a:p>
          <a:p>
            <a:r>
              <a:rPr lang="sv-SE" sz="1400" dirty="0" smtClean="0"/>
              <a:t>Länets två </a:t>
            </a:r>
            <a:r>
              <a:rPr lang="sv-SE" sz="1400" b="1" dirty="0" smtClean="0"/>
              <a:t>modellområden</a:t>
            </a:r>
            <a:r>
              <a:rPr lang="sv-SE" sz="1400" dirty="0" smtClean="0"/>
              <a:t> </a:t>
            </a:r>
            <a:r>
              <a:rPr lang="sv-SE" sz="1400" dirty="0"/>
              <a:t>ska fungera som testbädd för nya arbetssätt och utmana rådande strukturer. Nära vårdteam håller på att byggas upp hösten 2022 med gemensam anställning av </a:t>
            </a:r>
            <a:r>
              <a:rPr lang="sv-SE" sz="1400" dirty="0" smtClean="0"/>
              <a:t>personal. </a:t>
            </a:r>
          </a:p>
          <a:p>
            <a:r>
              <a:rPr lang="sv-SE" sz="1400" dirty="0" smtClean="0"/>
              <a:t>Det </a:t>
            </a:r>
            <a:r>
              <a:rPr lang="sv-SE" sz="1400" b="1" dirty="0"/>
              <a:t>saknas idag en tydlig struktur för lokal samverkan </a:t>
            </a:r>
            <a:r>
              <a:rPr lang="sv-SE" sz="1400" dirty="0"/>
              <a:t>mellan regiondriven primärvård och kommunal primärvård, socialtjänst och skola. I en del kommuner fungerar samverkan väl medan andra har större utmaningar</a:t>
            </a:r>
            <a:r>
              <a:rPr lang="sv-SE" sz="1400" dirty="0" smtClean="0"/>
              <a:t>.</a:t>
            </a:r>
          </a:p>
          <a:p>
            <a:r>
              <a:rPr lang="sv-SE" sz="1400" dirty="0"/>
              <a:t>P</a:t>
            </a:r>
            <a:r>
              <a:rPr lang="sv-SE" sz="1400" dirty="0" smtClean="0"/>
              <a:t>atienter </a:t>
            </a:r>
            <a:r>
              <a:rPr lang="sv-SE" sz="1400" dirty="0"/>
              <a:t>riskerar att </a:t>
            </a:r>
            <a:r>
              <a:rPr lang="sv-SE" sz="1400" b="1" dirty="0"/>
              <a:t>komma i kläm</a:t>
            </a:r>
            <a:r>
              <a:rPr lang="sv-SE" sz="1400" dirty="0"/>
              <a:t> i de fall där kommunerna inte samverkar med </a:t>
            </a:r>
            <a:r>
              <a:rPr lang="sv-SE" sz="1400" b="1" dirty="0"/>
              <a:t>specialistsjukvården</a:t>
            </a:r>
            <a:r>
              <a:rPr lang="sv-SE" sz="1400" dirty="0"/>
              <a:t>. </a:t>
            </a:r>
            <a:r>
              <a:rPr lang="sv-SE" sz="1400" dirty="0" smtClean="0"/>
              <a:t>Detta utifrån kommunernas krav </a:t>
            </a:r>
            <a:r>
              <a:rPr lang="sv-SE" sz="1400" dirty="0"/>
              <a:t>på att behandlingsansvaret alltid ska ligga på allmänläkare i primärvård för att </a:t>
            </a:r>
            <a:r>
              <a:rPr lang="sv-SE" sz="1400" dirty="0" smtClean="0"/>
              <a:t>de </a:t>
            </a:r>
            <a:r>
              <a:rPr lang="sv-SE" sz="1400" dirty="0"/>
              <a:t>ska kunna utföra hälso- och sjukvårdsinsatser i hemmet</a:t>
            </a:r>
            <a:endParaRPr lang="sv-SE" sz="1400" dirty="0" smtClean="0"/>
          </a:p>
          <a:p>
            <a:r>
              <a:rPr lang="sv-SE" sz="1400" b="1" dirty="0"/>
              <a:t>Lagstiftningen</a:t>
            </a:r>
            <a:r>
              <a:rPr lang="sv-SE" sz="1400" dirty="0"/>
              <a:t> kring dokumentation och sekretess mellan vårdgivare upplevs hindra möjligheten att arbeta effektivt, patientsäkert och personcentrerat.</a:t>
            </a:r>
          </a:p>
        </p:txBody>
      </p:sp>
    </p:spTree>
    <p:extLst>
      <p:ext uri="{BB962C8B-B14F-4D97-AF65-F5344CB8AC3E}">
        <p14:creationId xmlns:p14="http://schemas.microsoft.com/office/powerpoint/2010/main" val="2251623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69563" y="93778"/>
            <a:ext cx="7694908" cy="834016"/>
          </a:xfrm>
        </p:spPr>
        <p:txBody>
          <a:bodyPr/>
          <a:lstStyle/>
          <a:p>
            <a:r>
              <a:rPr lang="sv-SE" dirty="0" smtClean="0"/>
              <a:t>Ökad kontinuitet och medskapande - exempel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69563" y="1314954"/>
            <a:ext cx="7001255" cy="3049084"/>
          </a:xfrm>
        </p:spPr>
        <p:txBody>
          <a:bodyPr/>
          <a:lstStyle/>
          <a:p>
            <a:r>
              <a:rPr lang="sv-SE" b="1" dirty="0"/>
              <a:t>LPO primärvård </a:t>
            </a:r>
            <a:r>
              <a:rPr lang="sv-SE" dirty="0"/>
              <a:t>är uppstartat under året och har i uppdrag att ta fram rutin för arbetssätt kring </a:t>
            </a:r>
            <a:r>
              <a:rPr lang="sv-SE" b="1" dirty="0"/>
              <a:t>fast </a:t>
            </a:r>
            <a:r>
              <a:rPr lang="sv-SE" b="1" dirty="0" smtClean="0"/>
              <a:t>läkarkontakt</a:t>
            </a:r>
            <a:r>
              <a:rPr lang="sv-SE" dirty="0" smtClean="0"/>
              <a:t>.</a:t>
            </a:r>
          </a:p>
          <a:p>
            <a:r>
              <a:rPr lang="sv-SE" dirty="0" smtClean="0"/>
              <a:t>Insatser </a:t>
            </a:r>
            <a:r>
              <a:rPr lang="sv-SE" dirty="0"/>
              <a:t>har genomförts för att </a:t>
            </a:r>
            <a:r>
              <a:rPr lang="sv-SE" b="1" dirty="0"/>
              <a:t>öka kontinuiteten </a:t>
            </a:r>
            <a:r>
              <a:rPr lang="sv-SE" dirty="0"/>
              <a:t>i läkarkontakter och utöka läkartid gentemot särskilda boenden och hemsjukvård. Därmed styrs inhyrd bemanning mot mottagningsbesök</a:t>
            </a:r>
            <a:r>
              <a:rPr lang="sv-SE" dirty="0" smtClean="0"/>
              <a:t>.</a:t>
            </a:r>
          </a:p>
          <a:p>
            <a:r>
              <a:rPr lang="sv-SE" b="1" dirty="0"/>
              <a:t>Politiskt beslut </a:t>
            </a:r>
            <a:r>
              <a:rPr lang="sv-SE" dirty="0"/>
              <a:t>i regionstyrelsen augusti 2022 innebär långsiktig satsning för att komma ner till 1100 listade patienter per allmänläkare och 550 listade patienter per </a:t>
            </a:r>
            <a:r>
              <a:rPr lang="sv-SE" dirty="0" smtClean="0"/>
              <a:t>ST-läkare. </a:t>
            </a:r>
          </a:p>
          <a:p>
            <a:r>
              <a:rPr lang="sv-SE" b="1" dirty="0"/>
              <a:t>Kompetensförsörjningen</a:t>
            </a:r>
            <a:r>
              <a:rPr lang="sv-SE" dirty="0"/>
              <a:t> av allmänläkare, geriatriker och sjuksköterskor är det enskilt största hindret för att få till hög </a:t>
            </a:r>
            <a:r>
              <a:rPr lang="sv-SE" dirty="0" smtClean="0"/>
              <a:t>kontinuitet. </a:t>
            </a: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0703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8790" y="384371"/>
            <a:ext cx="7601919" cy="834016"/>
          </a:xfrm>
        </p:spPr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Stärka </a:t>
            </a:r>
            <a:r>
              <a:rPr lang="sv-SE" dirty="0"/>
              <a:t>förutsättningarna för vårdens medarbetare </a:t>
            </a:r>
            <a:r>
              <a:rPr lang="sv-SE" dirty="0" smtClean="0"/>
              <a:t>- exempel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78790" y="1314954"/>
            <a:ext cx="7601918" cy="3049084"/>
          </a:xfrm>
        </p:spPr>
        <p:txBody>
          <a:bodyPr/>
          <a:lstStyle/>
          <a:p>
            <a:r>
              <a:rPr lang="sv-SE" dirty="0"/>
              <a:t>Utveckling av </a:t>
            </a:r>
            <a:r>
              <a:rPr lang="sv-SE" b="1" dirty="0"/>
              <a:t>tillitsbaserad</a:t>
            </a:r>
            <a:r>
              <a:rPr lang="sv-SE" dirty="0"/>
              <a:t> styrning och ledning inom regionen</a:t>
            </a:r>
            <a:r>
              <a:rPr lang="sv-SE" dirty="0" smtClean="0"/>
              <a:t>.</a:t>
            </a:r>
          </a:p>
          <a:p>
            <a:r>
              <a:rPr lang="sv-SE" dirty="0"/>
              <a:t>Satsning på </a:t>
            </a:r>
            <a:r>
              <a:rPr lang="sv-SE" b="1" dirty="0"/>
              <a:t>AT-läkare</a:t>
            </a:r>
            <a:r>
              <a:rPr lang="sv-SE" dirty="0"/>
              <a:t> för att trygga </a:t>
            </a:r>
            <a:r>
              <a:rPr lang="sv-SE" dirty="0" smtClean="0"/>
              <a:t>rekryteringsbasen</a:t>
            </a:r>
          </a:p>
          <a:p>
            <a:r>
              <a:rPr lang="sv-SE" b="1" dirty="0" smtClean="0"/>
              <a:t>Studielön</a:t>
            </a:r>
            <a:r>
              <a:rPr lang="sv-SE" dirty="0" smtClean="0"/>
              <a:t> med 25 </a:t>
            </a:r>
            <a:r>
              <a:rPr lang="sv-SE" dirty="0"/>
              <a:t>tkr/mån för </a:t>
            </a:r>
            <a:r>
              <a:rPr lang="sv-SE" dirty="0" smtClean="0"/>
              <a:t>SSK-VUB</a:t>
            </a:r>
          </a:p>
          <a:p>
            <a:r>
              <a:rPr lang="sv-SE" dirty="0"/>
              <a:t>Anställning av </a:t>
            </a:r>
            <a:r>
              <a:rPr lang="sv-SE" dirty="0" smtClean="0"/>
              <a:t>fyra </a:t>
            </a:r>
            <a:r>
              <a:rPr lang="sv-SE" b="1" dirty="0"/>
              <a:t>PTP-psykologer</a:t>
            </a:r>
            <a:r>
              <a:rPr lang="sv-SE" dirty="0"/>
              <a:t> för att stärka </a:t>
            </a:r>
            <a:r>
              <a:rPr lang="sv-SE" dirty="0" smtClean="0"/>
              <a:t>kompetensförsörjningen </a:t>
            </a:r>
            <a:r>
              <a:rPr lang="sv-SE" dirty="0"/>
              <a:t>inom BUP och korta köerna för </a:t>
            </a:r>
            <a:r>
              <a:rPr lang="sv-SE" dirty="0" smtClean="0"/>
              <a:t>utredningar</a:t>
            </a:r>
          </a:p>
          <a:p>
            <a:r>
              <a:rPr lang="sv-SE" dirty="0"/>
              <a:t>Det är angeläget att nya former för </a:t>
            </a:r>
            <a:r>
              <a:rPr lang="sv-SE" b="1" dirty="0"/>
              <a:t>handledning</a:t>
            </a:r>
            <a:r>
              <a:rPr lang="sv-SE" dirty="0"/>
              <a:t> utarbetas och att digital handledning </a:t>
            </a:r>
            <a:r>
              <a:rPr lang="sv-SE" dirty="0" smtClean="0"/>
              <a:t>möjliggörs</a:t>
            </a:r>
          </a:p>
          <a:p>
            <a:r>
              <a:rPr lang="sv-SE" dirty="0"/>
              <a:t>V</a:t>
            </a:r>
            <a:r>
              <a:rPr lang="sv-SE" dirty="0" smtClean="0"/>
              <a:t>iktigt </a:t>
            </a:r>
            <a:r>
              <a:rPr lang="sv-SE" dirty="0"/>
              <a:t>att den specialiserade vården är delaktiga i </a:t>
            </a:r>
            <a:r>
              <a:rPr lang="sv-SE" b="1" dirty="0"/>
              <a:t>kunskapsöverföringen</a:t>
            </a:r>
            <a:r>
              <a:rPr lang="sv-SE" dirty="0"/>
              <a:t> gentemot den gemensamma primärvårdsnivån. Vi ser gärna att SKR lyfter detta behov för att underlätta genomförandet i </a:t>
            </a:r>
            <a:r>
              <a:rPr lang="sv-SE" dirty="0" smtClean="0"/>
              <a:t>verksamheterna.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9950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5498" y="384370"/>
            <a:ext cx="6615320" cy="834016"/>
          </a:xfrm>
        </p:spPr>
        <p:txBody>
          <a:bodyPr/>
          <a:lstStyle/>
          <a:p>
            <a:r>
              <a:rPr lang="sv-SE" dirty="0" smtClean="0"/>
              <a:t>§12 Uppföljning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39739" y="1654138"/>
            <a:ext cx="6831079" cy="2709899"/>
          </a:xfrm>
        </p:spPr>
        <p:txBody>
          <a:bodyPr/>
          <a:lstStyle/>
          <a:p>
            <a:pPr marL="0" indent="0" defTabSz="914378">
              <a:buNone/>
              <a:defRPr/>
            </a:pPr>
            <a:r>
              <a:rPr lang="sv-SE" sz="1800" dirty="0" smtClean="0"/>
              <a:t>Uppdaterat nuläge</a:t>
            </a:r>
          </a:p>
          <a:p>
            <a:pPr defTabSz="914378">
              <a:defRPr/>
            </a:pPr>
            <a:r>
              <a:rPr lang="sv-SE" sz="1800" dirty="0" smtClean="0"/>
              <a:t>Gemensam uppföljning – pausad utifrån inspelet från Norrbottens kommuner</a:t>
            </a:r>
            <a:endParaRPr lang="sv-SE" sz="1800" dirty="0"/>
          </a:p>
          <a:p>
            <a:pPr defTabSz="914378">
              <a:defRPr/>
            </a:pPr>
            <a:r>
              <a:rPr lang="sv-SE" sz="1800" dirty="0" smtClean="0"/>
              <a:t>Fördjupad nulägesanalys </a:t>
            </a:r>
          </a:p>
          <a:p>
            <a:pPr lvl="1" defTabSz="914378">
              <a:defRPr/>
            </a:pPr>
            <a:r>
              <a:rPr lang="sv-SE" sz="1800" dirty="0" smtClean="0"/>
              <a:t>Urval pågår </a:t>
            </a:r>
          </a:p>
          <a:p>
            <a:pPr lvl="1" defTabSz="914378">
              <a:defRPr/>
            </a:pPr>
            <a:r>
              <a:rPr lang="sv-SE" sz="1800" dirty="0" smtClean="0"/>
              <a:t>Möte med potentiell extern utförare genomförd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8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57802" y="384370"/>
            <a:ext cx="6413016" cy="834016"/>
          </a:xfrm>
        </p:spPr>
        <p:txBody>
          <a:bodyPr/>
          <a:lstStyle/>
          <a:p>
            <a:r>
              <a:rPr lang="sv-SE" dirty="0" smtClean="0"/>
              <a:t>§13 Facklig samverkan 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98596" y="1314954"/>
            <a:ext cx="6472222" cy="3049084"/>
          </a:xfrm>
        </p:spPr>
        <p:txBody>
          <a:bodyPr/>
          <a:lstStyle/>
          <a:p>
            <a:r>
              <a:rPr lang="sv-SE" dirty="0" smtClean="0"/>
              <a:t>Dialogmöten genomförda med Vision, Saco, Ledarna, Kommunal, Vårdförbundet, Läkarförbundet</a:t>
            </a:r>
          </a:p>
          <a:p>
            <a:r>
              <a:rPr lang="sv-SE" dirty="0" smtClean="0"/>
              <a:t>Intresse finns från ovanstående fackförbund att bilda en gemensam facklig referensgrupp för nära vård</a:t>
            </a:r>
          </a:p>
          <a:p>
            <a:r>
              <a:rPr lang="sv-SE" dirty="0" smtClean="0"/>
              <a:t>Referensgrupp: </a:t>
            </a:r>
            <a:r>
              <a:rPr lang="sv-SE" dirty="0"/>
              <a:t>Vision, Saco, Ledarna, Kommunal, Vårdförbundet, </a:t>
            </a:r>
            <a:r>
              <a:rPr lang="sv-SE" dirty="0" smtClean="0"/>
              <a:t>Läkarförbundet, Fysioterapeuterna, Arbetsterapeuterna </a:t>
            </a:r>
            <a:endParaRPr lang="sv-SE" dirty="0"/>
          </a:p>
          <a:p>
            <a:r>
              <a:rPr lang="sv-SE" dirty="0" smtClean="0"/>
              <a:t>Uppstart november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00323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§14 Laget runt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34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618371" y="118412"/>
            <a:ext cx="7505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schemeClr val="accent1"/>
                </a:solidFill>
              </a:rPr>
              <a:t>§15 Övriga frågor</a:t>
            </a:r>
            <a:endParaRPr lang="sv-SE" sz="2400" b="1" dirty="0">
              <a:solidFill>
                <a:schemeClr val="accent1"/>
              </a:solidFill>
            </a:endParaRPr>
          </a:p>
          <a:p>
            <a:endParaRPr lang="sv-SE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3210" y="2571750"/>
            <a:ext cx="7316390" cy="1620180"/>
          </a:xfrm>
        </p:spPr>
        <p:txBody>
          <a:bodyPr/>
          <a:lstStyle/>
          <a:p>
            <a:pPr algn="ctr"/>
            <a:r>
              <a:rPr lang="sv-SE" sz="3600" dirty="0">
                <a:solidFill>
                  <a:schemeClr val="accent1"/>
                </a:solidFill>
                <a:latin typeface="Source Sans Pro Bold" panose="020B0703030403020204" pitchFamily="34" charset="0"/>
                <a:ea typeface="Source Sans Pro Bold" panose="020B0703030403020204" pitchFamily="34" charset="0"/>
              </a:rPr>
              <a:t>Region Norrbottens </a:t>
            </a:r>
            <a:br>
              <a:rPr lang="sv-SE" sz="3600" dirty="0">
                <a:solidFill>
                  <a:schemeClr val="accent1"/>
                </a:solidFill>
                <a:latin typeface="Source Sans Pro Bold" panose="020B0703030403020204" pitchFamily="34" charset="0"/>
                <a:ea typeface="Source Sans Pro Bold" panose="020B0703030403020204" pitchFamily="34" charset="0"/>
              </a:rPr>
            </a:br>
            <a:r>
              <a:rPr lang="sv-SE" sz="3600" dirty="0">
                <a:solidFill>
                  <a:schemeClr val="accent2"/>
                </a:solidFill>
                <a:latin typeface="Source Sans Pro Bold" panose="020B0703030403020204" pitchFamily="34" charset="0"/>
                <a:ea typeface="Source Sans Pro Bold" panose="020B0703030403020204" pitchFamily="34" charset="0"/>
              </a:rPr>
              <a:t>utvecklingsresa Nära vård </a:t>
            </a:r>
          </a:p>
        </p:txBody>
      </p:sp>
      <p:grpSp>
        <p:nvGrpSpPr>
          <p:cNvPr id="6" name="Grupp 5"/>
          <p:cNvGrpSpPr/>
          <p:nvPr/>
        </p:nvGrpSpPr>
        <p:grpSpPr>
          <a:xfrm>
            <a:off x="3425498" y="519523"/>
            <a:ext cx="2291813" cy="1629971"/>
            <a:chOff x="695400" y="3645024"/>
            <a:chExt cx="2448272" cy="1741247"/>
          </a:xfrm>
        </p:grpSpPr>
        <p:pic>
          <p:nvPicPr>
            <p:cNvPr id="3" name="Bildobjekt 2"/>
            <p:cNvPicPr>
              <a:picLocks noChangeAspect="1"/>
            </p:cNvPicPr>
            <p:nvPr/>
          </p:nvPicPr>
          <p:blipFill rotWithShape="1">
            <a:blip r:embed="rId2"/>
            <a:srcRect t="18395"/>
            <a:stretch/>
          </p:blipFill>
          <p:spPr>
            <a:xfrm>
              <a:off x="695400" y="3789040"/>
              <a:ext cx="2396068" cy="1597231"/>
            </a:xfrm>
            <a:prstGeom prst="rect">
              <a:avLst/>
            </a:prstGeom>
          </p:spPr>
        </p:pic>
        <p:sp>
          <p:nvSpPr>
            <p:cNvPr id="4" name="Rektangel 3"/>
            <p:cNvSpPr/>
            <p:nvPr/>
          </p:nvSpPr>
          <p:spPr>
            <a:xfrm>
              <a:off x="695400" y="3645024"/>
              <a:ext cx="72008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5" name="Rektangel 4"/>
            <p:cNvSpPr/>
            <p:nvPr/>
          </p:nvSpPr>
          <p:spPr>
            <a:xfrm>
              <a:off x="2423592" y="3666851"/>
              <a:ext cx="720080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</p:grpSp>
    </p:spTree>
    <p:extLst>
      <p:ext uri="{BB962C8B-B14F-4D97-AF65-F5344CB8AC3E}">
        <p14:creationId xmlns:p14="http://schemas.microsoft.com/office/powerpoint/2010/main" val="96529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15" y="681540"/>
            <a:ext cx="6462479" cy="4461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Bildobjekt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74" y="488873"/>
            <a:ext cx="867389" cy="1004459"/>
          </a:xfrm>
          <a:prstGeom prst="rect">
            <a:avLst/>
          </a:prstGeom>
        </p:spPr>
      </p:pic>
      <p:pic>
        <p:nvPicPr>
          <p:cNvPr id="37" name="Bildobjekt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282" y="47197"/>
            <a:ext cx="842839" cy="976028"/>
          </a:xfrm>
          <a:prstGeom prst="rect">
            <a:avLst/>
          </a:prstGeom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833" y="1807505"/>
            <a:ext cx="1035164" cy="1198745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913210" y="735547"/>
            <a:ext cx="3981265" cy="658415"/>
          </a:xfrm>
        </p:spPr>
        <p:txBody>
          <a:bodyPr/>
          <a:lstStyle/>
          <a:p>
            <a:r>
              <a:rPr lang="sv-SE" dirty="0" smtClean="0"/>
              <a:t>Styrning och ledning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74" y="3975906"/>
            <a:ext cx="1119272" cy="1296144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566" y="3219822"/>
            <a:ext cx="1119272" cy="1296144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795" y="2247714"/>
            <a:ext cx="1119272" cy="1296144"/>
          </a:xfrm>
          <a:prstGeom prst="rect">
            <a:avLst/>
          </a:prstGeom>
        </p:spPr>
      </p:pic>
      <p:sp>
        <p:nvSpPr>
          <p:cNvPr id="13" name="textruta 12"/>
          <p:cNvSpPr txBox="1"/>
          <p:nvPr/>
        </p:nvSpPr>
        <p:spPr>
          <a:xfrm>
            <a:off x="3668262" y="4333608"/>
            <a:ext cx="1289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/>
              <a:t>Anna </a:t>
            </a:r>
            <a:r>
              <a:rPr lang="sv-SE" sz="900" dirty="0" err="1"/>
              <a:t>Nergårdh</a:t>
            </a:r>
            <a:r>
              <a:rPr lang="sv-SE" sz="900" dirty="0"/>
              <a:t> utses till Nationell samordnare av regeringen</a:t>
            </a:r>
          </a:p>
        </p:txBody>
      </p:sp>
      <p:sp>
        <p:nvSpPr>
          <p:cNvPr id="14" name="textruta 13"/>
          <p:cNvSpPr txBox="1"/>
          <p:nvPr/>
        </p:nvSpPr>
        <p:spPr>
          <a:xfrm>
            <a:off x="3020681" y="4135020"/>
            <a:ext cx="5648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b="1" dirty="0">
                <a:solidFill>
                  <a:schemeClr val="accent1"/>
                </a:solidFill>
              </a:rPr>
              <a:t>2017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418661" y="3255821"/>
            <a:ext cx="15499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900" dirty="0"/>
              <a:t>Region Norrbottens målbild och färdplan – Framtidens hälsa och vård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2050448" y="3377008"/>
            <a:ext cx="5648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b="1" dirty="0">
                <a:solidFill>
                  <a:schemeClr val="accent3"/>
                </a:solidFill>
              </a:rPr>
              <a:t>2018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683569" y="2333513"/>
            <a:ext cx="21062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900" dirty="0"/>
              <a:t>Modellområden för Nära vård i glesbygd bildas för Jokkmokk och Övertorneå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2846281" y="2409732"/>
            <a:ext cx="5704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b="1" dirty="0">
                <a:solidFill>
                  <a:schemeClr val="accent2"/>
                </a:solidFill>
              </a:rPr>
              <a:t>2019</a:t>
            </a:r>
          </a:p>
        </p:txBody>
      </p:sp>
      <p:pic>
        <p:nvPicPr>
          <p:cNvPr id="19" name="Bildobjekt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497" y="1657568"/>
            <a:ext cx="984789" cy="1140410"/>
          </a:xfrm>
          <a:prstGeom prst="rect">
            <a:avLst/>
          </a:prstGeom>
        </p:spPr>
      </p:pic>
      <p:sp>
        <p:nvSpPr>
          <p:cNvPr id="20" name="textruta 19"/>
          <p:cNvSpPr txBox="1"/>
          <p:nvPr/>
        </p:nvSpPr>
        <p:spPr>
          <a:xfrm>
            <a:off x="5101763" y="2968023"/>
            <a:ext cx="68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00" dirty="0"/>
              <a:t>Styrgrupp </a:t>
            </a:r>
            <a:br>
              <a:rPr lang="sv-SE" sz="900" dirty="0"/>
            </a:br>
            <a:r>
              <a:rPr lang="sv-SE" sz="900" dirty="0"/>
              <a:t>Nära vård 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5108509" y="1949361"/>
            <a:ext cx="5704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b="1" dirty="0">
                <a:solidFill>
                  <a:schemeClr val="accent3"/>
                </a:solidFill>
              </a:rPr>
              <a:t>2020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6168982" y="2763876"/>
            <a:ext cx="92341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00" dirty="0"/>
              <a:t>Målbild beslutad </a:t>
            </a:r>
            <a:br>
              <a:rPr lang="sv-SE" sz="900" dirty="0"/>
            </a:br>
            <a:r>
              <a:rPr lang="sv-SE" sz="900" dirty="0"/>
              <a:t>i RFU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6290244" y="1771320"/>
            <a:ext cx="61051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b="1" dirty="0" smtClean="0">
                <a:solidFill>
                  <a:schemeClr val="tx2"/>
                </a:solidFill>
              </a:rPr>
              <a:t>2021</a:t>
            </a:r>
            <a:endParaRPr lang="sv-SE" sz="1350" b="1" dirty="0">
              <a:solidFill>
                <a:schemeClr val="tx2"/>
              </a:solidFill>
            </a:endParaRPr>
          </a:p>
        </p:txBody>
      </p:sp>
      <p:sp>
        <p:nvSpPr>
          <p:cNvPr id="27" name="textruta 26"/>
          <p:cNvSpPr txBox="1"/>
          <p:nvPr/>
        </p:nvSpPr>
        <p:spPr>
          <a:xfrm>
            <a:off x="8384113" y="550017"/>
            <a:ext cx="72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/>
              <a:t>Utskott </a:t>
            </a:r>
            <a:br>
              <a:rPr lang="sv-SE" sz="900" dirty="0"/>
            </a:br>
            <a:r>
              <a:rPr lang="sv-SE" sz="900" dirty="0"/>
              <a:t>Nära vård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7841926" y="594226"/>
            <a:ext cx="598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chemeClr val="accent3"/>
                </a:solidFill>
              </a:rPr>
              <a:t>2022</a:t>
            </a:r>
          </a:p>
        </p:txBody>
      </p:sp>
      <p:pic>
        <p:nvPicPr>
          <p:cNvPr id="30" name="Bildobjekt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080" y="692742"/>
            <a:ext cx="923054" cy="1068919"/>
          </a:xfrm>
          <a:prstGeom prst="rect">
            <a:avLst/>
          </a:prstGeom>
        </p:spPr>
      </p:pic>
      <p:sp>
        <p:nvSpPr>
          <p:cNvPr id="31" name="textruta 30"/>
          <p:cNvSpPr txBox="1"/>
          <p:nvPr/>
        </p:nvSpPr>
        <p:spPr>
          <a:xfrm>
            <a:off x="6179953" y="803503"/>
            <a:ext cx="572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chemeClr val="accent1"/>
                </a:solidFill>
              </a:rPr>
              <a:t>2021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4680012" y="713475"/>
            <a:ext cx="14467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900" dirty="0"/>
              <a:t>Handlingsplan för </a:t>
            </a:r>
            <a:r>
              <a:rPr lang="sv-SE" sz="900" dirty="0" err="1"/>
              <a:t>patientkontrakt</a:t>
            </a:r>
            <a:r>
              <a:rPr lang="sv-SE" sz="900" dirty="0"/>
              <a:t> och kontinuitet 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7643297" y="141480"/>
            <a:ext cx="1087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/>
              <a:t>Strategi Nära vård </a:t>
            </a:r>
          </a:p>
        </p:txBody>
      </p:sp>
      <p:sp>
        <p:nvSpPr>
          <p:cNvPr id="34" name="textruta 33"/>
          <p:cNvSpPr txBox="1"/>
          <p:nvPr/>
        </p:nvSpPr>
        <p:spPr>
          <a:xfrm>
            <a:off x="7069134" y="145390"/>
            <a:ext cx="6407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200" b="1" dirty="0">
                <a:solidFill>
                  <a:schemeClr val="accent2"/>
                </a:solidFill>
              </a:rPr>
              <a:t>2022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3496403" y="3252573"/>
            <a:ext cx="14447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00" dirty="0"/>
              <a:t>Strategisk plan, styrelseplan och beställning tydliggörs för omställning Nära vård </a:t>
            </a:r>
            <a:br>
              <a:rPr lang="sv-SE" sz="900" dirty="0"/>
            </a:br>
            <a:r>
              <a:rPr lang="sv-SE" sz="900" dirty="0"/>
              <a:t>2021-2022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8064952" y="1474273"/>
            <a:ext cx="99503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/>
              <a:t>Styrgrupp Modellområde Östra Norrbotten 2021 </a:t>
            </a:r>
          </a:p>
        </p:txBody>
      </p:sp>
      <p:pic>
        <p:nvPicPr>
          <p:cNvPr id="35" name="Bildobjekt 3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20"/>
          <a:stretch/>
        </p:blipFill>
        <p:spPr>
          <a:xfrm>
            <a:off x="7453533" y="1437624"/>
            <a:ext cx="736870" cy="1061599"/>
          </a:xfrm>
          <a:prstGeom prst="rect">
            <a:avLst/>
          </a:prstGeom>
        </p:spPr>
      </p:pic>
      <p:sp>
        <p:nvSpPr>
          <p:cNvPr id="36" name="textruta 35"/>
          <p:cNvSpPr txBox="1"/>
          <p:nvPr/>
        </p:nvSpPr>
        <p:spPr>
          <a:xfrm>
            <a:off x="7453533" y="1531712"/>
            <a:ext cx="5704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b="1" dirty="0">
                <a:solidFill>
                  <a:schemeClr val="accent2"/>
                </a:solidFill>
              </a:rPr>
              <a:t>2021</a:t>
            </a:r>
          </a:p>
        </p:txBody>
      </p:sp>
      <p:pic>
        <p:nvPicPr>
          <p:cNvPr id="40" name="Bildobjekt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317" y="1972598"/>
            <a:ext cx="1119272" cy="1296144"/>
          </a:xfrm>
          <a:prstGeom prst="rect">
            <a:avLst/>
          </a:prstGeom>
        </p:spPr>
      </p:pic>
      <p:sp>
        <p:nvSpPr>
          <p:cNvPr id="41" name="textruta 40"/>
          <p:cNvSpPr txBox="1"/>
          <p:nvPr/>
        </p:nvSpPr>
        <p:spPr>
          <a:xfrm>
            <a:off x="3922892" y="2132559"/>
            <a:ext cx="5704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b="1" dirty="0">
                <a:solidFill>
                  <a:schemeClr val="accent1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8463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2"/>
          <p:cNvSpPr txBox="1">
            <a:spLocks/>
          </p:cNvSpPr>
          <p:nvPr/>
        </p:nvSpPr>
        <p:spPr>
          <a:xfrm>
            <a:off x="913210" y="735546"/>
            <a:ext cx="4684904" cy="97210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800" b="0" dirty="0"/>
              <a:t>Utredningar som </a:t>
            </a:r>
            <a:br>
              <a:rPr lang="sv-SE" sz="2800" b="0" dirty="0"/>
            </a:br>
            <a:r>
              <a:rPr lang="sv-SE" sz="2800" b="0" dirty="0" smtClean="0"/>
              <a:t>påverkar </a:t>
            </a:r>
            <a:r>
              <a:rPr lang="sv-SE" sz="2800" b="0" dirty="0"/>
              <a:t>vår utveckling</a:t>
            </a:r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673"/>
            <a:ext cx="9144000" cy="1585902"/>
          </a:xfrm>
          <a:prstGeom prst="rect">
            <a:avLst/>
          </a:prstGeom>
        </p:spPr>
      </p:pic>
      <p:sp>
        <p:nvSpPr>
          <p:cNvPr id="13" name="Platshållare för innehåll 1"/>
          <p:cNvSpPr txBox="1">
            <a:spLocks/>
          </p:cNvSpPr>
          <p:nvPr/>
        </p:nvSpPr>
        <p:spPr>
          <a:xfrm>
            <a:off x="5976156" y="140175"/>
            <a:ext cx="1242101" cy="1916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900" b="1" dirty="0">
                <a:solidFill>
                  <a:schemeClr val="accent2"/>
                </a:solidFill>
              </a:rPr>
              <a:t>Fler utredningar: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88" y="2237168"/>
            <a:ext cx="891932" cy="1032879"/>
          </a:xfrm>
          <a:prstGeom prst="rect">
            <a:avLst/>
          </a:prstGeom>
        </p:spPr>
      </p:pic>
      <p:sp>
        <p:nvSpPr>
          <p:cNvPr id="15" name="textruta 14"/>
          <p:cNvSpPr txBox="1"/>
          <p:nvPr/>
        </p:nvSpPr>
        <p:spPr>
          <a:xfrm>
            <a:off x="657742" y="2330655"/>
            <a:ext cx="6363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b="1" dirty="0">
                <a:solidFill>
                  <a:schemeClr val="accent1"/>
                </a:solidFill>
              </a:rPr>
              <a:t>2016</a:t>
            </a: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22" y="2484974"/>
            <a:ext cx="920183" cy="1065595"/>
          </a:xfrm>
          <a:prstGeom prst="rect">
            <a:avLst/>
          </a:prstGeom>
        </p:spPr>
      </p:pic>
      <p:sp>
        <p:nvSpPr>
          <p:cNvPr id="17" name="textruta 16"/>
          <p:cNvSpPr txBox="1"/>
          <p:nvPr/>
        </p:nvSpPr>
        <p:spPr>
          <a:xfrm>
            <a:off x="1749532" y="2592424"/>
            <a:ext cx="5704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b="1" dirty="0">
                <a:solidFill>
                  <a:schemeClr val="accent3"/>
                </a:solidFill>
              </a:rPr>
              <a:t>2017</a:t>
            </a:r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20"/>
          <a:stretch/>
        </p:blipFill>
        <p:spPr>
          <a:xfrm>
            <a:off x="2704451" y="2816710"/>
            <a:ext cx="810080" cy="1167071"/>
          </a:xfrm>
          <a:prstGeom prst="rect">
            <a:avLst/>
          </a:prstGeom>
        </p:spPr>
      </p:pic>
      <p:sp>
        <p:nvSpPr>
          <p:cNvPr id="19" name="textruta 18"/>
          <p:cNvSpPr txBox="1"/>
          <p:nvPr/>
        </p:nvSpPr>
        <p:spPr>
          <a:xfrm>
            <a:off x="2729143" y="2946844"/>
            <a:ext cx="5704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b="1" dirty="0">
                <a:solidFill>
                  <a:schemeClr val="accent2"/>
                </a:solidFill>
              </a:rPr>
              <a:t>2018</a:t>
            </a:r>
          </a:p>
        </p:txBody>
      </p:sp>
      <p:pic>
        <p:nvPicPr>
          <p:cNvPr id="20" name="Bildobjekt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661" y="3020842"/>
            <a:ext cx="891932" cy="1032879"/>
          </a:xfrm>
          <a:prstGeom prst="rect">
            <a:avLst/>
          </a:prstGeom>
        </p:spPr>
      </p:pic>
      <p:sp>
        <p:nvSpPr>
          <p:cNvPr id="21" name="textruta 20"/>
          <p:cNvSpPr txBox="1"/>
          <p:nvPr/>
        </p:nvSpPr>
        <p:spPr>
          <a:xfrm>
            <a:off x="3898503" y="3114328"/>
            <a:ext cx="69323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b="1" dirty="0">
                <a:solidFill>
                  <a:schemeClr val="accent1"/>
                </a:solidFill>
              </a:rPr>
              <a:t>2019</a:t>
            </a:r>
          </a:p>
        </p:txBody>
      </p:sp>
      <p:pic>
        <p:nvPicPr>
          <p:cNvPr id="22" name="Bildobjekt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643" y="2456785"/>
            <a:ext cx="920183" cy="1065595"/>
          </a:xfrm>
          <a:prstGeom prst="rect">
            <a:avLst/>
          </a:prstGeom>
        </p:spPr>
      </p:pic>
      <p:sp>
        <p:nvSpPr>
          <p:cNvPr id="23" name="textruta 22"/>
          <p:cNvSpPr txBox="1"/>
          <p:nvPr/>
        </p:nvSpPr>
        <p:spPr>
          <a:xfrm>
            <a:off x="5178954" y="2564236"/>
            <a:ext cx="5704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b="1" dirty="0">
                <a:solidFill>
                  <a:schemeClr val="accent3"/>
                </a:solidFill>
              </a:rPr>
              <a:t>2020</a:t>
            </a:r>
          </a:p>
        </p:txBody>
      </p:sp>
      <p:pic>
        <p:nvPicPr>
          <p:cNvPr id="24" name="Bildobjekt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20"/>
          <a:stretch/>
        </p:blipFill>
        <p:spPr>
          <a:xfrm>
            <a:off x="6293310" y="1791722"/>
            <a:ext cx="810080" cy="1167071"/>
          </a:xfrm>
          <a:prstGeom prst="rect">
            <a:avLst/>
          </a:prstGeom>
        </p:spPr>
      </p:pic>
      <p:sp>
        <p:nvSpPr>
          <p:cNvPr id="25" name="textruta 24"/>
          <p:cNvSpPr txBox="1"/>
          <p:nvPr/>
        </p:nvSpPr>
        <p:spPr>
          <a:xfrm>
            <a:off x="6318002" y="1921856"/>
            <a:ext cx="5704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b="1" dirty="0">
                <a:solidFill>
                  <a:schemeClr val="accent2"/>
                </a:solidFill>
              </a:rPr>
              <a:t>2021</a:t>
            </a:r>
          </a:p>
        </p:txBody>
      </p:sp>
      <p:pic>
        <p:nvPicPr>
          <p:cNvPr id="26" name="Bildobjekt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29" y="1834481"/>
            <a:ext cx="920183" cy="1065595"/>
          </a:xfrm>
          <a:prstGeom prst="rect">
            <a:avLst/>
          </a:prstGeom>
        </p:spPr>
      </p:pic>
      <p:sp>
        <p:nvSpPr>
          <p:cNvPr id="27" name="textruta 26"/>
          <p:cNvSpPr txBox="1"/>
          <p:nvPr/>
        </p:nvSpPr>
        <p:spPr>
          <a:xfrm>
            <a:off x="7756939" y="1941931"/>
            <a:ext cx="57045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b="1" dirty="0">
                <a:solidFill>
                  <a:schemeClr val="accent3"/>
                </a:solidFill>
              </a:rPr>
              <a:t>2022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605947" y="1926990"/>
            <a:ext cx="7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00" dirty="0"/>
              <a:t>Effektiv vård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1522988" y="3639340"/>
            <a:ext cx="9968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v-SE" sz="900" dirty="0"/>
              <a:t>En gemensam färdplan och målbild</a:t>
            </a:r>
            <a:endParaRPr lang="sv-SE" sz="750" strike="sngStrike" dirty="0"/>
          </a:p>
        </p:txBody>
      </p:sp>
      <p:sp>
        <p:nvSpPr>
          <p:cNvPr id="29" name="textruta 28"/>
          <p:cNvSpPr txBox="1"/>
          <p:nvPr/>
        </p:nvSpPr>
        <p:spPr>
          <a:xfrm>
            <a:off x="2476940" y="4066529"/>
            <a:ext cx="107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/>
              <a:t>En primär-vårdsreform</a:t>
            </a:r>
            <a:endParaRPr lang="sv-SE" sz="750" strike="sngStrike" dirty="0"/>
          </a:p>
        </p:txBody>
      </p:sp>
      <p:sp>
        <p:nvSpPr>
          <p:cNvPr id="30" name="textruta 29"/>
          <p:cNvSpPr txBox="1"/>
          <p:nvPr/>
        </p:nvSpPr>
        <p:spPr>
          <a:xfrm>
            <a:off x="3700218" y="4172062"/>
            <a:ext cx="1074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/>
              <a:t>Vård i samverkan</a:t>
            </a:r>
            <a:endParaRPr lang="sv-SE" sz="750" strike="sngStrike" dirty="0"/>
          </a:p>
        </p:txBody>
      </p:sp>
      <p:sp>
        <p:nvSpPr>
          <p:cNvPr id="31" name="textruta 30"/>
          <p:cNvSpPr txBox="1"/>
          <p:nvPr/>
        </p:nvSpPr>
        <p:spPr>
          <a:xfrm>
            <a:off x="4926751" y="3550630"/>
            <a:ext cx="1074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/>
              <a:t>En reform för ett hållbart hälso- och sjukvårdssystem</a:t>
            </a:r>
            <a:endParaRPr lang="sv-SE" sz="750" strike="sngStrike" dirty="0"/>
          </a:p>
        </p:txBody>
      </p:sp>
      <p:sp>
        <p:nvSpPr>
          <p:cNvPr id="32" name="textruta 31"/>
          <p:cNvSpPr txBox="1"/>
          <p:nvPr/>
        </p:nvSpPr>
        <p:spPr>
          <a:xfrm>
            <a:off x="6163185" y="3129701"/>
            <a:ext cx="107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/>
              <a:t>Rätt stöd för psykisk hälsa</a:t>
            </a:r>
            <a:endParaRPr lang="sv-SE" sz="750" strike="sngStrike" dirty="0"/>
          </a:p>
        </p:txBody>
      </p:sp>
      <p:sp>
        <p:nvSpPr>
          <p:cNvPr id="33" name="textruta 32"/>
          <p:cNvSpPr txBox="1"/>
          <p:nvPr/>
        </p:nvSpPr>
        <p:spPr>
          <a:xfrm>
            <a:off x="5949625" y="425288"/>
            <a:ext cx="128842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900" dirty="0"/>
              <a:t>Utredningen om en sammanhållen god och nära vård för barn och unga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sv-SE" sz="900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900" dirty="0" err="1"/>
              <a:t>Samsjuklighets-utredningen</a:t>
            </a:r>
            <a:endParaRPr lang="sv-SE" sz="900" dirty="0"/>
          </a:p>
        </p:txBody>
      </p:sp>
      <p:sp>
        <p:nvSpPr>
          <p:cNvPr id="34" name="textruta 33"/>
          <p:cNvSpPr txBox="1"/>
          <p:nvPr/>
        </p:nvSpPr>
        <p:spPr>
          <a:xfrm>
            <a:off x="7598952" y="944929"/>
            <a:ext cx="10748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900" dirty="0"/>
              <a:t>Tillgänglighetsdelegationen</a:t>
            </a:r>
            <a:br>
              <a:rPr lang="sv-SE" sz="900" dirty="0"/>
            </a:br>
            <a:endParaRPr lang="sv-SE" sz="900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900" dirty="0"/>
              <a:t>Äldreomsorgs-utredningen</a:t>
            </a:r>
          </a:p>
        </p:txBody>
      </p:sp>
      <p:sp>
        <p:nvSpPr>
          <p:cNvPr id="35" name="Platshållare för innehåll 1"/>
          <p:cNvSpPr txBox="1">
            <a:spLocks/>
          </p:cNvSpPr>
          <p:nvPr/>
        </p:nvSpPr>
        <p:spPr>
          <a:xfrm>
            <a:off x="541444" y="3652981"/>
            <a:ext cx="1058828" cy="3869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900" b="1" dirty="0">
                <a:solidFill>
                  <a:schemeClr val="accent2"/>
                </a:solidFill>
              </a:rPr>
              <a:t>Anna </a:t>
            </a:r>
            <a:r>
              <a:rPr lang="sv-SE" sz="900" b="1" dirty="0" err="1">
                <a:solidFill>
                  <a:schemeClr val="accent2"/>
                </a:solidFill>
              </a:rPr>
              <a:t>Nergårdhs</a:t>
            </a:r>
            <a:r>
              <a:rPr lang="sv-SE" sz="900" b="1" dirty="0">
                <a:solidFill>
                  <a:schemeClr val="accent2"/>
                </a:solidFill>
              </a:rPr>
              <a:t> utredningar:</a:t>
            </a:r>
          </a:p>
        </p:txBody>
      </p:sp>
    </p:spTree>
    <p:extLst>
      <p:ext uri="{BB962C8B-B14F-4D97-AF65-F5344CB8AC3E}">
        <p14:creationId xmlns:p14="http://schemas.microsoft.com/office/powerpoint/2010/main" val="9958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sz="1500" dirty="0"/>
              <a:t>Sjuksköterskebaserad mottagning med specialistkompetens  i  frågor om arytmi och </a:t>
            </a:r>
            <a:r>
              <a:rPr lang="sv-SE" sz="1500" dirty="0" err="1"/>
              <a:t>devicebaserad</a:t>
            </a:r>
            <a:r>
              <a:rPr lang="sv-SE" sz="1500" dirty="0"/>
              <a:t> hjärtsjukvård. Två heltid och två 50%</a:t>
            </a:r>
          </a:p>
          <a:p>
            <a:r>
              <a:rPr lang="sv-SE" sz="1500" dirty="0"/>
              <a:t>Ca 1300 fysiska besök på mottagningen/år</a:t>
            </a:r>
          </a:p>
          <a:p>
            <a:r>
              <a:rPr lang="sv-SE" sz="1500" dirty="0"/>
              <a:t>Kontroller,  justeringar och optimeringar av pacemaker, ICD, Hjärtsviktspacemaker/ICD.</a:t>
            </a:r>
          </a:p>
          <a:p>
            <a:r>
              <a:rPr lang="sv-SE" sz="1500" dirty="0"/>
              <a:t>Ca 400 patienter med fjärrövervak</a:t>
            </a:r>
          </a:p>
          <a:p>
            <a:r>
              <a:rPr lang="sv-SE" sz="1500" dirty="0"/>
              <a:t>Bokning av ca 500 operationer årligen</a:t>
            </a:r>
          </a:p>
          <a:p>
            <a:r>
              <a:rPr lang="sv-SE" sz="1500" dirty="0"/>
              <a:t>Medverkan och teknisk support vid CRT operation.</a:t>
            </a:r>
          </a:p>
          <a:p>
            <a:r>
              <a:rPr lang="sv-SE" sz="1500" dirty="0"/>
              <a:t>Kunskapsbank och problemlösare för övriga länet.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dirty="0"/>
              <a:t>Pacemakermottagningen Sunderby sjukhus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02429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 cstate="print">
            <a:lum brigh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4808"/>
          <a:stretch/>
        </p:blipFill>
        <p:spPr>
          <a:xfrm flipH="1">
            <a:off x="0" y="1775512"/>
            <a:ext cx="6426714" cy="3529899"/>
          </a:xfrm>
          <a:prstGeom prst="rect">
            <a:avLst/>
          </a:prstGeom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30" y="1408890"/>
            <a:ext cx="996484" cy="1153953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913210" y="735547"/>
            <a:ext cx="7315199" cy="658415"/>
          </a:xfrm>
        </p:spPr>
        <p:txBody>
          <a:bodyPr/>
          <a:lstStyle/>
          <a:p>
            <a:r>
              <a:rPr lang="sv-SE" dirty="0"/>
              <a:t>Kunskap och reformer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683568" y="1535282"/>
            <a:ext cx="56633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b="1" dirty="0">
                <a:solidFill>
                  <a:schemeClr val="accent1"/>
                </a:solidFill>
              </a:rPr>
              <a:t>2017</a:t>
            </a:r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84" y="1591122"/>
            <a:ext cx="1002143" cy="1160507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620"/>
          <a:stretch/>
        </p:blipFill>
        <p:spPr>
          <a:xfrm>
            <a:off x="3069937" y="2875787"/>
            <a:ext cx="810080" cy="1167071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57" y="3684194"/>
            <a:ext cx="996484" cy="1153953"/>
          </a:xfrm>
          <a:prstGeom prst="rect">
            <a:avLst/>
          </a:prstGeom>
        </p:spPr>
      </p:pic>
      <p:sp>
        <p:nvSpPr>
          <p:cNvPr id="18" name="textruta 17"/>
          <p:cNvSpPr txBox="1"/>
          <p:nvPr/>
        </p:nvSpPr>
        <p:spPr>
          <a:xfrm>
            <a:off x="4590682" y="3817423"/>
            <a:ext cx="5931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350" b="1" dirty="0">
                <a:solidFill>
                  <a:schemeClr val="accent1"/>
                </a:solidFill>
              </a:rPr>
              <a:t>2022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330149" y="2777098"/>
            <a:ext cx="13255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/>
              <a:t>Beslut om uppbyggnad av gemensamt system för kunskapsstyrning RF</a:t>
            </a:r>
          </a:p>
          <a:p>
            <a:endParaRPr lang="sv-SE" sz="900" dirty="0"/>
          </a:p>
          <a:p>
            <a:r>
              <a:rPr lang="sv-SE" sz="900" dirty="0"/>
              <a:t>Presentationsmaterial Nära vård  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5248124" y="3695161"/>
            <a:ext cx="1508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900" dirty="0"/>
              <a:t>Fullmäktigeutbildningar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sv-SE" sz="900" dirty="0"/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sv-SE" sz="900" dirty="0"/>
              <a:t>Primärvårdskvalitet för bättre uppföljning i primärvård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sv-SE" sz="900" dirty="0"/>
          </a:p>
        </p:txBody>
      </p:sp>
      <p:sp>
        <p:nvSpPr>
          <p:cNvPr id="20" name="textruta 19"/>
          <p:cNvSpPr txBox="1"/>
          <p:nvPr/>
        </p:nvSpPr>
        <p:spPr>
          <a:xfrm>
            <a:off x="2713958" y="1547370"/>
            <a:ext cx="2389653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b="1" dirty="0">
                <a:solidFill>
                  <a:schemeClr val="accent3"/>
                </a:solidFill>
              </a:rPr>
              <a:t>2020-2022</a:t>
            </a:r>
          </a:p>
          <a:p>
            <a:r>
              <a:rPr lang="sv-SE" sz="900" dirty="0"/>
              <a:t>Uppbyggnad av regionala- och lokala programområden och samverkansgrupper</a:t>
            </a:r>
            <a:br>
              <a:rPr lang="sv-SE" sz="900" dirty="0"/>
            </a:br>
            <a:endParaRPr lang="sv-SE" sz="900" dirty="0"/>
          </a:p>
          <a:p>
            <a:r>
              <a:rPr lang="sv-SE" sz="900" dirty="0"/>
              <a:t>Ledarskapsprogram Nära vård SKR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3726575" y="2900641"/>
            <a:ext cx="200247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b="1" dirty="0">
                <a:solidFill>
                  <a:schemeClr val="accent2"/>
                </a:solidFill>
              </a:rPr>
              <a:t>2021-2022</a:t>
            </a:r>
          </a:p>
          <a:p>
            <a:r>
              <a:rPr lang="sv-SE" sz="900" dirty="0"/>
              <a:t>Temasammanträden regionstyrelsen</a:t>
            </a:r>
          </a:p>
        </p:txBody>
      </p:sp>
    </p:spTree>
    <p:extLst>
      <p:ext uri="{BB962C8B-B14F-4D97-AF65-F5344CB8AC3E}">
        <p14:creationId xmlns:p14="http://schemas.microsoft.com/office/powerpoint/2010/main" val="20348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3"/>
          </p:nvPr>
        </p:nvSpPr>
        <p:spPr>
          <a:xfrm>
            <a:off x="913210" y="1491630"/>
            <a:ext cx="3820808" cy="1566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050" dirty="0"/>
              <a:t>Politisk samverkansberedning hälsa, vård, omsorg och skola, länsstyrgrupp, länsdelssamverkan</a:t>
            </a:r>
          </a:p>
          <a:p>
            <a:pPr marL="0" indent="0">
              <a:buNone/>
            </a:pPr>
            <a:r>
              <a:rPr lang="sv-SE" sz="1050" dirty="0"/>
              <a:t>AU Nära vård, styrgrupp samordnad planering, samverkan inom Nära vård, kunskapsstyrning &amp; SIP, samverkan folkhälsa </a:t>
            </a:r>
          </a:p>
          <a:p>
            <a:pPr marL="0" indent="0">
              <a:buNone/>
            </a:pPr>
            <a:r>
              <a:rPr lang="sv-SE" sz="1050" dirty="0"/>
              <a:t>SKR </a:t>
            </a:r>
            <a:r>
              <a:rPr lang="sv-SE" sz="1050" dirty="0" err="1"/>
              <a:t>mötesforum</a:t>
            </a:r>
            <a:r>
              <a:rPr lang="sv-SE" sz="1050" dirty="0"/>
              <a:t> Nära vård, SKR strategiforum Nära vård, SKR forskningsfrukost Nära vård, </a:t>
            </a:r>
            <a:r>
              <a:rPr lang="sv-SE" sz="1050" dirty="0" err="1"/>
              <a:t>webbinarium</a:t>
            </a:r>
            <a:r>
              <a:rPr lang="sv-SE" sz="1050" dirty="0"/>
              <a:t> olika teman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913210" y="735547"/>
            <a:ext cx="7315199" cy="658415"/>
          </a:xfrm>
        </p:spPr>
        <p:txBody>
          <a:bodyPr/>
          <a:lstStyle/>
          <a:p>
            <a:r>
              <a:rPr lang="sv-SE" dirty="0"/>
              <a:t>Forum för dialog och samverkan 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lum brigh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7804"/>
            <a:ext cx="9144000" cy="158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8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3"/>
          </p:nvPr>
        </p:nvSpPr>
        <p:spPr>
          <a:xfrm>
            <a:off x="913210" y="1545637"/>
            <a:ext cx="3820808" cy="2646293"/>
          </a:xfrm>
        </p:spPr>
        <p:txBody>
          <a:bodyPr>
            <a:normAutofit fontScale="92500" lnSpcReduction="10000"/>
          </a:bodyPr>
          <a:lstStyle/>
          <a:p>
            <a:r>
              <a:rPr lang="sv-SE" sz="1050" dirty="0"/>
              <a:t>Gemensamma flödesarbeten </a:t>
            </a:r>
          </a:p>
          <a:p>
            <a:r>
              <a:rPr lang="sv-SE" sz="1050" dirty="0"/>
              <a:t>Hemrehabteam från specialiserad vård </a:t>
            </a:r>
          </a:p>
          <a:p>
            <a:r>
              <a:rPr lang="sv-SE" sz="1050" dirty="0"/>
              <a:t>Egenmonitorering </a:t>
            </a:r>
          </a:p>
          <a:p>
            <a:r>
              <a:rPr lang="sv-SE" sz="1050" dirty="0"/>
              <a:t>Livsstilsmottagning </a:t>
            </a:r>
          </a:p>
          <a:p>
            <a:r>
              <a:rPr lang="sv-SE" sz="1050" dirty="0"/>
              <a:t>Akutpsykiatriska team</a:t>
            </a:r>
          </a:p>
          <a:p>
            <a:r>
              <a:rPr lang="sv-SE" sz="1050" dirty="0"/>
              <a:t>Psykosociala team </a:t>
            </a:r>
          </a:p>
          <a:p>
            <a:r>
              <a:rPr lang="sv-SE" sz="1050" dirty="0"/>
              <a:t>Neuropsykiatriskt team </a:t>
            </a:r>
          </a:p>
          <a:p>
            <a:r>
              <a:rPr lang="sv-SE" sz="1050" dirty="0"/>
              <a:t>Filialer och servicepunkter </a:t>
            </a:r>
          </a:p>
          <a:p>
            <a:r>
              <a:rPr lang="sv-SE" sz="1050" dirty="0"/>
              <a:t>Stöd och behandling på distans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913210" y="735547"/>
            <a:ext cx="7315199" cy="658415"/>
          </a:xfrm>
        </p:spPr>
        <p:txBody>
          <a:bodyPr/>
          <a:lstStyle/>
          <a:p>
            <a:r>
              <a:rPr lang="sv-SE" dirty="0"/>
              <a:t>Nya tjänster och arbetssätt 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90" r="15596"/>
          <a:stretch/>
        </p:blipFill>
        <p:spPr>
          <a:xfrm>
            <a:off x="3689394" y="2679762"/>
            <a:ext cx="5454606" cy="2787774"/>
          </a:xfrm>
          <a:prstGeom prst="rect">
            <a:avLst/>
          </a:prstGeom>
        </p:spPr>
      </p:pic>
      <p:sp>
        <p:nvSpPr>
          <p:cNvPr id="8" name="Platshållare för innehåll 1"/>
          <p:cNvSpPr txBox="1">
            <a:spLocks/>
          </p:cNvSpPr>
          <p:nvPr/>
        </p:nvSpPr>
        <p:spPr>
          <a:xfrm>
            <a:off x="4301970" y="1545637"/>
            <a:ext cx="3922225" cy="221424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050" dirty="0"/>
              <a:t>Digitala lösningar, ex digitala </a:t>
            </a:r>
            <a:r>
              <a:rPr lang="sv-SE" sz="1050" dirty="0" err="1"/>
              <a:t>vårdmöten</a:t>
            </a:r>
            <a:r>
              <a:rPr lang="sv-SE" sz="1050" dirty="0"/>
              <a:t>, SIP i hemmet, digitala ronder SÄBO, digitala samtalsgrupper, digital UMO, </a:t>
            </a:r>
            <a:r>
              <a:rPr lang="sv-SE" sz="1050" dirty="0" err="1"/>
              <a:t>Digitalen</a:t>
            </a:r>
            <a:r>
              <a:rPr lang="sv-SE" sz="1050" dirty="0"/>
              <a:t>, digital artrosskola och hjärtskola, digital incheckning </a:t>
            </a:r>
          </a:p>
          <a:p>
            <a:r>
              <a:rPr lang="sv-SE" sz="1050" dirty="0"/>
              <a:t>AKS-sjuksköterskor i glesbygd</a:t>
            </a:r>
          </a:p>
          <a:p>
            <a:r>
              <a:rPr lang="sv-SE" sz="1050" dirty="0"/>
              <a:t>Familjecentraler </a:t>
            </a:r>
          </a:p>
          <a:p>
            <a:r>
              <a:rPr lang="sv-SE" sz="1050" dirty="0"/>
              <a:t>Nära vård team Östra Norrbotten</a:t>
            </a:r>
          </a:p>
          <a:p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11101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sz="1800" dirty="0"/>
              <a:t>Uteblivna besök.</a:t>
            </a:r>
          </a:p>
          <a:p>
            <a:r>
              <a:rPr lang="sv-SE" sz="1800" dirty="0"/>
              <a:t>Problem med transport. </a:t>
            </a:r>
          </a:p>
          <a:p>
            <a:r>
              <a:rPr lang="sv-SE" sz="1800" dirty="0"/>
              <a:t>Extra personal med ofta begränsad kunskap om patienten.</a:t>
            </a:r>
          </a:p>
          <a:p>
            <a:r>
              <a:rPr lang="sv-SE" sz="1800" dirty="0"/>
              <a:t>Orosskapande för dementa patienter.</a:t>
            </a:r>
          </a:p>
          <a:p>
            <a:r>
              <a:rPr lang="sv-SE" sz="1800" dirty="0"/>
              <a:t>Anhöriga som behövde vara lediga för att följa på besök.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v-SE" sz="2400" dirty="0"/>
              <a:t>Varför</a:t>
            </a:r>
            <a:r>
              <a:rPr lang="sv-SE" sz="2100" dirty="0"/>
              <a:t> uppsökande varsamhet på vård och omsorgsboenden ?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733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sz="1800" dirty="0"/>
              <a:t>40-50 patienter som bor på V&amp;O boenden Luleå/Boden</a:t>
            </a:r>
            <a:r>
              <a:rPr lang="sv-SE" dirty="0" smtClean="0"/>
              <a:t>.</a:t>
            </a:r>
          </a:p>
          <a:p>
            <a:r>
              <a:rPr lang="sv-SE" sz="1800" dirty="0"/>
              <a:t>Vi kan besöka ca 8 patienter på en dag</a:t>
            </a:r>
          </a:p>
          <a:p>
            <a:r>
              <a:rPr lang="sv-SE" sz="1800" dirty="0"/>
              <a:t>Ringer ansvarig </a:t>
            </a:r>
            <a:r>
              <a:rPr lang="sv-SE" sz="1800" dirty="0" err="1"/>
              <a:t>ssk</a:t>
            </a:r>
            <a:r>
              <a:rPr lang="sv-SE" sz="1800" dirty="0"/>
              <a:t> på berört boende och meddelar att vi kommer dag och tid.</a:t>
            </a:r>
          </a:p>
          <a:p>
            <a:r>
              <a:rPr lang="sv-SE" sz="1800" dirty="0"/>
              <a:t>Bokar en regionbil. Lastar programmerare som vi behöver för de planerade kontrollerna. </a:t>
            </a:r>
          </a:p>
          <a:p>
            <a:r>
              <a:rPr lang="sv-SE" sz="1800" dirty="0"/>
              <a:t>Åker ut två personer. En som kan koncentrera sig på patienten och hålla programmeringshuvudet på plats, medan den andra testar och programmerar.</a:t>
            </a:r>
          </a:p>
          <a:p>
            <a:r>
              <a:rPr lang="sv-SE" sz="1800" dirty="0"/>
              <a:t>Efter avslutade besök åter till mottagningen för dokumentation och väntelista.</a:t>
            </a:r>
          </a:p>
          <a:p>
            <a:r>
              <a:rPr lang="sv-SE" sz="1800" dirty="0"/>
              <a:t>Fem till sex gånger årligen för att täcka behovet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2400" dirty="0"/>
              <a:t>Genomförande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281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Inga uteblivna besök i denna patientgrupp</a:t>
            </a:r>
          </a:p>
          <a:p>
            <a:r>
              <a:rPr lang="sv-SE" dirty="0" smtClean="0"/>
              <a:t>En bil som åker, istället för transport med varje patient och medföljare till Sunderbyn. </a:t>
            </a:r>
            <a:endParaRPr lang="sv-SE" dirty="0"/>
          </a:p>
          <a:p>
            <a:r>
              <a:rPr lang="sv-SE" dirty="0" smtClean="0"/>
              <a:t>Ingen extra personal krävs.</a:t>
            </a:r>
          </a:p>
          <a:p>
            <a:r>
              <a:rPr lang="sv-SE" dirty="0" smtClean="0"/>
              <a:t>Ofta erfaren personal på plats som kan hjälpa med anamnes för patienter som själva har svårt att kommunicera eventuella problem</a:t>
            </a:r>
          </a:p>
          <a:p>
            <a:r>
              <a:rPr lang="sv-SE" dirty="0" smtClean="0"/>
              <a:t>Lite extra arbete med att ringa runt till boenden innan. Mer slitage på programmerare. Färre kompetent personal på plats i Sunderbyn vid akuta pacemakerfrågor.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dirty="0"/>
              <a:t>Utvärdering efter 5 år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604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v-SE" sz="1800" dirty="0"/>
              <a:t>Patienter i livets slut som behöver byta pacemaker </a:t>
            </a:r>
            <a:r>
              <a:rPr lang="sv-SE" sz="1800" dirty="0" err="1"/>
              <a:t>pga</a:t>
            </a:r>
            <a:r>
              <a:rPr lang="sv-SE" sz="1800" dirty="0"/>
              <a:t> slut batteri.</a:t>
            </a:r>
          </a:p>
          <a:p>
            <a:r>
              <a:rPr lang="sv-SE" sz="1800" dirty="0"/>
              <a:t>Aggressiva patienter</a:t>
            </a:r>
          </a:p>
          <a:p>
            <a:r>
              <a:rPr lang="sv-SE" sz="1800" dirty="0"/>
              <a:t>Patienter som inte kan förstå varför och medverka vid eventuell operation.</a:t>
            </a:r>
          </a:p>
          <a:p>
            <a:endParaRPr lang="sv-SE" sz="1800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2400" dirty="0"/>
              <a:t>Etiska dilemman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7081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Frågor?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247564-E29A-4039-A521-FA633551344B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0823852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Norrbotten_vit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jus-bakgrund">
  <a:themeElements>
    <a:clrScheme name="Anpassat 7">
      <a:dk1>
        <a:srgbClr val="242424"/>
      </a:dk1>
      <a:lt1>
        <a:srgbClr val="FFFFFF"/>
      </a:lt1>
      <a:dk2>
        <a:srgbClr val="141F69"/>
      </a:dk2>
      <a:lt2>
        <a:srgbClr val="FFFFFF"/>
      </a:lt2>
      <a:accent1>
        <a:srgbClr val="141F69"/>
      </a:accent1>
      <a:accent2>
        <a:srgbClr val="00ABE1"/>
      </a:accent2>
      <a:accent3>
        <a:srgbClr val="FE6426"/>
      </a:accent3>
      <a:accent4>
        <a:srgbClr val="FFFFFF"/>
      </a:accent4>
      <a:accent5>
        <a:srgbClr val="FFFFFF"/>
      </a:accent5>
      <a:accent6>
        <a:srgbClr val="FFFFFF"/>
      </a:accent6>
      <a:hlink>
        <a:srgbClr val="3FB7FE"/>
      </a:hlink>
      <a:folHlink>
        <a:srgbClr val="C490AA"/>
      </a:folHlink>
    </a:clrScheme>
    <a:fontScheme name="Anpassat 2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848953E-FC6B-4369-8C02-FC03E5BB9E0F}" vid="{5C6709FC-B5B2-4200-9193-C1C68836758E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p:Policy xmlns:p="office.server.policy" id="" local="true">
  <p:Name>Informerande</p:Name>
  <p:Description/>
  <p:Statement/>
  <p:PolicyItems>
    <p:PolicyItem featureId="Microsoft.Office.RecordsManagement.PolicyFeatures.Expiration" staticId="0x010100D7963E0E5B7A40E5AEA07389401D709F007B1238BBD93543428C20870054E92DBF|1214505165" UniqueId="15436f43-43ec-43f4-afa0-3fdfa097cfae">
      <p:Name>Bevarande</p:Name>
      <p:Description>Automatisk schemaläggning av innehåll som ska bearbetas, och utföra en bevarandeåtgärd på innehåll som har nått sitt förfallodatum.</p:Description>
      <p:CustomData>
        <Schedules nextStageId="3" default="true">
          <Schedule type="Default">
            <stages>
              <data stageId="1" recur="true" offset="36" unit="months">
                <formula id="Microsoft.Office.RecordsManagement.PolicyFeatures.Expiration.Formula.BuiltIn">
                  <number>0</number>
                  <property>NLLThinningTime</property>
                  <propertyid>2793489f-7251-475b-a975-480031914936</propertyid>
                  <period>months</period>
                </formula>
                <action type="workflow" id="d9837362-db90-41fe-8d27-3f4e28fd673a"/>
              </data>
              <data stageId="2">
                <formula id="Microsoft.Office.RecordsManagement.PolicyFeatures.Expiration.Formula.BuiltIn">
                  <number>1</number>
                  <property>NLLThinningTime</property>
                  <propertyid>2793489f-7251-475b-a975-480031914936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formerande dokument" ma:contentTypeID="0x010100D7963E0E5B7A40E5AEA07389401D709F007B1238BBD93543428C20870054E92DBF0100907CEEA6569A954C976B7824CE75F91F" ma:contentTypeVersion="1901" ma:contentTypeDescription="Informerande dokument" ma:contentTypeScope="" ma:versionID="050235cca5ab48f0c01ffee54baeabf5">
  <xsd:schema xmlns:xsd="http://www.w3.org/2001/XMLSchema" xmlns:xs="http://www.w3.org/2001/XMLSchema" xmlns:p="http://schemas.microsoft.com/office/2006/metadata/properties" xmlns:ns1="http://schemas.microsoft.com/sharepoint/v3" xmlns:ns2="c7918ce9-5289-4a18-805d-4141408e948c" xmlns:ns3="e1dec489-f745-4ed5-9c00-958a11aea6df" targetNamespace="http://schemas.microsoft.com/office/2006/metadata/properties" ma:root="true" ma:fieldsID="405ea7c4c06bbf57746b92a85636fa80" ns1:_="" ns2:_="" ns3:_="">
    <xsd:import namespace="http://schemas.microsoft.com/sharepoint/v3"/>
    <xsd:import namespace="c7918ce9-5289-4a18-805d-4141408e948c"/>
    <xsd:import namespace="e1dec489-f745-4ed5-9c00-958a11aea6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IS_DocumentId" minOccurs="0"/>
                <xsd:element ref="ns1:NLLStakeholderTaxHTField0" minOccurs="0"/>
                <xsd:element ref="ns2:TaxKeywordTaxHTField" minOccurs="0"/>
                <xsd:element ref="ns3:DocumentStatus" minOccurs="0"/>
                <xsd:element ref="ns1:NLLInformationclass"/>
                <xsd:element ref="ns1:NLLThinningTime" minOccurs="0"/>
                <xsd:element ref="ns3:VISResponsible"/>
                <xsd:element ref="ns1:AnsvarigQuickpart" minOccurs="0"/>
                <xsd:element ref="ns1:NLLDocumentTypeTaxHTField0" minOccurs="0"/>
                <xsd:element ref="ns1:_dlc_Exempt" minOccurs="0"/>
                <xsd:element ref="ns1:_dlc_ExpireDateSaved" minOccurs="0"/>
                <xsd:element ref="ns1:_dlc_ExpireDate" minOccurs="0"/>
                <xsd:element ref="ns1:prdProcessTaxHTField0" minOccurs="0"/>
                <xsd:element ref="ns1:NLLVersion" minOccurs="0"/>
                <xsd:element ref="ns1:NLLModifiedBy" minOccurs="0"/>
                <xsd:element ref="ns1:NLLDocumentIDValue" minOccurs="0"/>
                <xsd:element ref="ns1:NLLPublishingstatus" minOccurs="0"/>
                <xsd:element ref="ns1:NLLDiarienummer" minOccurs="0"/>
                <xsd:element ref="ns1:NLLPublishDate" minOccurs="0"/>
                <xsd:element ref="ns1:NLLInformationCollectionTaxHTField0" minOccurs="0"/>
                <xsd:element ref="ns1:NLLProducerPlaceTaxHTField0" minOccurs="0"/>
                <xsd:element ref="ns1:NLLEstablishedBy"/>
                <xsd:element ref="ns1:NLLEstablishedByQuickpart" minOccurs="0"/>
                <xsd:element ref="ns1:VersionComment" minOccurs="0"/>
                <xsd:element ref="ns1:NLLPublishDateQuickpart" minOccurs="0"/>
                <xsd:element ref="ns1:NLLLockWorkflows" minOccurs="0"/>
                <xsd:element ref="ns1:NLL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LLStakeholderTaxHTField0" ma:index="13" nillable="true" ma:taxonomy="true" ma:internalName="NLLStakeholderTaxHTField0" ma:taxonomyFieldName="NLLStakeholder" ma:displayName="Gäller för verksamhet" ma:fieldId="{fc9b4796-81cc-4809-b89e-b480826c68b7}" ma:taxonomyMulti="true" ma:sspId="39d54842-4abd-4019-b0bf-19e71d696155" ma:termSetId="012a677c-9277-4d4c-83ea-a9768cc277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Informationclass" ma:index="17" ma:displayName="Informationsklass" ma:internalName="NLLInformationclass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NLLThinningTime" ma:index="19" nillable="true" ma:displayName="Gallringsfrist" ma:format="DateOnly" ma:hidden="true" ma:internalName="NLLThinningTime">
      <xsd:simpleType>
        <xsd:restriction base="dms:DateTime"/>
      </xsd:simpleType>
    </xsd:element>
    <xsd:element name="AnsvarigQuickpart" ma:index="21" nillable="true" ma:displayName="AnsvarigQuickpart" ma:hidden="true" ma:internalName="AnsvarigQuickpart">
      <xsd:simpleType>
        <xsd:restriction base="dms:Text"/>
      </xsd:simpleType>
    </xsd:element>
    <xsd:element name="NLLDocumentTypeTaxHTField0" ma:index="23" ma:taxonomy="true" ma:internalName="NLLDocumentTypeTaxHTField0" ma:taxonomyFieldName="NLLDocumentType" ma:displayName="Dokumenttyp" ma:fieldId="{38578a5b-744a-40d6-84e1-ab48bc8b5a57}" ma:sspId="39d54842-4abd-4019-b0bf-19e71d696155" ma:termSetId="52dfd850-14dd-4e84-a867-57b1223f0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Exempt" ma:index="24" nillable="true" ma:displayName="Undanta från princip" ma:hidden="true" ma:internalName="_dlc_Exempt" ma:readOnly="true">
      <xsd:simpleType>
        <xsd:restriction base="dms:Unknown"/>
      </xsd:simpleType>
    </xsd:element>
    <xsd:element name="_dlc_ExpireDateSaved" ma:index="25" nillable="true" ma:displayName="Originalförfallodag" ma:hidden="true" ma:internalName="_dlc_ExpireDateSaved" ma:readOnly="true">
      <xsd:simpleType>
        <xsd:restriction base="dms:DateTime"/>
      </xsd:simpleType>
    </xsd:element>
    <xsd:element name="_dlc_ExpireDate" ma:index="26" nillable="true" ma:displayName="Förfallodatum" ma:description="" ma:hidden="true" ma:indexed="true" ma:internalName="_dlc_ExpireDate" ma:readOnly="true">
      <xsd:simpleType>
        <xsd:restriction base="dms:DateTime"/>
      </xsd:simpleType>
    </xsd:element>
    <xsd:element name="prdProcessTaxHTField0" ma:index="27" nillable="true" ma:taxonomy="true" ma:internalName="prdProcessTaxHTField0" ma:taxonomyFieldName="prdProcess" ma:displayName="Process" ma:fieldId="{7458416b-87c5-4f2a-97ed-9ee5dd1e516d}" ma:taxonomyMulti="true" ma:sspId="39d54842-4abd-4019-b0bf-19e71d696155" ma:termSetId="747d8a4a-b066-47e6-b826-8f1c93ac40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Version" ma:index="28" nillable="true" ma:displayName="Version" ma:internalName="NLLVersion" ma:readOnly="false">
      <xsd:simpleType>
        <xsd:restriction base="dms:Text"/>
      </xsd:simpleType>
    </xsd:element>
    <xsd:element name="NLLModifiedBy" ma:index="29" nillable="true" ma:displayName="Upprättad av" ma:hidden="true" ma:internalName="NLLModifiedBy">
      <xsd:simpleType>
        <xsd:restriction base="dms:Text"/>
      </xsd:simpleType>
    </xsd:element>
    <xsd:element name="NLLDocumentIDValue" ma:index="30" nillable="true" ma:displayName="Dokument-Id Värde" ma:hidden="true" ma:internalName="NLLDocumentIDValue">
      <xsd:simpleType>
        <xsd:restriction base="dms:Text"/>
      </xsd:simpleType>
    </xsd:element>
    <xsd:element name="NLLPublishingstatus" ma:index="31" nillable="true" ma:displayName="Publiceringsstatus" ma:internalName="NLLPublishingstatus" ma:readOnly="false">
      <xsd:simpleType>
        <xsd:restriction base="dms:Choice">
          <xsd:enumeration value="Ej Publicerad"/>
          <xsd:enumeration value="Publicerad"/>
          <xsd:enumeration value="Avpublicerad"/>
          <xsd:enumeration value="Revidering krävs"/>
          <xsd:enumeration value="Revidering pågår"/>
        </xsd:restriction>
      </xsd:simpleType>
    </xsd:element>
    <xsd:element name="NLLDiarienummer" ma:index="32" nillable="true" ma:displayName="Diarienummer" ma:description="" ma:internalName="NLLDiarienummer" ma:readOnly="false">
      <xsd:simpleType>
        <xsd:restriction base="dms:Text"/>
      </xsd:simpleType>
    </xsd:element>
    <xsd:element name="NLLPublishDate" ma:index="34" nillable="true" ma:displayName="Publiceringsdatum" ma:format="DateOnly" ma:hidden="true" ma:internalName="NLLPublishDate">
      <xsd:simpleType>
        <xsd:restriction base="dms:DateTime"/>
      </xsd:simpleType>
    </xsd:element>
    <xsd:element name="NLLInformationCollectionTaxHTField0" ma:index="35" nillable="true" ma:taxonomy="true" ma:internalName="NLLInformationCollectionTaxHTField0" ma:taxonomyFieldName="NLLInformationCollection" ma:displayName="Informationssamling" ma:fieldId="{5965f86f-d738-4017-88d8-24d6ef34a791}" ma:taxonomyMulti="true" ma:sspId="39d54842-4abd-4019-b0bf-19e71d696155" ma:termSetId="60e00f7a-77a4-4c71-b63e-bae2eb97b3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roducerPlaceTaxHTField0" ma:index="37" nillable="true" ma:taxonomy="true" ma:internalName="NLLProducerPlaceTaxHTField0" ma:taxonomyFieldName="NLLProducerPlace" ma:displayName="Producentplats" ma:fieldId="{e174ebea-294d-44bc-9c09-0f97f1197811}" ma:sspId="39d54842-4abd-4019-b0bf-19e71d696155" ma:termSetId="45f1cc5b-3028-4a82-8c90-ecfb5e2e86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EstablishedBy" ma:index="38" ma:displayName="Upprättad av" ma:list="UserInfo" ma:SharePointGroup="0" ma:internalName="NLLEstablished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EstablishedByQuickpart" ma:index="39" nillable="true" ma:displayName="Upprättad av Quickpart" ma:hidden="true" ma:internalName="NLLEstablishedByQuickpart">
      <xsd:simpleType>
        <xsd:restriction base="dms:Text"/>
      </xsd:simpleType>
    </xsd:element>
    <xsd:element name="VersionComment" ma:index="40" nillable="true" ma:displayName="Versionskommentar" ma:hidden="true" ma:internalName="VersionComment" ma:readOnly="false">
      <xsd:simpleType>
        <xsd:restriction base="dms:Text"/>
      </xsd:simpleType>
    </xsd:element>
    <xsd:element name="NLLPublishDateQuickpart" ma:index="41" nillable="true" ma:displayName="Publiceringsdatum Quickpart" ma:hidden="true" ma:internalName="NLLPublishDateQuickpart">
      <xsd:simpleType>
        <xsd:restriction base="dms:Text"/>
      </xsd:simpleType>
    </xsd:element>
    <xsd:element name="NLLLockWorkflows" ma:index="42" nillable="true" ma:displayName="ArbetsflödeKörs" ma:default="0" ma:hidden="true" ma:internalName="NLLLockWorkflows">
      <xsd:simpleType>
        <xsd:restriction base="dms:Boolean"/>
      </xsd:simpleType>
    </xsd:element>
    <xsd:element name="NLLPublished" ma:index="43" nillable="true" ma:displayName="Publicerad" ma:hidden="true" ma:internalName="NLLPublishe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18ce9-5289-4a18-805d-4141408e948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NLL-Nyckelord" ma:fieldId="{23f27201-bee3-471e-b2e7-b64fd8b7ca38}" ma:taxonomyMulti="true" ma:sspId="39d54842-4abd-4019-b0bf-19e71d6961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ec489-f745-4ed5-9c00-958a11aea6df" elementFormDefault="qualified">
    <xsd:import namespace="http://schemas.microsoft.com/office/2006/documentManagement/types"/>
    <xsd:import namespace="http://schemas.microsoft.com/office/infopath/2007/PartnerControls"/>
    <xsd:element name="VIS_DocumentId" ma:index="12" nillable="true" ma:displayName="Producentplats ID" ma:hidden="true" ma:internalName="VIS_Doc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Status" ma:index="16" nillable="true" ma:displayName="Dokumentstatus" ma:hidden="true" ma:internalName="Dokument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SResponsible" ma:index="20" ma:displayName="Ansvarig" ma:list="UserInfo" ma:internalName="VISResponsible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LLPublishDate xmlns="http://schemas.microsoft.com/sharepoint/v3">2022-11-03T23:00:00+00:00</NLLPublishDate>
    <NLLPublished xmlns="http://schemas.microsoft.com/sharepoint/v3" xsi:nil="true"/>
    <NLLPublishingstatus xmlns="http://schemas.microsoft.com/sharepoint/v3">Publicerad</NLLPublishingstatus>
    <NLLDocumentIDValue xmlns="http://schemas.microsoft.com/sharepoint/v3">ARBGRP757-2093665656-176</NLLDocumentIDValue>
    <NLLThinningTime xmlns="http://schemas.microsoft.com/sharepoint/v3">2025-11-03T23:00:00+00:00</NLLThinningTime>
    <NLLPublishDateQuickpart xmlns="http://schemas.microsoft.com/sharepoint/v3">2022-11-04</NLLPublishDateQuickpart>
    <NLLInformationCollectionTaxHTField0 xmlns="http://schemas.microsoft.com/sharepoint/v3">
      <Terms xmlns="http://schemas.microsoft.com/office/infopath/2007/PartnerControls"/>
    </NLLInformationCollectionTaxHTField0>
    <NLLLockWorkflows xmlns="http://schemas.microsoft.com/sharepoint/v3">false</NLLLockWorkflows>
    <NLLEstablishedByQuickpart xmlns="http://schemas.microsoft.com/sharepoint/v3">Anette Kihlström-Selberg</NLLEstablishedByQuickpart>
    <prdProcessTaxHTField0 xmlns="http://schemas.microsoft.com/sharepoint/v3">
      <Terms xmlns="http://schemas.microsoft.com/office/infopath/2007/PartnerControls"/>
    </prdProcessTaxHTField0>
    <AnsvarigQuickpart xmlns="http://schemas.microsoft.com/sharepoint/v3">Helena Trældal</AnsvarigQuickpart>
    <NLLEstablishedBy xmlns="http://schemas.microsoft.com/sharepoint/v3">
      <UserInfo>
        <DisplayName>Anette Kihlström-Selberg</DisplayName>
        <AccountId>1294</AccountId>
        <AccountType/>
      </UserInfo>
    </NLLEstablishedBy>
    <NLLStakeholderTaxHTField0 xmlns="http://schemas.microsoft.com/sharepoint/v3">
      <Terms xmlns="http://schemas.microsoft.com/office/infopath/2007/PartnerControls"/>
    </NLLStakeholderTaxHTField0>
    <NLL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981e6eac-a633-4de2-91a2-d5e48e1c0d00</TermId>
        </TermInfo>
      </Terms>
    </NLLDocumentTypeTaxHTField0>
    <NLLVersion xmlns="http://schemas.microsoft.com/sharepoint/v3">1.0</NLLVersion>
    <NLLInformationclass xmlns="http://schemas.microsoft.com/sharepoint/v3">Publik</NLLInformationclass>
    <NLLModifiedBy xmlns="http://schemas.microsoft.com/sharepoint/v3">Helena Trældal</NLLModifiedBy>
    <NLLProducerPlac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Regionens protokoll</TermName>
          <TermId xmlns="http://schemas.microsoft.com/office/infopath/2007/PartnerControls">0813c5bc-601e-4764-80a0-8fd49acb82e4</TermId>
        </TermInfo>
      </Terms>
    </NLLProducerPlaceTaxHTField0>
    <VersionComment xmlns="http://schemas.microsoft.com/sharepoint/v3" xsi:nil="true"/>
    <NLLDiarienummer xmlns="http://schemas.microsoft.com/sharepoint/v3" xsi:nil="true"/>
    <TaxKeywordTaxHTField xmlns="c7918ce9-5289-4a18-805d-4141408e948c">
      <Terms xmlns="http://schemas.microsoft.com/office/infopath/2007/PartnerControls"/>
    </TaxKeywordTaxHTField>
    <_dlc_DocId xmlns="c7918ce9-5289-4a18-805d-4141408e948c">ARBGRP757-2093665656-176</_dlc_DocId>
    <_dlc_DocIdUrl xmlns="c7918ce9-5289-4a18-805d-4141408e948c">
      <Url>http://spportal.extvis.local/process/administrativ/_layouts/15/DocIdRedir.aspx?ID=ARBGRP757-2093665656-176</Url>
      <Description>ARBGRP757-2093665656-176</Description>
    </_dlc_DocIdUrl>
    <_dlc_DocIdPersistId xmlns="c7918ce9-5289-4a18-805d-4141408e948c">true</_dlc_DocIdPersistId>
    <_dlc_ExpireDateSaved xmlns="http://schemas.microsoft.com/sharepoint/v3" xsi:nil="true"/>
    <_dlc_ExpireDate xmlns="http://schemas.microsoft.com/sharepoint/v3">2025-12-03T23:00:00+00:00</_dlc_ExpireDate>
    <VIS_DocumentId xmlns="e1dec489-f745-4ed5-9c00-958a11aea6df">
      <Url>https://samarbeta.nll.se/producentplats/regionensprotokoll/_layouts/15/DocIdRedir.aspx?ID=ARBGRP757-2093665656-176</Url>
      <Description>ARBGRP757-2093665656-176</Description>
    </VIS_DocumentId>
    <VISResponsible xmlns="e1dec489-f745-4ed5-9c00-958a11aea6df">
      <UserInfo>
        <DisplayName>Helena Trældal</DisplayName>
        <AccountId>1220</AccountId>
        <AccountType/>
      </UserInfo>
    </VISResponsible>
    <DocumentStatus xmlns="e1dec489-f745-4ed5-9c00-958a11aea6df">
      <Url>https://samarbeta.nll.se/producentplats/regionensprotokoll/_layouts/15/wrkstat.aspx?List=fbf17c4a-15ec-4a2e-84f6-9c553cc614c4&amp;WorkflowInstanceName=43affa1b-c492-456b-8e01-f6aacd5c4a86</Url>
      <Description>Publicerad</Description>
    </DocumentStatus>
    <_dlc_Exempt xmlns="http://schemas.microsoft.com/sharepoint/v3">false</_dlc_Exempt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0F7364-87AE-4889-BBF9-41631E105D5B}"/>
</file>

<file path=customXml/itemProps2.xml><?xml version="1.0" encoding="utf-8"?>
<ds:datastoreItem xmlns:ds="http://schemas.openxmlformats.org/officeDocument/2006/customXml" ds:itemID="{864AE351-345E-4F24-B350-D6E565ECA0A2}"/>
</file>

<file path=customXml/itemProps3.xml><?xml version="1.0" encoding="utf-8"?>
<ds:datastoreItem xmlns:ds="http://schemas.openxmlformats.org/officeDocument/2006/customXml" ds:itemID="{B5CA8FC8-75BD-47A4-B535-5B1B120FD302}"/>
</file>

<file path=customXml/itemProps4.xml><?xml version="1.0" encoding="utf-8"?>
<ds:datastoreItem xmlns:ds="http://schemas.openxmlformats.org/officeDocument/2006/customXml" ds:itemID="{C1CB3A54-11B2-4BBC-BC6E-D5D8310E904A}"/>
</file>

<file path=customXml/itemProps5.xml><?xml version="1.0" encoding="utf-8"?>
<ds:datastoreItem xmlns:ds="http://schemas.openxmlformats.org/officeDocument/2006/customXml" ds:itemID="{04B5BA82-B3FF-4F05-B9DD-DE7581AE18E9}"/>
</file>

<file path=docProps/app.xml><?xml version="1.0" encoding="utf-8"?>
<Properties xmlns="http://schemas.openxmlformats.org/officeDocument/2006/extended-properties" xmlns:vt="http://schemas.openxmlformats.org/officeDocument/2006/docPropsVTypes">
  <Template>Region Norrbotten_vit</Template>
  <TotalTime>6981</TotalTime>
  <Words>1762</Words>
  <Application>Microsoft Office PowerPoint</Application>
  <PresentationFormat>Bildspel på skärmen (16:9)</PresentationFormat>
  <Paragraphs>271</Paragraphs>
  <Slides>42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42</vt:i4>
      </vt:variant>
    </vt:vector>
  </HeadingPairs>
  <TitlesOfParts>
    <vt:vector size="50" baseType="lpstr">
      <vt:lpstr>Arial</vt:lpstr>
      <vt:lpstr>Calibri</vt:lpstr>
      <vt:lpstr>Source Sans Pro</vt:lpstr>
      <vt:lpstr>Source Sans Pro Black</vt:lpstr>
      <vt:lpstr>Source Sans Pro Bold</vt:lpstr>
      <vt:lpstr>Wingdings</vt:lpstr>
      <vt:lpstr>Region Norrbotten_vit</vt:lpstr>
      <vt:lpstr>Ljus-bakgrund</vt:lpstr>
      <vt:lpstr>   Utskott Nära vård 221024</vt:lpstr>
      <vt:lpstr>PowerPoint-presentation</vt:lpstr>
      <vt:lpstr>§4 Nära hjärtsjukvård på Säbo i Luleå och Boden</vt:lpstr>
      <vt:lpstr>Pacemakermottagningen Sunderby sjukhus</vt:lpstr>
      <vt:lpstr>Varför uppsökande varsamhet på vård och omsorgsboenden ?</vt:lpstr>
      <vt:lpstr>Genomförande</vt:lpstr>
      <vt:lpstr>Utvärdering efter 5 år</vt:lpstr>
      <vt:lpstr>Etiska dilemman</vt:lpstr>
      <vt:lpstr>Frågor?</vt:lpstr>
      <vt:lpstr>§5. Modellområde Östra </vt:lpstr>
      <vt:lpstr>PowerPoint-presentation</vt:lpstr>
      <vt:lpstr>Utvecklingsdag och Kick-Off Överkalix 19/10</vt:lpstr>
      <vt:lpstr>PowerPoint-presentation</vt:lpstr>
      <vt:lpstr>- Boka in möten med barnen som ni gör med vuxna, exempelvis patient/brukarråd. </vt:lpstr>
      <vt:lpstr>- Våra insatser måste komma in tidigare och mycket mer i samverkan, önskar att det fanns medel att söka för att utveckla arbetet kring barn. </vt:lpstr>
      <vt:lpstr>- Drömläge skulle vara en huvudman för att  på riktigt vara  en sömlös vård.</vt:lpstr>
      <vt:lpstr>- Orden spelar roll, vi behöver  inte säga orosanmälan utan skicka ett meddelande till soc så de kan ta kontakt.</vt:lpstr>
      <vt:lpstr>- Ta in rehabinsatser till de nyskapade nära vårdteamen, då blir det  att  fullt ut hjälpa personen i hemmet.</vt:lpstr>
      <vt:lpstr>PowerPoint-presentation</vt:lpstr>
      <vt:lpstr>PowerPoint-presentation</vt:lpstr>
      <vt:lpstr>§7 Forskarskola Nära vård  </vt:lpstr>
      <vt:lpstr>PowerPoint-presentation</vt:lpstr>
      <vt:lpstr>§9 Utbildning för regionfullmäktige</vt:lpstr>
      <vt:lpstr>§10 Kommun- och medborgardialoger 2023</vt:lpstr>
      <vt:lpstr>§10 Kommun- och medborgardialoger 2023</vt:lpstr>
      <vt:lpstr>§10 Kommun- och medborgardialoger 2023</vt:lpstr>
      <vt:lpstr>§11 Delredovisning till Socialstyrelsen  </vt:lpstr>
      <vt:lpstr>Sammanfattning alla områden</vt:lpstr>
      <vt:lpstr>Personcentrering och ökad delaktighet/medskapande - exempel</vt:lpstr>
      <vt:lpstr>Samverkan mellan regioner och kommun - exempel</vt:lpstr>
      <vt:lpstr>Ökad kontinuitet och medskapande - exempel</vt:lpstr>
      <vt:lpstr> Stärka förutsättningarna för vårdens medarbetare - exempel</vt:lpstr>
      <vt:lpstr>§12 Uppföljning </vt:lpstr>
      <vt:lpstr>§13 Facklig samverkan  </vt:lpstr>
      <vt:lpstr>§14 Laget runt </vt:lpstr>
      <vt:lpstr>PowerPoint-presentation</vt:lpstr>
      <vt:lpstr>Region Norrbottens  utvecklingsresa Nära vård </vt:lpstr>
      <vt:lpstr>Styrning och ledning</vt:lpstr>
      <vt:lpstr>PowerPoint-presentation</vt:lpstr>
      <vt:lpstr>Kunskap och reformer</vt:lpstr>
      <vt:lpstr>Forum för dialog och samverkan </vt:lpstr>
      <vt:lpstr>Nya tjänster och arbetssätt </vt:lpstr>
    </vt:vector>
  </TitlesOfParts>
  <Company>Region Norrbotten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Utskott Nära vård 221024</dc:title>
  <dc:creator>Anneli Granberg</dc:creator>
  <cp:keywords/>
  <cp:lastModifiedBy>Anette Kihlström-Selberg</cp:lastModifiedBy>
  <cp:revision>232</cp:revision>
  <cp:lastPrinted>2021-11-03T07:24:21Z</cp:lastPrinted>
  <dcterms:created xsi:type="dcterms:W3CDTF">2021-06-21T11:39:02Z</dcterms:created>
  <dcterms:modified xsi:type="dcterms:W3CDTF">2022-10-25T06:02:11Z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0x010100D7963E0E5B7A40E5AEA07389401D709F007B1238BBD93543428C20870054E92DBF0100907CEEA6569A954C976B7824CE75F91F</vt:lpwstr>
  </property>
  <property fmtid="{D5CDD505-2E9C-101B-9397-08002B2CF9AE}" pid="3" name="TaxKeyword">
    <vt:lpwstr/>
  </property>
  <property fmtid="{D5CDD505-2E9C-101B-9397-08002B2CF9AE}" pid="4" name="CareActionCodeSurgical">
    <vt:lpwstr/>
  </property>
  <property fmtid="{D5CDD505-2E9C-101B-9397-08002B2CF9AE}" pid="5" name="NLLProducerPlace">
    <vt:lpwstr>7980</vt:lpwstr>
  </property>
  <property fmtid="{D5CDD505-2E9C-101B-9397-08002B2CF9AE}" pid="6" name="NLLApprovedByQuickPart">
    <vt:lpwstr/>
  </property>
  <property fmtid="{D5CDD505-2E9C-101B-9397-08002B2CF9AE}" pid="7" name="NLLInformationCollection">
    <vt:lpwstr/>
  </property>
  <property fmtid="{D5CDD505-2E9C-101B-9397-08002B2CF9AE}" pid="8" name="NLLProjectDescription">
    <vt:lpwstr/>
  </property>
  <property fmtid="{D5CDD505-2E9C-101B-9397-08002B2CF9AE}" pid="9" name="PsychiatricCodeTaxHTField0">
    <vt:lpwstr/>
  </property>
  <property fmtid="{D5CDD505-2E9C-101B-9397-08002B2CF9AE}" pid="10" name="NLLStakeholder">
    <vt:lpwstr/>
  </property>
  <property fmtid="{D5CDD505-2E9C-101B-9397-08002B2CF9AE}" pid="11" name="TLVCodeDiagnosisTaxHTField0">
    <vt:lpwstr/>
  </property>
  <property fmtid="{D5CDD505-2E9C-101B-9397-08002B2CF9AE}" pid="12" name="NPUCode">
    <vt:lpwstr/>
  </property>
  <property fmtid="{D5CDD505-2E9C-101B-9397-08002B2CF9AE}" pid="13" name="NLLClosureDate">
    <vt:lpwstr/>
  </property>
  <property fmtid="{D5CDD505-2E9C-101B-9397-08002B2CF9AE}" pid="14" name="NLLProducerplaceID">
    <vt:lpwstr/>
  </property>
  <property fmtid="{D5CDD505-2E9C-101B-9397-08002B2CF9AE}" pid="15" name="Godkänn dokument(1)">
    <vt:lpwstr>, </vt:lpwstr>
  </property>
  <property fmtid="{D5CDD505-2E9C-101B-9397-08002B2CF9AE}" pid="16" name="NLLPublishedTemplate">
    <vt:lpwstr/>
  </property>
  <property fmtid="{D5CDD505-2E9C-101B-9397-08002B2CF9AE}" pid="17" name="NLLWFComment">
    <vt:lpwstr/>
  </property>
  <property fmtid="{D5CDD505-2E9C-101B-9397-08002B2CF9AE}" pid="18" name="NLLPTCName">
    <vt:lpwstr/>
  </property>
  <property fmtid="{D5CDD505-2E9C-101B-9397-08002B2CF9AE}" pid="19" name="SpecialtyTaxHTField0">
    <vt:lpwstr/>
  </property>
  <property fmtid="{D5CDD505-2E9C-101B-9397-08002B2CF9AE}" pid="20" name="CareActionCodeNonSurgical">
    <vt:lpwstr/>
  </property>
  <property fmtid="{D5CDD505-2E9C-101B-9397-08002B2CF9AE}" pid="21" name="AnalysisNameTaxHTField0">
    <vt:lpwstr/>
  </property>
  <property fmtid="{D5CDD505-2E9C-101B-9397-08002B2CF9AE}" pid="22" name="Specialty">
    <vt:lpwstr/>
  </property>
  <property fmtid="{D5CDD505-2E9C-101B-9397-08002B2CF9AE}" pid="23" name="NLLProjectUrl">
    <vt:lpwstr/>
  </property>
  <property fmtid="{D5CDD505-2E9C-101B-9397-08002B2CF9AE}" pid="24" name="NLLSteeringGroup">
    <vt:lpwstr/>
  </property>
  <property fmtid="{D5CDD505-2E9C-101B-9397-08002B2CF9AE}" pid="25" name="NLLMeetingTypeTaxHTField0">
    <vt:lpwstr/>
  </property>
  <property fmtid="{D5CDD505-2E9C-101B-9397-08002B2CF9AE}" pid="26" name="NLLTemplateStatus">
    <vt:lpwstr/>
  </property>
  <property fmtid="{D5CDD505-2E9C-101B-9397-08002B2CF9AE}" pid="27" name="CareActionCodeSurgicalTaxHTField0">
    <vt:lpwstr/>
  </property>
  <property fmtid="{D5CDD505-2E9C-101B-9397-08002B2CF9AE}" pid="28" name="PharmaceuticalCodeTaxHTField0">
    <vt:lpwstr/>
  </property>
  <property fmtid="{D5CDD505-2E9C-101B-9397-08002B2CF9AE}" pid="29" name="Granska dokument(1)">
    <vt:lpwstr>, </vt:lpwstr>
  </property>
  <property fmtid="{D5CDD505-2E9C-101B-9397-08002B2CF9AE}" pid="30" name="NLLProjectLeader">
    <vt:lpwstr/>
  </property>
  <property fmtid="{D5CDD505-2E9C-101B-9397-08002B2CF9AE}" pid="31" name="NLLDecisionLevelManagedTaxHTField0">
    <vt:lpwstr/>
  </property>
  <property fmtid="{D5CDD505-2E9C-101B-9397-08002B2CF9AE}" pid="34" name="NLLDefaultTemplate">
    <vt:lpwstr/>
  </property>
  <property fmtid="{D5CDD505-2E9C-101B-9397-08002B2CF9AE}" pid="35" name="NLLProjectVisitor">
    <vt:lpwstr/>
  </property>
  <property fmtid="{D5CDD505-2E9C-101B-9397-08002B2CF9AE}" pid="36" name="NLLApprovedBy">
    <vt:lpwstr/>
  </property>
  <property fmtid="{D5CDD505-2E9C-101B-9397-08002B2CF9AE}" pid="37" name="NLLDecisionLevelManaged">
    <vt:lpwstr/>
  </property>
  <property fmtid="{D5CDD505-2E9C-101B-9397-08002B2CF9AE}" pid="38" name="CompulsoryAction">
    <vt:lpwstr/>
  </property>
  <property fmtid="{D5CDD505-2E9C-101B-9397-08002B2CF9AE}" pid="39" name="NLLProjectDivisionTaxHTField0">
    <vt:lpwstr/>
  </property>
  <property fmtid="{D5CDD505-2E9C-101B-9397-08002B2CF9AE}" pid="40" name="ICD10CodeTaxHTField0">
    <vt:lpwstr/>
  </property>
  <property fmtid="{D5CDD505-2E9C-101B-9397-08002B2CF9AE}" pid="41" name="Godkänn dokument">
    <vt:lpwstr>, </vt:lpwstr>
  </property>
  <property fmtid="{D5CDD505-2E9C-101B-9397-08002B2CF9AE}" pid="42" name="NLLProjectOwner">
    <vt:lpwstr/>
  </property>
  <property fmtid="{D5CDD505-2E9C-101B-9397-08002B2CF9AE}" pid="43" name="NPUCodeTaxHTField0">
    <vt:lpwstr/>
  </property>
  <property fmtid="{D5CDD505-2E9C-101B-9397-08002B2CF9AE}" pid="44" name="NLLTemplateFolderDescription">
    <vt:lpwstr/>
  </property>
  <property fmtid="{D5CDD505-2E9C-101B-9397-08002B2CF9AE}" pid="45" name="TLVCodeAction">
    <vt:lpwstr/>
  </property>
  <property fmtid="{D5CDD505-2E9C-101B-9397-08002B2CF9AE}" pid="46" name="RadiologicalCode">
    <vt:lpwstr/>
  </property>
  <property fmtid="{D5CDD505-2E9C-101B-9397-08002B2CF9AE}" pid="47" name="References">
    <vt:lpwstr/>
  </property>
  <property fmtid="{D5CDD505-2E9C-101B-9397-08002B2CF9AE}" pid="48" name="prdProcess">
    <vt:lpwstr/>
  </property>
  <property fmtid="{D5CDD505-2E9C-101B-9397-08002B2CF9AE}" pid="49" name="NLLProjectOrderStatus">
    <vt:lpwstr/>
  </property>
  <property fmtid="{D5CDD505-2E9C-101B-9397-08002B2CF9AE}" pid="51" name="NLLReferenceGroup">
    <vt:lpwstr/>
  </property>
  <property fmtid="{D5CDD505-2E9C-101B-9397-08002B2CF9AE}" pid="52" name="TLVCodeDiagnosis">
    <vt:lpwstr/>
  </property>
  <property fmtid="{D5CDD505-2E9C-101B-9397-08002B2CF9AE}" pid="53" name="PharmaceuticalCode">
    <vt:lpwstr/>
  </property>
  <property fmtid="{D5CDD505-2E9C-101B-9397-08002B2CF9AE}" pid="54" name="NLLInitiationDate">
    <vt:lpwstr/>
  </property>
  <property fmtid="{D5CDD505-2E9C-101B-9397-08002B2CF9AE}" pid="56" name="ReferencesTaxHTField0">
    <vt:lpwstr/>
  </property>
  <property fmtid="{D5CDD505-2E9C-101B-9397-08002B2CF9AE}" pid="57" name="NLLWindingUpDate">
    <vt:lpwstr/>
  </property>
  <property fmtid="{D5CDD505-2E9C-101B-9397-08002B2CF9AE}" pid="58" name="TLVCodeActionTaxHTField0">
    <vt:lpwstr/>
  </property>
  <property fmtid="{D5CDD505-2E9C-101B-9397-08002B2CF9AE}" pid="59" name="NLLProjectNr">
    <vt:lpwstr/>
  </property>
  <property fmtid="{D5CDD505-2E9C-101B-9397-08002B2CF9AE}" pid="60" name="Granska dokument">
    <vt:lpwstr>, </vt:lpwstr>
  </property>
  <property fmtid="{D5CDD505-2E9C-101B-9397-08002B2CF9AE}" pid="61" name="NLLProjectTypeTaxHTField0">
    <vt:lpwstr/>
  </property>
  <property fmtid="{D5CDD505-2E9C-101B-9397-08002B2CF9AE}" pid="62" name="NLLPTCProcessTeam">
    <vt:lpwstr/>
  </property>
  <property fmtid="{D5CDD505-2E9C-101B-9397-08002B2CF9AE}" pid="63" name="RadiologicalCodeTaxHTField0">
    <vt:lpwstr/>
  </property>
  <property fmtid="{D5CDD505-2E9C-101B-9397-08002B2CF9AE}" pid="64" name="NLLImplementationDate">
    <vt:lpwstr/>
  </property>
  <property fmtid="{D5CDD505-2E9C-101B-9397-08002B2CF9AE}" pid="65" name="NLLProjectDivision">
    <vt:lpwstr/>
  </property>
  <property fmtid="{D5CDD505-2E9C-101B-9397-08002B2CF9AE}" pid="66" name="PsychiatricCode">
    <vt:lpwstr/>
  </property>
  <property fmtid="{D5CDD505-2E9C-101B-9397-08002B2CF9AE}" pid="67" name="Publicera dokument">
    <vt:lpwstr>, </vt:lpwstr>
  </property>
  <property fmtid="{D5CDD505-2E9C-101B-9397-08002B2CF9AE}" pid="68" name="NLLProjectType">
    <vt:lpwstr/>
  </property>
  <property fmtid="{D5CDD505-2E9C-101B-9397-08002B2CF9AE}" pid="69" name="AnalysisName">
    <vt:lpwstr/>
  </property>
  <property fmtid="{D5CDD505-2E9C-101B-9397-08002B2CF9AE}" pid="70" name="NLLMtptCodeTaxHTField0">
    <vt:lpwstr/>
  </property>
  <property fmtid="{D5CDD505-2E9C-101B-9397-08002B2CF9AE}" pid="71" name="NLLLatestProjectTrackingDate">
    <vt:lpwstr/>
  </property>
  <property fmtid="{D5CDD505-2E9C-101B-9397-08002B2CF9AE}" pid="72" name="NLLDocumentType">
    <vt:lpwstr>1021</vt:lpwstr>
  </property>
  <property fmtid="{D5CDD505-2E9C-101B-9397-08002B2CF9AE}" pid="73" name="NLLProjectTypeText">
    <vt:lpwstr/>
  </property>
  <property fmtid="{D5CDD505-2E9C-101B-9397-08002B2CF9AE}" pid="74" name="NLLEstablishingDate">
    <vt:lpwstr/>
  </property>
  <property fmtid="{D5CDD505-2E9C-101B-9397-08002B2CF9AE}" pid="75" name="NLLProjectMember">
    <vt:lpwstr/>
  </property>
  <property fmtid="{D5CDD505-2E9C-101B-9397-08002B2CF9AE}" pid="76" name="NLLProcessTeamLookup">
    <vt:lpwstr/>
  </property>
  <property fmtid="{D5CDD505-2E9C-101B-9397-08002B2CF9AE}" pid="77" name="CareActionCodeNonSurgicalTaxHTField0">
    <vt:lpwstr/>
  </property>
  <property fmtid="{D5CDD505-2E9C-101B-9397-08002B2CF9AE}" pid="78" name="CompulsoryActionTaxHTField0">
    <vt:lpwstr/>
  </property>
  <property fmtid="{D5CDD505-2E9C-101B-9397-08002B2CF9AE}" pid="79" name="NLLMeetingType">
    <vt:lpwstr/>
  </property>
  <property fmtid="{D5CDD505-2E9C-101B-9397-08002B2CF9AE}" pid="80" name="NLLProjectLeaderDiv">
    <vt:lpwstr/>
  </property>
  <property fmtid="{D5CDD505-2E9C-101B-9397-08002B2CF9AE}" pid="81" name="NLLProjectName">
    <vt:lpwstr/>
  </property>
  <property fmtid="{D5CDD505-2E9C-101B-9397-08002B2CF9AE}" pid="83" name="NLLMtptCode">
    <vt:lpwstr/>
  </property>
  <property fmtid="{D5CDD505-2E9C-101B-9397-08002B2CF9AE}" pid="84" name="ICD10Code">
    <vt:lpwstr/>
  </property>
  <property fmtid="{D5CDD505-2E9C-101B-9397-08002B2CF9AE}" pid="85" name="NLLProjectStatus">
    <vt:lpwstr/>
  </property>
  <property fmtid="{D5CDD505-2E9C-101B-9397-08002B2CF9AE}" pid="86" name="_dlc_policyId">
    <vt:lpwstr>0x010100D7963E0E5B7A40E5AEA07389401D709F007B1238BBD93543428C20870054E92DBF|1214505165</vt:lpwstr>
  </property>
  <property fmtid="{D5CDD505-2E9C-101B-9397-08002B2CF9AE}" pid="89" name="ItemRetentionFormula">
    <vt:lpwstr>&lt;formula id="Microsoft.Office.RecordsManagement.PolicyFeatures.Expiration.Formula.BuiltIn"&gt;&lt;number&gt;1&lt;/number&gt;&lt;property&gt;NLLThinningTime&lt;/property&gt;&lt;propertyid&gt;2793489f-7251-475b-a975-480031914936&lt;/propertyid&gt;&lt;period&gt;months&lt;/period&gt;&lt;/formula&gt;</vt:lpwstr>
  </property>
  <property fmtid="{D5CDD505-2E9C-101B-9397-08002B2CF9AE}" pid="91" name="_dlc_DocIdItemGuid">
    <vt:lpwstr>79b2ccbc-1629-4c3b-a9da-6f2942ae11b2</vt:lpwstr>
  </property>
  <property fmtid="{D5CDD505-2E9C-101B-9397-08002B2CF9AE}" pid="93" name="TaxCatchAll">
    <vt:lpwstr>7980;#;#1021;#</vt:lpwstr>
  </property>
  <property fmtid="{D5CDD505-2E9C-101B-9397-08002B2CF9AE}" pid="95" name="_dlc_ItemStageId">
    <vt:lpwstr/>
  </property>
  <property fmtid="{D5CDD505-2E9C-101B-9397-08002B2CF9AE}" pid="97" name="Order">
    <vt:r8>2240400</vt:r8>
  </property>
  <property fmtid="{D5CDD505-2E9C-101B-9397-08002B2CF9AE}" pid="98" name="xd_ProgID">
    <vt:lpwstr/>
  </property>
  <property fmtid="{D5CDD505-2E9C-101B-9397-08002B2CF9AE}" pid="99" name="_SourceUrl">
    <vt:lpwstr/>
  </property>
  <property fmtid="{D5CDD505-2E9C-101B-9397-08002B2CF9AE}" pid="100" name="_SharedFileIndex">
    <vt:lpwstr/>
  </property>
  <property fmtid="{D5CDD505-2E9C-101B-9397-08002B2CF9AE}" pid="101" name="TemplateUrl">
    <vt:lpwstr/>
  </property>
  <property fmtid="{D5CDD505-2E9C-101B-9397-08002B2CF9AE}" pid="103" name="NLLDecisionLevelGoverning">
    <vt:lpwstr/>
  </property>
  <property fmtid="{D5CDD505-2E9C-101B-9397-08002B2CF9AE}" pid="104" name="NLLFactOwner">
    <vt:lpwstr/>
  </property>
  <property fmtid="{D5CDD505-2E9C-101B-9397-08002B2CF9AE}" pid="105" name="NLLFactOwnerText">
    <vt:lpwstr/>
  </property>
  <property fmtid="{D5CDD505-2E9C-101B-9397-08002B2CF9AE}" pid="106" name="xd_Signature">
    <vt:bool>false</vt:bool>
  </property>
  <property fmtid="{D5CDD505-2E9C-101B-9397-08002B2CF9AE}" pid="107" name="NLLDecisionLevel">
    <vt:lpwstr/>
  </property>
  <property fmtid="{D5CDD505-2E9C-101B-9397-08002B2CF9AE}" pid="108" name="NLLPTCProcessLeader">
    <vt:lpwstr/>
  </property>
  <property fmtid="{D5CDD505-2E9C-101B-9397-08002B2CF9AE}" pid="110" name="NLLPTCVISEditor">
    <vt:lpwstr/>
  </property>
</Properties>
</file>