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6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324" r:id="rId3"/>
    <p:sldId id="462" r:id="rId4"/>
    <p:sldId id="506" r:id="rId5"/>
    <p:sldId id="507" r:id="rId6"/>
    <p:sldId id="508" r:id="rId7"/>
    <p:sldId id="509" r:id="rId8"/>
    <p:sldId id="510" r:id="rId9"/>
    <p:sldId id="511" r:id="rId10"/>
    <p:sldId id="463" r:id="rId11"/>
    <p:sldId id="503" r:id="rId12"/>
    <p:sldId id="504" r:id="rId13"/>
    <p:sldId id="505" r:id="rId14"/>
    <p:sldId id="498" r:id="rId15"/>
    <p:sldId id="497" r:id="rId16"/>
    <p:sldId id="500" r:id="rId17"/>
    <p:sldId id="501" r:id="rId18"/>
    <p:sldId id="491" r:id="rId19"/>
    <p:sldId id="492" r:id="rId20"/>
    <p:sldId id="493" r:id="rId21"/>
    <p:sldId id="494" r:id="rId22"/>
    <p:sldId id="495" r:id="rId23"/>
    <p:sldId id="496" r:id="rId24"/>
    <p:sldId id="469" r:id="rId25"/>
    <p:sldId id="445" r:id="rId26"/>
  </p:sldIdLst>
  <p:sldSz cx="9144000" cy="5143500" type="screen16x9"/>
  <p:notesSz cx="6669088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rika Lundström" initials="UL" lastIdx="6" clrIdx="0">
    <p:extLst>
      <p:ext uri="{19B8F6BF-5375-455C-9EA6-DF929625EA0E}">
        <p15:presenceInfo xmlns:p15="http://schemas.microsoft.com/office/powerpoint/2012/main" userId="S-1-5-21-3767723875-3641016550-3046868103-105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55697"/>
    <a:srgbClr val="0092D4"/>
    <a:srgbClr val="83C55B"/>
    <a:srgbClr val="000000"/>
    <a:srgbClr val="D0E6CF"/>
    <a:srgbClr val="0096C8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 snapToGrid="0" showGuides="1">
      <p:cViewPr varScale="1">
        <p:scale>
          <a:sx n="92" d="100"/>
          <a:sy n="92" d="100"/>
        </p:scale>
        <p:origin x="606" y="78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38" Type="http://schemas.openxmlformats.org/officeDocument/2006/relationships/customXml" Target="../customXml/item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66268-AD7D-4F9F-AB13-5825CD55E8C3}" type="datetimeFigureOut">
              <a:rPr lang="sv-SE" smtClean="0"/>
              <a:t>2022-11-30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1B453-FE34-4B2E-8AB4-ECA541D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1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2022-11-30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2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913210" y="1572816"/>
            <a:ext cx="7310985" cy="2652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913210" y="914401"/>
            <a:ext cx="7315199" cy="65841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>
          <a:xfrm>
            <a:off x="6156722" y="0"/>
            <a:ext cx="2067473" cy="909041"/>
          </a:xfrm>
          <a:prstGeom prst="rect">
            <a:avLst/>
          </a:prstGeom>
        </p:spPr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964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-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22910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>
          <a:xfrm>
            <a:off x="6156722" y="0"/>
            <a:ext cx="2067473" cy="909041"/>
          </a:xfrm>
          <a:prstGeom prst="rect">
            <a:avLst/>
          </a:prstGeom>
        </p:spPr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549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913210" y="914401"/>
            <a:ext cx="7315199" cy="65841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13210" y="1576387"/>
            <a:ext cx="7310438" cy="265271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>
          <a:xfrm>
            <a:off x="6156722" y="0"/>
            <a:ext cx="2067473" cy="909041"/>
          </a:xfrm>
          <a:prstGeom prst="rect">
            <a:avLst/>
          </a:prstGeom>
        </p:spPr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48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_kollage-3-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2743200" y="914401"/>
            <a:ext cx="2170101" cy="1326356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5" name="Platshållare för bild 5"/>
          <p:cNvSpPr>
            <a:spLocks noGrp="1"/>
          </p:cNvSpPr>
          <p:nvPr>
            <p:ph type="pic" sz="quarter" idx="16"/>
          </p:nvPr>
        </p:nvSpPr>
        <p:spPr>
          <a:xfrm>
            <a:off x="3840955" y="2269928"/>
            <a:ext cx="1073348" cy="63281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4938712" y="914400"/>
            <a:ext cx="4205288" cy="265271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913210" y="2571750"/>
            <a:ext cx="2558653" cy="995363"/>
          </a:xfrm>
          <a:prstGeom prst="rect">
            <a:avLst/>
          </a:prstGeo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8"/>
          </p:nvPr>
        </p:nvSpPr>
        <p:spPr>
          <a:xfrm>
            <a:off x="6156722" y="0"/>
            <a:ext cx="2067473" cy="909041"/>
          </a:xfrm>
          <a:prstGeom prst="rect">
            <a:avLst/>
          </a:prstGeom>
        </p:spPr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647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>
          <a:xfrm>
            <a:off x="6156722" y="0"/>
            <a:ext cx="2067473" cy="909041"/>
          </a:xfrm>
          <a:prstGeom prst="rect">
            <a:avLst/>
          </a:prstGeom>
        </p:spPr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949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  <p:sldLayoutId id="2147483685" r:id="rId13"/>
    <p:sldLayoutId id="2147483687" r:id="rId14"/>
    <p:sldLayoutId id="2147483689" r:id="rId15"/>
    <p:sldLayoutId id="2147483690" r:id="rId16"/>
    <p:sldLayoutId id="2147483691" r:id="rId1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kr.se/skr/tjanster/evenemang/hittaevenemang/kalenderhandelser/ledarskapsprogramnaravardforfortroendevalda.67616.html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3289" y="2905988"/>
            <a:ext cx="6497905" cy="1011503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0" dirty="0" smtClean="0"/>
              <a:t>Utskott </a:t>
            </a:r>
            <a:r>
              <a:rPr lang="sv-SE" b="0" dirty="0"/>
              <a:t>Nära </a:t>
            </a:r>
            <a:r>
              <a:rPr lang="sv-SE" b="0" dirty="0" smtClean="0"/>
              <a:t>vård</a:t>
            </a:r>
            <a:br>
              <a:rPr lang="sv-SE" b="0" dirty="0" smtClean="0"/>
            </a:br>
            <a:r>
              <a:rPr lang="sv-SE" b="0" dirty="0" smtClean="0"/>
              <a:t>221121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08" y="591530"/>
            <a:ext cx="2396068" cy="19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830083" y="511506"/>
            <a:ext cx="7315199" cy="658415"/>
          </a:xfrm>
        </p:spPr>
        <p:txBody>
          <a:bodyPr>
            <a:normAutofit fontScale="90000"/>
          </a:bodyPr>
          <a:lstStyle/>
          <a:p>
            <a:r>
              <a:rPr lang="sv-SE" sz="2400" b="1" dirty="0" smtClean="0">
                <a:solidFill>
                  <a:srgbClr val="0070C0"/>
                </a:solidFill>
              </a:rPr>
              <a:t>§5 Modellområde Östra Norrbotten</a:t>
            </a:r>
            <a:br>
              <a:rPr lang="sv-SE" sz="2400" b="1" dirty="0" smtClean="0">
                <a:solidFill>
                  <a:srgbClr val="0070C0"/>
                </a:solidFill>
              </a:rPr>
            </a:br>
            <a:endParaRPr lang="sv-SE" sz="2400" b="1" dirty="0">
              <a:solidFill>
                <a:srgbClr val="0070C0"/>
              </a:solidFill>
            </a:endParaRPr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15993"/>
          <a:stretch>
            <a:fillRect/>
          </a:stretch>
        </p:blipFill>
        <p:spPr>
          <a:xfrm>
            <a:off x="1630756" y="1573213"/>
            <a:ext cx="5876138" cy="2652712"/>
          </a:xfrm>
        </p:spPr>
      </p:pic>
      <p:sp>
        <p:nvSpPr>
          <p:cNvPr id="5" name="textruta 4"/>
          <p:cNvSpPr txBox="1"/>
          <p:nvPr/>
        </p:nvSpPr>
        <p:spPr>
          <a:xfrm>
            <a:off x="2701636" y="1080655"/>
            <a:ext cx="296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</a:rPr>
              <a:t>Nära vård team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024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210" y="487377"/>
            <a:ext cx="6232023" cy="503558"/>
          </a:xfrm>
        </p:spPr>
        <p:txBody>
          <a:bodyPr>
            <a:normAutofit fontScale="90000"/>
          </a:bodyPr>
          <a:lstStyle/>
          <a:p>
            <a:r>
              <a:rPr lang="sv-SE" sz="4500" dirty="0"/>
              <a:t>Utrustning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1026" name="Picture 2" descr="Avancerad sjukvård i hemmet (ASIH) Stockho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0" y="1576388"/>
            <a:ext cx="5489674" cy="274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8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Viktigt inför 2023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2054" name="Picture 6" descr="7 tips hur du kan spara pengar med cirkulär ekonomi - Ekoap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940833"/>
            <a:ext cx="2419355" cy="13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er förståelse för psykisk ohälsa - VD-tidnin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5869"/>
            <a:ext cx="1566174" cy="9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regionostergotland.se/contentassets/cc14d41e93ab4e64980aa44aaca28bc0/barn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r="17362"/>
          <a:stretch>
            <a:fillRect/>
          </a:stretch>
        </p:blipFill>
        <p:spPr bwMode="auto">
          <a:xfrm>
            <a:off x="5118084" y="909041"/>
            <a:ext cx="4152438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737574" y="909041"/>
            <a:ext cx="239681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300" dirty="0"/>
              <a:t>I kalendern: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748343" y="1599642"/>
            <a:ext cx="834074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100" dirty="0"/>
              <a:t>22-23 november planeringsdagar operativa ledningsgruppen</a:t>
            </a:r>
          </a:p>
          <a:p>
            <a:r>
              <a:rPr lang="sv-SE" sz="2100" dirty="0"/>
              <a:t>9 november styrgrupp med budget 2023 samt rambudget 2024-2025</a:t>
            </a:r>
          </a:p>
          <a:p>
            <a:r>
              <a:rPr lang="sv-SE" sz="2100" dirty="0"/>
              <a:t>Januari 2023 samtliga Nära vårdteam igång.</a:t>
            </a:r>
          </a:p>
        </p:txBody>
      </p:sp>
    </p:spTree>
    <p:extLst>
      <p:ext uri="{BB962C8B-B14F-4D97-AF65-F5344CB8AC3E}">
        <p14:creationId xmlns:p14="http://schemas.microsoft.com/office/powerpoint/2010/main" val="11303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2056" y="384370"/>
            <a:ext cx="6718762" cy="834016"/>
          </a:xfrm>
        </p:spPr>
        <p:txBody>
          <a:bodyPr/>
          <a:lstStyle/>
          <a:p>
            <a:r>
              <a:rPr lang="sv-SE" dirty="0"/>
              <a:t>§6 Nationella utvecklingsmedel Nära vård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35182" y="1314954"/>
            <a:ext cx="6635636" cy="304908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Inför styrgruppsmöte 221122 finns ca </a:t>
            </a:r>
            <a:r>
              <a:rPr lang="sv-SE" dirty="0" smtClean="0"/>
              <a:t>8 mnkr </a:t>
            </a:r>
            <a:r>
              <a:rPr lang="sv-SE" dirty="0"/>
              <a:t>kvar att fördela</a:t>
            </a:r>
          </a:p>
          <a:p>
            <a:pPr marL="0" indent="0">
              <a:buNone/>
            </a:pPr>
            <a:r>
              <a:rPr lang="sv-SE" dirty="0"/>
              <a:t>Förslag på ytterligare beviljade medel ca 4,3 mnkr</a:t>
            </a:r>
          </a:p>
          <a:p>
            <a:pPr marL="0" indent="0">
              <a:buNone/>
            </a:pPr>
            <a:r>
              <a:rPr lang="sv-SE" dirty="0"/>
              <a:t>Återstår </a:t>
            </a:r>
            <a:r>
              <a:rPr lang="sv-SE" dirty="0" smtClean="0"/>
              <a:t>ca 3,5 mnkr </a:t>
            </a:r>
            <a:r>
              <a:rPr lang="sv-SE" dirty="0"/>
              <a:t>att </a:t>
            </a:r>
            <a:r>
              <a:rPr lang="sv-SE" dirty="0" smtClean="0"/>
              <a:t>fördela beroende på utfall i styrgruppen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010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9624969"/>
              </p:ext>
            </p:extLst>
          </p:nvPr>
        </p:nvGraphicFramePr>
        <p:xfrm>
          <a:off x="529936" y="181841"/>
          <a:ext cx="7574973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6727"/>
                <a:gridCol w="1548246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Utvecklingssatsning</a:t>
                      </a:r>
                      <a:endParaRPr lang="sv-SE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Beviljade medel tkr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Bastjänstgöring i Region Norrbotten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445</a:t>
                      </a:r>
                      <a:endParaRPr lang="sv-SE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Kampanj för att öka attraktiviteten att bli specialistsjuksköterska inom specialiteter med fokus nära vård 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sv-SE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Stödresurser Nära </a:t>
                      </a:r>
                      <a:r>
                        <a:rPr lang="sv-SE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vård 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4 784</a:t>
                      </a:r>
                      <a:endParaRPr lang="sv-SE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Ledningsansvarig läkare akutmottagning Sunderbyn 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2 200</a:t>
                      </a:r>
                      <a:endParaRPr lang="sv-SE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Utbildning mobil ultraljudsscanner för akutläkare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endParaRPr lang="sv-SE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Utbildningssatsning akutmottagningar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1 200</a:t>
                      </a:r>
                      <a:endParaRPr lang="sv-SE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Projektorganisation modellområde Östra </a:t>
                      </a:r>
                      <a:endParaRPr lang="sv-SE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2 261</a:t>
                      </a:r>
                      <a:endParaRPr lang="sv-SE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Praktisk</a:t>
                      </a:r>
                      <a:r>
                        <a:rPr lang="sv-SE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tjänstgöring läkare Södra och Norra </a:t>
                      </a:r>
                      <a:endParaRPr lang="sv-SE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857</a:t>
                      </a:r>
                      <a:endParaRPr lang="sv-SE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Kontinuitet</a:t>
                      </a:r>
                      <a:r>
                        <a:rPr lang="sv-SE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fast läkarkontakt Cederkliniken – planeringstid </a:t>
                      </a:r>
                      <a:endParaRPr lang="sv-SE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sv-SE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sz="1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Summa  </a:t>
                      </a:r>
                      <a:endParaRPr lang="sv-SE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12 605</a:t>
                      </a:r>
                      <a:endParaRPr lang="sv-SE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550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/>
          </p:nvPr>
        </p:nvGraphicFramePr>
        <p:xfrm>
          <a:off x="825373" y="454521"/>
          <a:ext cx="7398822" cy="466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5184576"/>
              </a:tblGrid>
              <a:tr h="27813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Strategiskt område</a:t>
                      </a:r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Inriktning</a:t>
                      </a:r>
                      <a:endParaRPr lang="sv-SE" sz="14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Stärkt kontinuitet i primärvård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Fast läkarkontakt (</a:t>
                      </a:r>
                      <a:r>
                        <a:rPr lang="sv-SE" sz="1200" dirty="0" err="1" smtClean="0"/>
                        <a:t>inkl</a:t>
                      </a:r>
                      <a:r>
                        <a:rPr lang="sv-SE" sz="1200" dirty="0" smtClean="0"/>
                        <a:t> prioritering), fast vårdkontakt, team, relationsskapande arbetssätt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Psykosociala team i primärvård 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1-2 psykosociala team per länsdel. Vårdsamordnare, ledningsansvarig psykolog, specialistkonsultation, specialistutbildning </a:t>
                      </a:r>
                      <a:r>
                        <a:rPr lang="sv-SE" sz="1200" dirty="0" err="1" smtClean="0"/>
                        <a:t>ssk</a:t>
                      </a:r>
                      <a:r>
                        <a:rPr lang="sv-SE" sz="1200" dirty="0" smtClean="0"/>
                        <a:t> psykiatri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Psykisk hälsa barn och unga 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Utredning, psykosociala team, specialistteam BUP, en väg in psykisk hälsa, förebyggande,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dirty="0" smtClean="0"/>
                        <a:t>hälsofrämjande insatser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Samsjuklighet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Gemensam</a:t>
                      </a:r>
                      <a:r>
                        <a:rPr lang="sv-SE" sz="1200" baseline="0" dirty="0" smtClean="0"/>
                        <a:t> översyn och förberedelsearbete internt och tillsammans med länets kommuner utifrån samsjuklighetsutredningens förslag. Inriktning att stå väl förberedda när lagförändringen om förändrat huvudmannaskap förväntas träda i kraft 2026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Suicidprevention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Fortsatt arbete utifrån länsgemensam handlingsplan suicidprevention.</a:t>
                      </a:r>
                      <a:r>
                        <a:rPr lang="sv-SE" sz="1200" baseline="0" dirty="0" smtClean="0"/>
                        <a:t> Lokala handlingsplaner ska tas fram i varje kommun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Rehabilitering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Översyn och utveckling av rehabilitering</a:t>
                      </a:r>
                      <a:r>
                        <a:rPr lang="sv-SE" sz="1200" baseline="0" dirty="0" smtClean="0"/>
                        <a:t> på olika nivåer i länet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</a:tr>
              <a:tr h="511780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Öppnare vårdformer nära 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Mobila akutpsykiatriska team, specialistkonsultation, digitala verktyg, hemmonitorering, digitala vårdbesök, </a:t>
                      </a:r>
                      <a:r>
                        <a:rPr lang="sv-SE" sz="1200" dirty="0" err="1" smtClean="0"/>
                        <a:t>Digitalen</a:t>
                      </a:r>
                      <a:r>
                        <a:rPr lang="sv-SE" sz="1200" dirty="0" smtClean="0"/>
                        <a:t>, filialer och servicepunkter 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Personcentrering och delaktighet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Patient- och brukarmedverkan, medborgardialoger, utbildning, vad är viktigt för dig? </a:t>
                      </a:r>
                      <a:r>
                        <a:rPr lang="sv-SE" sz="1200" dirty="0" err="1" smtClean="0"/>
                        <a:t>patientkontrakt</a:t>
                      </a:r>
                      <a:r>
                        <a:rPr lang="sv-SE" sz="1200" dirty="0" smtClean="0"/>
                        <a:t>, SIP, tjänstedesign, vård- och omsorgskollen, levande bibliotek 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Hälsofrämjande och förebyggande 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200" baseline="0" dirty="0" smtClean="0"/>
                        <a:t>Tidiga </a:t>
                      </a:r>
                      <a:r>
                        <a:rPr lang="sv-SE" sz="1200" baseline="0" smtClean="0"/>
                        <a:t>och förebyggande insatser </a:t>
                      </a:r>
                      <a:r>
                        <a:rPr lang="sv-SE" sz="1200" baseline="0" dirty="0" smtClean="0"/>
                        <a:t>, gärna i samverkan med kommunerna och andra aktörer i samhället, ex dans för hälsa</a:t>
                      </a:r>
                      <a:endParaRPr lang="sv-SE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696191" y="103909"/>
            <a:ext cx="72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Beredningsunderlag prioritering 2023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51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/>
          </p:nvPr>
        </p:nvGraphicFramePr>
        <p:xfrm>
          <a:off x="1524000" y="539750"/>
          <a:ext cx="60960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04"/>
                <a:gridCol w="3912096"/>
              </a:tblGrid>
              <a:tr h="27813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Strategiskt</a:t>
                      </a:r>
                      <a:r>
                        <a:rPr lang="sv-SE" sz="1400" baseline="0" dirty="0" smtClean="0"/>
                        <a:t> område</a:t>
                      </a:r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Inriktning </a:t>
                      </a:r>
                      <a:endParaRPr lang="sv-SE" sz="14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Utveckla förutsättningar på arbetsplatsen</a:t>
                      </a:r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Tillitsbaserat ledarskap, god arbetsmiljö, medarbetardriven utveckling </a:t>
                      </a:r>
                      <a:endParaRPr lang="sv-SE" sz="14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Ändamålsenlig kompetensförsörjning </a:t>
                      </a:r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BT, AT, ST, PTP-psykolog, poängutbildningar, specialistutbildning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ssk</a:t>
                      </a:r>
                      <a:r>
                        <a:rPr lang="sv-SE" sz="1400" baseline="0" dirty="0" smtClean="0"/>
                        <a:t>, karriärtjänster </a:t>
                      </a:r>
                      <a:endParaRPr lang="sv-SE" sz="14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Utbilda vårdens framtida medarbetare</a:t>
                      </a:r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Grundutbildning (</a:t>
                      </a:r>
                      <a:r>
                        <a:rPr lang="sv-SE" sz="1400" dirty="0" err="1" smtClean="0"/>
                        <a:t>ssk</a:t>
                      </a:r>
                      <a:r>
                        <a:rPr lang="sv-SE" sz="1400" dirty="0" smtClean="0"/>
                        <a:t>, </a:t>
                      </a:r>
                      <a:r>
                        <a:rPr lang="sv-SE" sz="1400" dirty="0" err="1" smtClean="0"/>
                        <a:t>rtg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ssk</a:t>
                      </a:r>
                      <a:r>
                        <a:rPr lang="sv-SE" sz="1400" dirty="0" smtClean="0"/>
                        <a:t>, arbetsterapeut, fysioterapeut, psykolog, BMA), specialistutbildning</a:t>
                      </a:r>
                      <a:r>
                        <a:rPr lang="sv-SE" sz="1400" baseline="0" dirty="0" smtClean="0"/>
                        <a:t> undersköterska</a:t>
                      </a:r>
                      <a:endParaRPr lang="sv-SE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Stödresurser för omställningen </a:t>
                      </a:r>
                    </a:p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888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1828" y="384370"/>
            <a:ext cx="6458990" cy="834016"/>
          </a:xfrm>
        </p:spPr>
        <p:txBody>
          <a:bodyPr/>
          <a:lstStyle/>
          <a:p>
            <a:r>
              <a:rPr lang="sv-SE" dirty="0" smtClean="0"/>
              <a:t>§7 Nationell </a:t>
            </a:r>
            <a:r>
              <a:rPr lang="sv-SE" dirty="0"/>
              <a:t>budget med inriktning Nära vård 2023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11827" y="1314954"/>
            <a:ext cx="6458991" cy="3049084"/>
          </a:xfrm>
        </p:spPr>
        <p:txBody>
          <a:bodyPr/>
          <a:lstStyle/>
          <a:p>
            <a:pPr marL="0" indent="0">
              <a:buNone/>
            </a:pPr>
            <a:r>
              <a:rPr lang="sv-SE" sz="1200" b="1" dirty="0" smtClean="0"/>
              <a:t>Nära </a:t>
            </a:r>
            <a:r>
              <a:rPr lang="sv-SE" sz="1200" b="1" dirty="0"/>
              <a:t>vård med primärvården som </a:t>
            </a:r>
            <a:r>
              <a:rPr lang="sv-SE" sz="1200" b="1" dirty="0" smtClean="0"/>
              <a:t>nav </a:t>
            </a:r>
          </a:p>
          <a:p>
            <a:r>
              <a:rPr lang="sv-SE" sz="1200" dirty="0" smtClean="0"/>
              <a:t>3 </a:t>
            </a:r>
            <a:r>
              <a:rPr lang="sv-SE" sz="1200" dirty="0"/>
              <a:t>miljarder årligen från </a:t>
            </a:r>
            <a:r>
              <a:rPr lang="sv-SE" sz="1200" dirty="0" smtClean="0"/>
              <a:t>2023</a:t>
            </a:r>
          </a:p>
          <a:p>
            <a:r>
              <a:rPr lang="sv-SE" sz="1200" dirty="0" smtClean="0"/>
              <a:t>Primärvård </a:t>
            </a:r>
            <a:r>
              <a:rPr lang="sv-SE" sz="1200" dirty="0"/>
              <a:t>i glesbygd, 300 miljoner </a:t>
            </a:r>
            <a:r>
              <a:rPr lang="sv-SE" sz="1200" dirty="0" smtClean="0"/>
              <a:t>2023</a:t>
            </a:r>
          </a:p>
          <a:p>
            <a:r>
              <a:rPr lang="sv-SE" sz="1200" dirty="0" smtClean="0"/>
              <a:t>Barn </a:t>
            </a:r>
            <a:r>
              <a:rPr lang="sv-SE" sz="1200" dirty="0"/>
              <a:t>och unga, BVC - socialtjänst 50 miljoner </a:t>
            </a:r>
            <a:r>
              <a:rPr lang="sv-SE" sz="1200" dirty="0" smtClean="0"/>
              <a:t>2023</a:t>
            </a:r>
          </a:p>
          <a:p>
            <a:r>
              <a:rPr lang="sv-SE" sz="1200" dirty="0" smtClean="0"/>
              <a:t>Psykisk </a:t>
            </a:r>
            <a:r>
              <a:rPr lang="sv-SE" sz="1200" dirty="0"/>
              <a:t>ohälsa, primärvården och BUP 2,1 miljarder 2023</a:t>
            </a:r>
          </a:p>
          <a:p>
            <a:pPr marL="0" indent="0">
              <a:buNone/>
            </a:pPr>
            <a:r>
              <a:rPr lang="sv-SE" sz="1200" dirty="0"/>
              <a:t> </a:t>
            </a:r>
          </a:p>
          <a:p>
            <a:pPr marL="0" indent="0">
              <a:buNone/>
            </a:pPr>
            <a:r>
              <a:rPr lang="sv-SE" sz="1200" b="1" dirty="0"/>
              <a:t>Kompetensförsörjning Hälso- och sjukvården </a:t>
            </a:r>
            <a:endParaRPr lang="sv-SE" sz="1200" b="1" dirty="0" smtClean="0"/>
          </a:p>
          <a:p>
            <a:r>
              <a:rPr lang="sv-SE" sz="1200" dirty="0" smtClean="0"/>
              <a:t>3,2 </a:t>
            </a:r>
            <a:r>
              <a:rPr lang="sv-SE" sz="1200" dirty="0"/>
              <a:t>miljarder 2023 kommuner och regioner </a:t>
            </a:r>
            <a:endParaRPr lang="sv-SE" sz="1200" dirty="0" smtClean="0"/>
          </a:p>
          <a:p>
            <a:r>
              <a:rPr lang="sv-SE" sz="1200" dirty="0" smtClean="0"/>
              <a:t>Utbildning </a:t>
            </a:r>
            <a:r>
              <a:rPr lang="sv-SE" sz="1200" dirty="0"/>
              <a:t>till specialistsjuksköterska 500 miljoner 2023, 400 miljoner </a:t>
            </a:r>
            <a:r>
              <a:rPr lang="sv-SE" sz="1200" dirty="0" smtClean="0"/>
              <a:t>2024</a:t>
            </a:r>
          </a:p>
          <a:p>
            <a:r>
              <a:rPr lang="sv-SE" sz="1200" dirty="0" smtClean="0"/>
              <a:t>Karriär- och utvecklingsmöjligheter 100 </a:t>
            </a:r>
            <a:r>
              <a:rPr lang="sv-SE" sz="1200" dirty="0"/>
              <a:t>miljoner årligen </a:t>
            </a:r>
            <a:r>
              <a:rPr lang="sv-SE" sz="1200" dirty="0" smtClean="0"/>
              <a:t> </a:t>
            </a:r>
            <a:endParaRPr lang="sv-SE" sz="12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619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9482" y="384370"/>
            <a:ext cx="6521335" cy="834016"/>
          </a:xfrm>
        </p:spPr>
        <p:txBody>
          <a:bodyPr/>
          <a:lstStyle/>
          <a:p>
            <a:r>
              <a:rPr lang="sv-SE" dirty="0" smtClean="0"/>
              <a:t>§8 Forskarskola Nära vård 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49482" y="1314954"/>
            <a:ext cx="6521336" cy="3049084"/>
          </a:xfrm>
        </p:spPr>
        <p:txBody>
          <a:bodyPr/>
          <a:lstStyle/>
          <a:p>
            <a:r>
              <a:rPr lang="sv-SE" dirty="0" smtClean="0"/>
              <a:t>Gemensam </a:t>
            </a:r>
            <a:r>
              <a:rPr lang="sv-SE" dirty="0"/>
              <a:t>forskarskola nära vård </a:t>
            </a:r>
            <a:r>
              <a:rPr lang="sv-SE" dirty="0" smtClean="0"/>
              <a:t>planerar att starta upp senhösten 2023 tillsammans </a:t>
            </a:r>
            <a:r>
              <a:rPr lang="sv-SE" dirty="0"/>
              <a:t>med LTU</a:t>
            </a:r>
          </a:p>
          <a:p>
            <a:r>
              <a:rPr lang="sv-SE" dirty="0"/>
              <a:t>Arbetsgrupp bildad</a:t>
            </a:r>
          </a:p>
          <a:p>
            <a:r>
              <a:rPr lang="sv-SE" dirty="0" smtClean="0"/>
              <a:t>Fyra doktorandtjänster </a:t>
            </a:r>
            <a:r>
              <a:rPr lang="sv-SE" dirty="0"/>
              <a:t>från vardera Region Norrbotten och </a:t>
            </a:r>
            <a:r>
              <a:rPr lang="sv-SE" dirty="0" smtClean="0"/>
              <a:t>LTU</a:t>
            </a:r>
            <a:endParaRPr lang="sv-SE" dirty="0"/>
          </a:p>
          <a:p>
            <a:r>
              <a:rPr lang="sv-SE" dirty="0"/>
              <a:t>Ärende till regionstyrelsen december </a:t>
            </a:r>
            <a:r>
              <a:rPr lang="sv-SE" dirty="0" smtClean="0"/>
              <a:t>2023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049482" y="4592782"/>
            <a:ext cx="538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Karin Zingmark, professor omvårdnad </a:t>
            </a:r>
            <a:r>
              <a:rPr lang="sv-SE" dirty="0" err="1" smtClean="0"/>
              <a:t>LtU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911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475291" y="580077"/>
            <a:ext cx="81309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/>
              <a:t>Mötet öppnas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/>
              <a:t>Upprop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/>
              <a:t>Val av justerare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Uppstart av Nära vård team Haparanda, Anne Harila distriktssköterska, Mari Huhtanen AKS och nära vård samordnare PV Östra</a:t>
            </a:r>
            <a:endParaRPr lang="sv-SE" sz="1000" dirty="0"/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/>
              <a:t>Modellområde Östra </a:t>
            </a:r>
            <a:r>
              <a:rPr lang="sv-SE" sz="1000" dirty="0" smtClean="0"/>
              <a:t>Norrbotten, Greta Sköld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Utvecklingsmedel </a:t>
            </a:r>
            <a:r>
              <a:rPr lang="sv-SE" sz="1000" dirty="0"/>
              <a:t>nationella </a:t>
            </a:r>
            <a:r>
              <a:rPr lang="sv-SE" sz="1000" dirty="0" smtClean="0"/>
              <a:t>överenskommelser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Nationell budget med inriktning Nära vård 2023 </a:t>
            </a:r>
            <a:endParaRPr lang="sv-SE" sz="1000" dirty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Forskarskola Nära vård, Karin Zingmark professor i omvårdnad LTU 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Hälso- och sjukvårdsnämnd 2023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Återkoppling efter </a:t>
            </a:r>
            <a:r>
              <a:rPr lang="sv-SE" sz="1000" dirty="0" err="1" smtClean="0"/>
              <a:t>Polsam</a:t>
            </a:r>
            <a:r>
              <a:rPr lang="sv-SE" sz="1000" dirty="0" smtClean="0"/>
              <a:t> 221111 kring nära vård och psykisk hälsa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Ledarskapsprogram Nära vård SKR 2023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Reflektion från Framtidsdag Nära vård SKR</a:t>
            </a:r>
          </a:p>
          <a:p>
            <a:pPr>
              <a:lnSpc>
                <a:spcPct val="150000"/>
              </a:lnSpc>
            </a:pPr>
            <a:r>
              <a:rPr lang="sv-SE" sz="1000" dirty="0" smtClean="0"/>
              <a:t>14. Laget runt </a:t>
            </a:r>
          </a:p>
          <a:p>
            <a:pPr>
              <a:lnSpc>
                <a:spcPct val="150000"/>
              </a:lnSpc>
            </a:pPr>
            <a:r>
              <a:rPr lang="sv-SE" sz="1000" dirty="0" smtClean="0"/>
              <a:t>15 Övriga frågor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18371" y="118412"/>
            <a:ext cx="750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chemeClr val="accent1"/>
                </a:solidFill>
              </a:rPr>
              <a:t>Dagordning</a:t>
            </a:r>
            <a:endParaRPr lang="sv-SE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91046" y="384370"/>
            <a:ext cx="6479772" cy="834016"/>
          </a:xfrm>
        </p:spPr>
        <p:txBody>
          <a:bodyPr/>
          <a:lstStyle/>
          <a:p>
            <a:r>
              <a:rPr lang="sv-SE" dirty="0" smtClean="0"/>
              <a:t>§9 Hälso- och sjukvårdsnämnd 2023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91045" y="1314954"/>
            <a:ext cx="6479773" cy="304908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119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384370"/>
            <a:ext cx="6656417" cy="834016"/>
          </a:xfrm>
        </p:spPr>
        <p:txBody>
          <a:bodyPr/>
          <a:lstStyle/>
          <a:p>
            <a:r>
              <a:rPr lang="sv-SE" dirty="0" smtClean="0"/>
              <a:t>§10 Återkoppling efter </a:t>
            </a:r>
            <a:r>
              <a:rPr lang="sv-SE" dirty="0" err="1" smtClean="0"/>
              <a:t>Polsam</a:t>
            </a:r>
            <a:r>
              <a:rPr lang="sv-SE" dirty="0" smtClean="0"/>
              <a:t> Nära vård och Psykisk hälsa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400" y="1314954"/>
            <a:ext cx="6656418" cy="304908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3935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8146" y="103815"/>
            <a:ext cx="6822672" cy="834016"/>
          </a:xfrm>
        </p:spPr>
        <p:txBody>
          <a:bodyPr/>
          <a:lstStyle/>
          <a:p>
            <a:r>
              <a:rPr lang="sv-SE" dirty="0" smtClean="0"/>
              <a:t>§11 Ledarskapsprogram för förtroendevalda Nära vård SKR 2023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8145" y="1179872"/>
            <a:ext cx="7830775" cy="3049084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Två ledarskapsprogram</a:t>
            </a:r>
          </a:p>
          <a:p>
            <a:r>
              <a:rPr lang="sv-SE" sz="1400" dirty="0" smtClean="0"/>
              <a:t>Det </a:t>
            </a:r>
            <a:r>
              <a:rPr lang="sv-SE" sz="1400" dirty="0"/>
              <a:t>ena för förtroendevalda och det andra för tjänstepersoner, chefer och ledare. Syftet är att rusta och stärka deltagarna för ett uthålligt och modigt ledarskap.</a:t>
            </a:r>
          </a:p>
          <a:p>
            <a:r>
              <a:rPr lang="sv-SE" sz="1400" dirty="0"/>
              <a:t>De bägge ledarskapsprogrammen genomförs parallellt under våren 2023 och har tre gemensamma seminarier</a:t>
            </a:r>
            <a:r>
              <a:rPr lang="sv-SE" sz="1400" dirty="0" smtClean="0"/>
              <a:t>.</a:t>
            </a:r>
            <a:endParaRPr lang="sv-SE" sz="1400" dirty="0"/>
          </a:p>
          <a:p>
            <a:pPr marL="0" indent="0">
              <a:buNone/>
            </a:pPr>
            <a:r>
              <a:rPr lang="sv-SE" sz="1400" dirty="0"/>
              <a:t>Målgrupp</a:t>
            </a:r>
          </a:p>
          <a:p>
            <a:r>
              <a:rPr lang="sv-SE" sz="1400" dirty="0"/>
              <a:t>Förtroendevalda med heltidsuppdrag eller ingår som ledamöter i presidier inom vård och omsorg i kommuner och regioner som har i uppdrag att leda </a:t>
            </a:r>
            <a:r>
              <a:rPr lang="sv-SE" sz="1400" dirty="0" smtClean="0"/>
              <a:t>omställningen</a:t>
            </a:r>
          </a:p>
          <a:p>
            <a:r>
              <a:rPr lang="sv-SE" sz="1400" b="1" dirty="0"/>
              <a:t>Sista anmälningsdag:</a:t>
            </a:r>
            <a:r>
              <a:rPr lang="sv-SE" sz="1400" dirty="0"/>
              <a:t> 15 december 2022</a:t>
            </a:r>
          </a:p>
          <a:p>
            <a:r>
              <a:rPr lang="sv-SE" sz="1400" dirty="0">
                <a:hlinkClick r:id="rId2"/>
              </a:rPr>
              <a:t>För ytterligare information och anmälan </a:t>
            </a:r>
            <a:endParaRPr lang="sv-SE" sz="1400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44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3619" y="0"/>
            <a:ext cx="6677199" cy="834016"/>
          </a:xfrm>
        </p:spPr>
        <p:txBody>
          <a:bodyPr/>
          <a:lstStyle/>
          <a:p>
            <a:r>
              <a:rPr lang="sv-SE" dirty="0" smtClean="0"/>
              <a:t>§12 Reflektion Framtidsdag Nära vård SKR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61159" y="951272"/>
            <a:ext cx="6542118" cy="3049084"/>
          </a:xfrm>
        </p:spPr>
        <p:txBody>
          <a:bodyPr/>
          <a:lstStyle/>
          <a:p>
            <a:r>
              <a:rPr lang="sv-SE" sz="1400" dirty="0" smtClean="0"/>
              <a:t>Personlig reflektion inleder</a:t>
            </a:r>
          </a:p>
          <a:p>
            <a:r>
              <a:rPr lang="sv-SE" sz="1400" dirty="0"/>
              <a:t>5000 chefer och ledare har gått ledarskapsutbildningen på SKR</a:t>
            </a:r>
          </a:p>
          <a:p>
            <a:r>
              <a:rPr lang="sv-SE" sz="1400" dirty="0" smtClean="0"/>
              <a:t>Kunskapsstyrning </a:t>
            </a:r>
            <a:r>
              <a:rPr lang="sv-SE" sz="1400" dirty="0"/>
              <a:t>och relationen till omställning nära vård </a:t>
            </a:r>
            <a:r>
              <a:rPr lang="sv-SE" sz="1400" dirty="0" smtClean="0"/>
              <a:t>– Mats Bojestig och Mats Collin - </a:t>
            </a:r>
            <a:r>
              <a:rPr lang="sv-SE" sz="1400" dirty="0"/>
              <a:t>Riktlinjer är framtagna för ca 400 </a:t>
            </a:r>
            <a:r>
              <a:rPr lang="sv-SE" sz="1400" dirty="0" smtClean="0"/>
              <a:t>diagnoser. Professionens </a:t>
            </a:r>
            <a:r>
              <a:rPr lang="sv-SE" sz="1400" dirty="0"/>
              <a:t>kunskapsstöd och patientens kunskapsstöd behöver förenas till ETT </a:t>
            </a:r>
          </a:p>
          <a:p>
            <a:r>
              <a:rPr lang="sv-SE" sz="1400" dirty="0" smtClean="0"/>
              <a:t>Per </a:t>
            </a:r>
            <a:r>
              <a:rPr lang="sv-SE" sz="1400" dirty="0" err="1" smtClean="0"/>
              <a:t>Schlingman</a:t>
            </a:r>
            <a:r>
              <a:rPr lang="sv-SE" sz="1400" dirty="0" smtClean="0"/>
              <a:t> expert på framtidsfrågor och berättelser - Kommunicera </a:t>
            </a:r>
            <a:r>
              <a:rPr lang="sv-SE" sz="1400" dirty="0"/>
              <a:t>berättelser, symboler, aspirationer, tid och timing. Ramberättelser viktiga. Vart är vi på väg? </a:t>
            </a:r>
            <a:endParaRPr lang="sv-SE" sz="1400" dirty="0" smtClean="0"/>
          </a:p>
          <a:p>
            <a:r>
              <a:rPr lang="sv-SE" sz="1400" dirty="0"/>
              <a:t>Ledarskap i </a:t>
            </a:r>
            <a:r>
              <a:rPr lang="sv-SE" sz="1400" dirty="0" smtClean="0"/>
              <a:t>Kronoberg - Regiondirektör </a:t>
            </a:r>
            <a:r>
              <a:rPr lang="sv-SE" sz="1400" dirty="0"/>
              <a:t>och kommunchef Avesta </a:t>
            </a:r>
            <a:endParaRPr lang="sv-SE" sz="1400" dirty="0" smtClean="0"/>
          </a:p>
          <a:p>
            <a:r>
              <a:rPr lang="sv-SE" sz="1400" dirty="0" smtClean="0"/>
              <a:t>Mötestorg med 20 olika inriktningar – deltagande efter intresse</a:t>
            </a:r>
          </a:p>
          <a:p>
            <a:r>
              <a:rPr lang="sv-SE" sz="1400" dirty="0" smtClean="0"/>
              <a:t>Reflektionsövning – vart är vi om 30 år. Brev till närstående. </a:t>
            </a:r>
          </a:p>
          <a:p>
            <a:r>
              <a:rPr lang="sv-SE" sz="1400" dirty="0" smtClean="0"/>
              <a:t>Vi bör anordna en Nära vård dag 2023 i Norrbotten</a:t>
            </a:r>
            <a:endParaRPr lang="sv-SE" sz="1400" dirty="0"/>
          </a:p>
          <a:p>
            <a:endParaRPr lang="sv-SE" i="1" dirty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8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2548" y="384370"/>
            <a:ext cx="6518270" cy="834016"/>
          </a:xfrm>
        </p:spPr>
        <p:txBody>
          <a:bodyPr/>
          <a:lstStyle/>
          <a:p>
            <a:r>
              <a:rPr lang="sv-SE" dirty="0" smtClean="0"/>
              <a:t>§13 Laget runt 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2547" y="1314954"/>
            <a:ext cx="6518271" cy="3049084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1467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34948" y="251976"/>
            <a:ext cx="7271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§8 </a:t>
            </a:r>
            <a:r>
              <a:rPr lang="sv-SE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Övriga frågor </a:t>
            </a:r>
            <a:endParaRPr lang="sv-SE" sz="2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endParaRPr lang="sv-SE" sz="2400" b="1" dirty="0">
              <a:solidFill>
                <a:schemeClr val="accent1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934948" y="1582441"/>
            <a:ext cx="6801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06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913210" y="4000500"/>
            <a:ext cx="7310985" cy="789709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Anne </a:t>
            </a:r>
            <a:r>
              <a:rPr lang="sv-SE" dirty="0"/>
              <a:t>Harila distriktssköterska, Mari Huhtanen AKS och nära vård samordnare PV Östra</a:t>
            </a:r>
          </a:p>
          <a:p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854005" y="477646"/>
            <a:ext cx="7315199" cy="658415"/>
          </a:xfrm>
        </p:spPr>
        <p:txBody>
          <a:bodyPr>
            <a:normAutofit fontScale="90000"/>
          </a:bodyPr>
          <a:lstStyle/>
          <a:p>
            <a:r>
              <a:rPr lang="sv-SE" sz="2400" b="1" kern="1200" dirty="0">
                <a:solidFill>
                  <a:srgbClr val="0070C0"/>
                </a:solidFill>
                <a:ea typeface="+mn-ea"/>
                <a:cs typeface="+mn-cs"/>
              </a:rPr>
              <a:t>§4 </a:t>
            </a:r>
            <a:r>
              <a:rPr lang="sv-SE" sz="2400" b="1" dirty="0">
                <a:solidFill>
                  <a:srgbClr val="0070C0"/>
                </a:solidFill>
              </a:rPr>
              <a:t>Uppstart av Nära vård team </a:t>
            </a:r>
            <a:r>
              <a:rPr lang="sv-SE" sz="2400" b="1" dirty="0" smtClean="0">
                <a:solidFill>
                  <a:srgbClr val="0070C0"/>
                </a:solidFill>
              </a:rPr>
              <a:t>Haparanda</a:t>
            </a:r>
            <a:br>
              <a:rPr lang="sv-SE" sz="2400" b="1" dirty="0" smtClean="0">
                <a:solidFill>
                  <a:srgbClr val="0070C0"/>
                </a:solidFill>
              </a:rPr>
            </a:b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endParaRPr lang="sv-SE" sz="2400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50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4150" y="3705876"/>
            <a:ext cx="1207003" cy="1207003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Nära vårdteam i Östra Norrbotten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6" name="Picture 8" descr="Fiskeområde Tornedalen-Haparanda skärgå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18" y="3928472"/>
            <a:ext cx="1276231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Överkalix kommun - Överkalix.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86" y="4263979"/>
            <a:ext cx="1698509" cy="4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109" y="4205075"/>
            <a:ext cx="1381988" cy="53348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046" y="1373200"/>
            <a:ext cx="3786188" cy="23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 </a:t>
            </a:r>
            <a:r>
              <a:rPr lang="sv-SE" dirty="0"/>
              <a:t>varje kommun i Östra Norrbotten startas en nära </a:t>
            </a:r>
            <a:r>
              <a:rPr lang="sv-SE" dirty="0" smtClean="0"/>
              <a:t>vårdteam </a:t>
            </a:r>
            <a:r>
              <a:rPr lang="sv-SE" dirty="0"/>
              <a:t>dit det anställs sjuksköterskor. Övriga professioner till teamet kopplas med från befintlig verksamhet utifrån individens behov. </a:t>
            </a:r>
            <a:endParaRPr lang="sv-SE" dirty="0" smtClean="0"/>
          </a:p>
          <a:p>
            <a:r>
              <a:rPr lang="sv-SE" dirty="0" smtClean="0"/>
              <a:t>Sjuksköterskan </a:t>
            </a:r>
            <a:r>
              <a:rPr lang="sv-SE" dirty="0"/>
              <a:t>har en samordnande roll i teamet. </a:t>
            </a:r>
            <a:endParaRPr lang="sv-SE" dirty="0" smtClean="0"/>
          </a:p>
          <a:p>
            <a:r>
              <a:rPr lang="sv-SE" dirty="0" smtClean="0"/>
              <a:t>Teamen </a:t>
            </a:r>
            <a:r>
              <a:rPr lang="sv-SE" dirty="0"/>
              <a:t>arbetar utifrån personcentrerat förhållningssätt, har gemensamma rutiner och målsättning med vissa lokala variationer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Nära vårdtea</a:t>
            </a:r>
            <a:r>
              <a:rPr lang="sv-SE" dirty="0"/>
              <a:t>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2" y="4029913"/>
            <a:ext cx="6334493" cy="12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Förstärka vården i hemmet för hela befolkningen som har ett sådant vårdbehov och som inte har hemsjukvård. </a:t>
            </a:r>
            <a:endParaRPr lang="sv-SE" dirty="0" smtClean="0"/>
          </a:p>
          <a:p>
            <a:r>
              <a:rPr lang="sv-SE" dirty="0" smtClean="0"/>
              <a:t>Erbjuda </a:t>
            </a:r>
            <a:r>
              <a:rPr lang="sv-SE" dirty="0"/>
              <a:t>bedömningar samt vård och behandling i hemmet. </a:t>
            </a:r>
            <a:endParaRPr lang="sv-SE" dirty="0" smtClean="0"/>
          </a:p>
          <a:p>
            <a:r>
              <a:rPr lang="sv-SE" dirty="0" smtClean="0"/>
              <a:t>Utföra </a:t>
            </a:r>
            <a:r>
              <a:rPr lang="sv-SE" dirty="0"/>
              <a:t>uppföljningar och tidiga vårdinsatser i hemmet samt förebyggande hembesök hos äldre. </a:t>
            </a:r>
            <a:endParaRPr lang="sv-SE" dirty="0" smtClean="0"/>
          </a:p>
          <a:p>
            <a:r>
              <a:rPr lang="sv-SE" dirty="0" smtClean="0"/>
              <a:t>Bidra </a:t>
            </a:r>
            <a:r>
              <a:rPr lang="sv-SE" dirty="0"/>
              <a:t>till sömlösvård mellan olika vårdgivare och aktörer.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Syfte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2" y="4083918"/>
            <a:ext cx="6332769" cy="12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Sjuksköterskan ska finnas tillgänglig för patienter, hemtjänstpersonal och annan vård- och omsorgspersonal samt närstående som vårdar personer i hemmet med behov av rådgivning kring medicinska eller omvårdnadsfrågor. </a:t>
            </a:r>
            <a:endParaRPr lang="sv-SE" dirty="0" smtClean="0"/>
          </a:p>
          <a:p>
            <a:r>
              <a:rPr lang="sv-SE" dirty="0" smtClean="0"/>
              <a:t>Vid </a:t>
            </a:r>
            <a:r>
              <a:rPr lang="sv-SE" dirty="0"/>
              <a:t>behov gör sjuksköterskan hembesök, bedömer situationen och efter läkarkonsultation åtgärda enligt överenskommelse.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Arbetsuppgifter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2" y="4083918"/>
            <a:ext cx="6332769" cy="12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>
          <a:xfrm>
            <a:off x="913210" y="924737"/>
            <a:ext cx="7310985" cy="3300792"/>
          </a:xfrm>
        </p:spPr>
        <p:txBody>
          <a:bodyPr>
            <a:normAutofit fontScale="62500" lnSpcReduction="20000"/>
          </a:bodyPr>
          <a:lstStyle/>
          <a:p>
            <a:r>
              <a:rPr lang="sv-SE" dirty="0"/>
              <a:t>Koordinera vården till rätt vårdnivå</a:t>
            </a:r>
          </a:p>
          <a:p>
            <a:r>
              <a:rPr lang="sv-SE" dirty="0"/>
              <a:t>Göra bedömningar vid oförutsägbara och oväntade händelser</a:t>
            </a:r>
          </a:p>
          <a:p>
            <a:r>
              <a:rPr lang="sv-SE" dirty="0"/>
              <a:t>Identifiera sviktande hälsotillstånd och efter samråd med läkare påbörja medicinsk behandling samt planera uppföljning</a:t>
            </a:r>
          </a:p>
          <a:p>
            <a:r>
              <a:rPr lang="sv-SE" dirty="0"/>
              <a:t>Starta upp alternativt fortsätta påbörjad behandling i hemmet</a:t>
            </a:r>
          </a:p>
          <a:p>
            <a:r>
              <a:rPr lang="sv-SE" dirty="0"/>
              <a:t>Förstärkt utskrivning med uppföljning i </a:t>
            </a:r>
            <a:r>
              <a:rPr lang="sv-SE" smtClean="0"/>
              <a:t>hemmet,</a:t>
            </a:r>
          </a:p>
          <a:p>
            <a:r>
              <a:rPr lang="sv-SE" smtClean="0"/>
              <a:t>Göra </a:t>
            </a:r>
            <a:r>
              <a:rPr lang="sv-SE" dirty="0"/>
              <a:t>uppdrag och uppföljning som kommer inkommer från andra vårdenheter som exempelvis ambulans, slutenvård och hemtjänst</a:t>
            </a:r>
          </a:p>
          <a:p>
            <a:r>
              <a:rPr lang="sv-SE" dirty="0"/>
              <a:t>Stödja i egenvård  </a:t>
            </a:r>
            <a:endParaRPr lang="sv-SE" dirty="0" smtClean="0"/>
          </a:p>
          <a:p>
            <a:r>
              <a:rPr lang="sv-SE" dirty="0"/>
              <a:t>Samordna olika yrkesprofessioner för insatser i vårdsammanhanget</a:t>
            </a:r>
          </a:p>
          <a:p>
            <a:r>
              <a:rPr lang="sv-SE" dirty="0"/>
              <a:t>Förebyggande hembesök hos äldre</a:t>
            </a:r>
          </a:p>
          <a:p>
            <a:r>
              <a:rPr lang="sv-SE" dirty="0"/>
              <a:t>Utredning hos personer med komplexa behov som är svåra att definiera</a:t>
            </a:r>
          </a:p>
          <a:p>
            <a:r>
              <a:rPr lang="sv-SE" dirty="0"/>
              <a:t>Trygga upp hemgången från slutenvård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05172" y="266322"/>
            <a:ext cx="7315199" cy="658415"/>
          </a:xfrm>
        </p:spPr>
        <p:txBody>
          <a:bodyPr/>
          <a:lstStyle/>
          <a:p>
            <a:pPr algn="ctr"/>
            <a:r>
              <a:rPr lang="sv-SE" dirty="0" smtClean="0"/>
              <a:t>Specifika arbetsuppgifter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2" y="4137924"/>
            <a:ext cx="6332769" cy="12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9449" t="19065" r="11652"/>
          <a:stretch/>
        </p:blipFill>
        <p:spPr>
          <a:xfrm>
            <a:off x="2195737" y="843558"/>
            <a:ext cx="442694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087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050235cca5ab48f0c01ffee54baeabf5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405ea7c4c06bbf57746b92a85636fa80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PublishDate xmlns="http://schemas.microsoft.com/sharepoint/v3">2022-12-01T23:00:00+00:00</NLLPublishDate>
    <NLLPublished xmlns="http://schemas.microsoft.com/sharepoint/v3" xsi:nil="true"/>
    <NLLPublishingstatus xmlns="http://schemas.microsoft.com/sharepoint/v3">Publicerad</NLLPublishingstatus>
    <NLLDocumentIDValue xmlns="http://schemas.microsoft.com/sharepoint/v3">ARBGRP757-2093665656-185</NLLDocumentIDValue>
    <NLLThinningTime xmlns="http://schemas.microsoft.com/sharepoint/v3">2025-12-01T23:00:00+00:00</NLLThinningTime>
    <NLLPublishDateQuickpart xmlns="http://schemas.microsoft.com/sharepoint/v3">2022-12-02</NLLPublishDateQuickpart>
    <NLLInformationCollectionTaxHTField0 xmlns="http://schemas.microsoft.com/sharepoint/v3">
      <Terms xmlns="http://schemas.microsoft.com/office/infopath/2007/PartnerControls"/>
    </NLLInformationCollectionTaxHTField0>
    <NLLLockWorkflows xmlns="http://schemas.microsoft.com/sharepoint/v3">false</NLLLockWorkflows>
    <NLLEstablishedByQuickpart xmlns="http://schemas.microsoft.com/sharepoint/v3">Anette Kihlström-Selberg</NLLEstablishedByQuickpart>
    <prdProcessTaxHTField0 xmlns="http://schemas.microsoft.com/sharepoint/v3">
      <Terms xmlns="http://schemas.microsoft.com/office/infopath/2007/PartnerControls"/>
    </prdProcessTaxHTField0>
    <AnsvarigQuickpart xmlns="http://schemas.microsoft.com/sharepoint/v3">Helena Trældal</AnsvarigQuickpart>
    <NLLEstablishedBy xmlns="http://schemas.microsoft.com/sharepoint/v3">
      <UserInfo>
        <DisplayName>Anette Kihlström-Selberg</DisplayName>
        <AccountId>1294</AccountId>
        <AccountType/>
      </UserInfo>
    </NLLEstablishedBy>
    <NLLStakeholderTaxHTField0 xmlns="http://schemas.microsoft.com/sharepoint/v3">
      <Terms xmlns="http://schemas.microsoft.com/office/infopath/2007/PartnerControls"/>
    </NLLStakeholderTaxHTField0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Information</TermName>
          <TermId xmlns="http://schemas.microsoft.com/office/infopath/2007/PartnerControls">57688ad1-3070-4f9b-930d-380ac1e3f4f2</TermId>
        </TermInfo>
      </Terms>
    </NLLDocumentTypeTaxHTField0>
    <NLLVersion xmlns="http://schemas.microsoft.com/sharepoint/v3">2.0</NLLVersion>
    <NLLInformationclass xmlns="http://schemas.microsoft.com/sharepoint/v3">Publik</NLLInformationclass>
    <NLLModifiedBy xmlns="http://schemas.microsoft.com/sharepoint/v3">Helena Trældal</NLLModifiedBy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Regionens protokoll</TermName>
          <TermId xmlns="http://schemas.microsoft.com/office/infopath/2007/PartnerControls">0813c5bc-601e-4764-80a0-8fd49acb82e4</TermId>
        </TermInfo>
      </Terms>
    </NLLProducerPlaceTaxHTField0>
    <VersionComment xmlns="http://schemas.microsoft.com/sharepoint/v3" xsi:nil="true"/>
    <NLLDiarienummer xmlns="http://schemas.microsoft.com/sharepoint/v3" xsi:nil="true"/>
    <TaxKeywordTaxHTField xmlns="c7918ce9-5289-4a18-805d-4141408e948c">
      <Terms xmlns="http://schemas.microsoft.com/office/infopath/2007/PartnerControls"/>
    </TaxKeywordTaxHTField>
    <_dlc_DocId xmlns="c7918ce9-5289-4a18-805d-4141408e948c">ARBGRP757-2093665656-185</_dlc_DocId>
    <_dlc_DocIdUrl xmlns="c7918ce9-5289-4a18-805d-4141408e948c">
      <Url>http://spportal.extvis.local/process/administrativ/_layouts/15/DocIdRedir.aspx?ID=ARBGRP757-2093665656-185</Url>
      <Description>ARBGRP757-2093665656-185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2026-01-01T23:00:00+00:00</_dlc_ExpireDate>
    <VIS_DocumentId xmlns="e1dec489-f745-4ed5-9c00-958a11aea6df">
      <Url>https://samarbeta.nll.se/producentplats/regionensprotokoll/_layouts/15/DocIdRedir.aspx?ID=ARBGRP757-2093665656-185</Url>
      <Description>ARBGRP757-2093665656-185</Description>
    </VIS_DocumentId>
    <VISResponsible xmlns="e1dec489-f745-4ed5-9c00-958a11aea6df">
      <UserInfo>
        <DisplayName>Helena Trældal</DisplayName>
        <AccountId>1220</AccountId>
        <AccountType/>
      </UserInfo>
    </VISResponsible>
    <DocumentStatus xmlns="e1dec489-f745-4ed5-9c00-958a11aea6df">
      <Url>https://samarbeta.nll.se/producentplats/regionensprotokoll/_layouts/15/wrkstat.aspx?List=fbf17c4a-15ec-4a2e-84f6-9c553cc614c4&amp;WorkflowInstanceName=e5a528ae-2985-4cd2-aac5-0b4c7fe3c6a9</Url>
      <Description>Publicerad</Description>
    </DocumentStatus>
    <_dlc_Exempt xmlns="http://schemas.microsoft.com/sharepoint/v3">false</_dlc_Exempt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75717B-BB6D-47AA-8080-92217BD27EA1}"/>
</file>

<file path=customXml/itemProps2.xml><?xml version="1.0" encoding="utf-8"?>
<ds:datastoreItem xmlns:ds="http://schemas.openxmlformats.org/officeDocument/2006/customXml" ds:itemID="{AE7DA56B-6DC4-498A-85F4-A92CE99EC329}"/>
</file>

<file path=customXml/itemProps3.xml><?xml version="1.0" encoding="utf-8"?>
<ds:datastoreItem xmlns:ds="http://schemas.openxmlformats.org/officeDocument/2006/customXml" ds:itemID="{5380B1B2-687F-4BC7-97A6-E87DD34B7E39}"/>
</file>

<file path=customXml/itemProps4.xml><?xml version="1.0" encoding="utf-8"?>
<ds:datastoreItem xmlns:ds="http://schemas.openxmlformats.org/officeDocument/2006/customXml" ds:itemID="{4BAC5D03-615E-4DF9-9C2E-A496A731CC0F}"/>
</file>

<file path=customXml/itemProps5.xml><?xml version="1.0" encoding="utf-8"?>
<ds:datastoreItem xmlns:ds="http://schemas.openxmlformats.org/officeDocument/2006/customXml" ds:itemID="{11005BDF-B6FF-4862-A134-AB95B3BA87AA}"/>
</file>

<file path=docProps/app.xml><?xml version="1.0" encoding="utf-8"?>
<Properties xmlns="http://schemas.openxmlformats.org/officeDocument/2006/extended-properties" xmlns:vt="http://schemas.openxmlformats.org/officeDocument/2006/docPropsVTypes">
  <Template>Region Norrbotten_vit</Template>
  <TotalTime>7487</TotalTime>
  <Words>1057</Words>
  <Application>Microsoft Office PowerPoint</Application>
  <PresentationFormat>Bildspel på skärmen (16:9)</PresentationFormat>
  <Paragraphs>163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Region Norrbotten_vit</vt:lpstr>
      <vt:lpstr>   Utskott Nära vård 221121</vt:lpstr>
      <vt:lpstr>PowerPoint-presentation</vt:lpstr>
      <vt:lpstr>§4 Uppstart av Nära vård team Haparanda  </vt:lpstr>
      <vt:lpstr>Nära vårdteam i Östra Norrbotten</vt:lpstr>
      <vt:lpstr>Nära vårdteam</vt:lpstr>
      <vt:lpstr>Syfte</vt:lpstr>
      <vt:lpstr>Arbetsuppgifter</vt:lpstr>
      <vt:lpstr>Specifika arbetsuppgifter</vt:lpstr>
      <vt:lpstr>PowerPoint-presentation</vt:lpstr>
      <vt:lpstr>§5 Modellområde Östra Norrbotten </vt:lpstr>
      <vt:lpstr>Utrustning</vt:lpstr>
      <vt:lpstr>Viktigt inför 2023</vt:lpstr>
      <vt:lpstr>PowerPoint-presentation</vt:lpstr>
      <vt:lpstr>§6 Nationella utvecklingsmedel Nära vård </vt:lpstr>
      <vt:lpstr>PowerPoint-presentation</vt:lpstr>
      <vt:lpstr>PowerPoint-presentation</vt:lpstr>
      <vt:lpstr>PowerPoint-presentation</vt:lpstr>
      <vt:lpstr>§7 Nationell budget med inriktning Nära vård 2023</vt:lpstr>
      <vt:lpstr>§8 Forskarskola Nära vård  </vt:lpstr>
      <vt:lpstr>§9 Hälso- och sjukvårdsnämnd 2023</vt:lpstr>
      <vt:lpstr>§10 Återkoppling efter Polsam Nära vård och Psykisk hälsa </vt:lpstr>
      <vt:lpstr>§11 Ledarskapsprogram för förtroendevalda Nära vård SKR 2023</vt:lpstr>
      <vt:lpstr>§12 Reflektion Framtidsdag Nära vård SKR</vt:lpstr>
      <vt:lpstr>§13 Laget runt  </vt:lpstr>
      <vt:lpstr>PowerPoint-presentation</vt:lpstr>
    </vt:vector>
  </TitlesOfParts>
  <Company>Region Norrbotten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Målområden Nära vård och omsorg</dc:title>
  <dc:creator>Anneli Granberg</dc:creator>
  <cp:keywords/>
  <cp:lastModifiedBy>Anneli Granberg</cp:lastModifiedBy>
  <cp:revision>258</cp:revision>
  <cp:lastPrinted>2021-11-03T07:24:21Z</cp:lastPrinted>
  <dcterms:created xsi:type="dcterms:W3CDTF">2021-06-21T11:39:02Z</dcterms:created>
  <dcterms:modified xsi:type="dcterms:W3CDTF">2022-11-30T15:46:54Z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0x010100D7963E0E5B7A40E5AEA07389401D709F007B1238BBD93543428C20870054E92DBF0100907CEEA6569A954C976B7824CE75F91F</vt:lpwstr>
  </property>
  <property fmtid="{D5CDD505-2E9C-101B-9397-08002B2CF9AE}" pid="3" name="TaxKeyword">
    <vt:lpwstr/>
  </property>
  <property fmtid="{D5CDD505-2E9C-101B-9397-08002B2CF9AE}" pid="4" name="CareActionCodeSurgical">
    <vt:lpwstr/>
  </property>
  <property fmtid="{D5CDD505-2E9C-101B-9397-08002B2CF9AE}" pid="5" name="NLLProducerPlace">
    <vt:lpwstr>7980</vt:lpwstr>
  </property>
  <property fmtid="{D5CDD505-2E9C-101B-9397-08002B2CF9AE}" pid="6" name="NLLApprovedByQuickPart">
    <vt:lpwstr/>
  </property>
  <property fmtid="{D5CDD505-2E9C-101B-9397-08002B2CF9AE}" pid="7" name="NLLInformationCollection">
    <vt:lpwstr/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/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NLLClosureDate">
    <vt:lpwstr/>
  </property>
  <property fmtid="{D5CDD505-2E9C-101B-9397-08002B2CF9AE}" pid="14" name="NLLProducerplaceID">
    <vt:lpwstr/>
  </property>
  <property fmtid="{D5CDD505-2E9C-101B-9397-08002B2CF9AE}" pid="15" name="Godkänn dokument(1)">
    <vt:lpwstr>, </vt:lpwstr>
  </property>
  <property fmtid="{D5CDD505-2E9C-101B-9397-08002B2CF9AE}" pid="16" name="NLLPublishedTemplate">
    <vt:lpwstr/>
  </property>
  <property fmtid="{D5CDD505-2E9C-101B-9397-08002B2CF9AE}" pid="17" name="NLLWFComment">
    <vt:lpwstr/>
  </property>
  <property fmtid="{D5CDD505-2E9C-101B-9397-08002B2CF9AE}" pid="18" name="NLLPTCName">
    <vt:lpwstr/>
  </property>
  <property fmtid="{D5CDD505-2E9C-101B-9397-08002B2CF9AE}" pid="19" name="SpecialtyTaxHTField0">
    <vt:lpwstr/>
  </property>
  <property fmtid="{D5CDD505-2E9C-101B-9397-08002B2CF9AE}" pid="20" name="CareActionCodeNonSurgical">
    <vt:lpwstr/>
  </property>
  <property fmtid="{D5CDD505-2E9C-101B-9397-08002B2CF9AE}" pid="21" name="AnalysisNameTaxHTField0">
    <vt:lpwstr/>
  </property>
  <property fmtid="{D5CDD505-2E9C-101B-9397-08002B2CF9AE}" pid="22" name="Specialty">
    <vt:lpwstr/>
  </property>
  <property fmtid="{D5CDD505-2E9C-101B-9397-08002B2CF9AE}" pid="23" name="NLLProjectUrl">
    <vt:lpwstr/>
  </property>
  <property fmtid="{D5CDD505-2E9C-101B-9397-08002B2CF9AE}" pid="24" name="NLLSteeringGroup">
    <vt:lpwstr/>
  </property>
  <property fmtid="{D5CDD505-2E9C-101B-9397-08002B2CF9AE}" pid="25" name="NLLMeetingTypeTaxHTField0">
    <vt:lpwstr/>
  </property>
  <property fmtid="{D5CDD505-2E9C-101B-9397-08002B2CF9AE}" pid="26" name="NLLTemplateStatus">
    <vt:lpwstr/>
  </property>
  <property fmtid="{D5CDD505-2E9C-101B-9397-08002B2CF9AE}" pid="27" name="CareActionCodeSurgicalTaxHTField0">
    <vt:lpwstr/>
  </property>
  <property fmtid="{D5CDD505-2E9C-101B-9397-08002B2CF9AE}" pid="28" name="PharmaceuticalCodeTaxHTField0">
    <vt:lpwstr/>
  </property>
  <property fmtid="{D5CDD505-2E9C-101B-9397-08002B2CF9AE}" pid="29" name="Granska dokument(1)">
    <vt:lpwstr>, </vt:lpwstr>
  </property>
  <property fmtid="{D5CDD505-2E9C-101B-9397-08002B2CF9AE}" pid="30" name="NLLProjectLeader">
    <vt:lpwstr/>
  </property>
  <property fmtid="{D5CDD505-2E9C-101B-9397-08002B2CF9AE}" pid="31" name="NLLDecisionLevelManagedTaxHTField0">
    <vt:lpwstr/>
  </property>
  <property fmtid="{D5CDD505-2E9C-101B-9397-08002B2CF9AE}" pid="34" name="NLLDefaultTemplate">
    <vt:lpwstr/>
  </property>
  <property fmtid="{D5CDD505-2E9C-101B-9397-08002B2CF9AE}" pid="35" name="NLLProjectVisitor">
    <vt:lpwstr/>
  </property>
  <property fmtid="{D5CDD505-2E9C-101B-9397-08002B2CF9AE}" pid="36" name="NLLApprovedBy">
    <vt:lpwstr/>
  </property>
  <property fmtid="{D5CDD505-2E9C-101B-9397-08002B2CF9AE}" pid="37" name="NLLDecisionLevelManaged">
    <vt:lpwstr/>
  </property>
  <property fmtid="{D5CDD505-2E9C-101B-9397-08002B2CF9AE}" pid="38" name="CompulsoryAction">
    <vt:lpwstr/>
  </property>
  <property fmtid="{D5CDD505-2E9C-101B-9397-08002B2CF9AE}" pid="39" name="NLLProjectDivisionTaxHTField0">
    <vt:lpwstr/>
  </property>
  <property fmtid="{D5CDD505-2E9C-101B-9397-08002B2CF9AE}" pid="40" name="ICD10CodeTaxHTField0">
    <vt:lpwstr/>
  </property>
  <property fmtid="{D5CDD505-2E9C-101B-9397-08002B2CF9AE}" pid="41" name="Godkänn dokument">
    <vt:lpwstr>, </vt:lpwstr>
  </property>
  <property fmtid="{D5CDD505-2E9C-101B-9397-08002B2CF9AE}" pid="42" name="NLLProjectOwner">
    <vt:lpwstr/>
  </property>
  <property fmtid="{D5CDD505-2E9C-101B-9397-08002B2CF9AE}" pid="43" name="NPUCodeTaxHTField0">
    <vt:lpwstr/>
  </property>
  <property fmtid="{D5CDD505-2E9C-101B-9397-08002B2CF9AE}" pid="44" name="NLLTemplateFolderDescription">
    <vt:lpwstr/>
  </property>
  <property fmtid="{D5CDD505-2E9C-101B-9397-08002B2CF9AE}" pid="45" name="TLVCodeAction">
    <vt:lpwstr/>
  </property>
  <property fmtid="{D5CDD505-2E9C-101B-9397-08002B2CF9AE}" pid="46" name="RadiologicalCode">
    <vt:lpwstr/>
  </property>
  <property fmtid="{D5CDD505-2E9C-101B-9397-08002B2CF9AE}" pid="47" name="References">
    <vt:lpwstr/>
  </property>
  <property fmtid="{D5CDD505-2E9C-101B-9397-08002B2CF9AE}" pid="48" name="prdProcess">
    <vt:lpwstr/>
  </property>
  <property fmtid="{D5CDD505-2E9C-101B-9397-08002B2CF9AE}" pid="49" name="NLLProjectOrderStatus">
    <vt:lpwstr/>
  </property>
  <property fmtid="{D5CDD505-2E9C-101B-9397-08002B2CF9AE}" pid="51" name="NLLReferenceGroup">
    <vt:lpwstr/>
  </property>
  <property fmtid="{D5CDD505-2E9C-101B-9397-08002B2CF9AE}" pid="52" name="TLVCodeDiagnosis">
    <vt:lpwstr/>
  </property>
  <property fmtid="{D5CDD505-2E9C-101B-9397-08002B2CF9AE}" pid="53" name="PharmaceuticalCode">
    <vt:lpwstr/>
  </property>
  <property fmtid="{D5CDD505-2E9C-101B-9397-08002B2CF9AE}" pid="54" name="NLLInitiationDate">
    <vt:lpwstr/>
  </property>
  <property fmtid="{D5CDD505-2E9C-101B-9397-08002B2CF9AE}" pid="56" name="ReferencesTaxHTField0">
    <vt:lpwstr/>
  </property>
  <property fmtid="{D5CDD505-2E9C-101B-9397-08002B2CF9AE}" pid="57" name="NLLWindingUpDate">
    <vt:lpwstr/>
  </property>
  <property fmtid="{D5CDD505-2E9C-101B-9397-08002B2CF9AE}" pid="58" name="TLVCodeActionTaxHTField0">
    <vt:lpwstr/>
  </property>
  <property fmtid="{D5CDD505-2E9C-101B-9397-08002B2CF9AE}" pid="59" name="NLLProjectNr">
    <vt:lpwstr/>
  </property>
  <property fmtid="{D5CDD505-2E9C-101B-9397-08002B2CF9AE}" pid="60" name="Granska dokument">
    <vt:lpwstr>, </vt:lpwstr>
  </property>
  <property fmtid="{D5CDD505-2E9C-101B-9397-08002B2CF9AE}" pid="61" name="NLLProjectTypeTaxHTField0">
    <vt:lpwstr/>
  </property>
  <property fmtid="{D5CDD505-2E9C-101B-9397-08002B2CF9AE}" pid="62" name="NLLPTCProcessTeam">
    <vt:lpwstr/>
  </property>
  <property fmtid="{D5CDD505-2E9C-101B-9397-08002B2CF9AE}" pid="63" name="RadiologicalCodeTaxHTField0">
    <vt:lpwstr/>
  </property>
  <property fmtid="{D5CDD505-2E9C-101B-9397-08002B2CF9AE}" pid="64" name="NLLImplementationDate">
    <vt:lpwstr/>
  </property>
  <property fmtid="{D5CDD505-2E9C-101B-9397-08002B2CF9AE}" pid="65" name="NLLProjectDivision">
    <vt:lpwstr/>
  </property>
  <property fmtid="{D5CDD505-2E9C-101B-9397-08002B2CF9AE}" pid="66" name="PsychiatricCode">
    <vt:lpwstr/>
  </property>
  <property fmtid="{D5CDD505-2E9C-101B-9397-08002B2CF9AE}" pid="67" name="Publicera dokument">
    <vt:lpwstr>, </vt:lpwstr>
  </property>
  <property fmtid="{D5CDD505-2E9C-101B-9397-08002B2CF9AE}" pid="68" name="NLLProjectType">
    <vt:lpwstr/>
  </property>
  <property fmtid="{D5CDD505-2E9C-101B-9397-08002B2CF9AE}" pid="69" name="AnalysisName">
    <vt:lpwstr/>
  </property>
  <property fmtid="{D5CDD505-2E9C-101B-9397-08002B2CF9AE}" pid="70" name="NLLMtptCodeTaxHTField0">
    <vt:lpwstr/>
  </property>
  <property fmtid="{D5CDD505-2E9C-101B-9397-08002B2CF9AE}" pid="71" name="NLLLatestProjectTrackingDate">
    <vt:lpwstr/>
  </property>
  <property fmtid="{D5CDD505-2E9C-101B-9397-08002B2CF9AE}" pid="72" name="NLLDocumentType">
    <vt:lpwstr>1465</vt:lpwstr>
  </property>
  <property fmtid="{D5CDD505-2E9C-101B-9397-08002B2CF9AE}" pid="73" name="NLLProjectTypeText">
    <vt:lpwstr/>
  </property>
  <property fmtid="{D5CDD505-2E9C-101B-9397-08002B2CF9AE}" pid="74" name="NLLEstablishingDate">
    <vt:lpwstr/>
  </property>
  <property fmtid="{D5CDD505-2E9C-101B-9397-08002B2CF9AE}" pid="75" name="NLLProjectMember">
    <vt:lpwstr/>
  </property>
  <property fmtid="{D5CDD505-2E9C-101B-9397-08002B2CF9AE}" pid="76" name="NLLProcessTeamLookup">
    <vt:lpwstr/>
  </property>
  <property fmtid="{D5CDD505-2E9C-101B-9397-08002B2CF9AE}" pid="77" name="CareActionCodeNonSurgicalTaxHTField0">
    <vt:lpwstr/>
  </property>
  <property fmtid="{D5CDD505-2E9C-101B-9397-08002B2CF9AE}" pid="78" name="CompulsoryActionTaxHTField0">
    <vt:lpwstr/>
  </property>
  <property fmtid="{D5CDD505-2E9C-101B-9397-08002B2CF9AE}" pid="79" name="NLLMeetingType">
    <vt:lpwstr/>
  </property>
  <property fmtid="{D5CDD505-2E9C-101B-9397-08002B2CF9AE}" pid="80" name="NLLProjectLeaderDiv">
    <vt:lpwstr/>
  </property>
  <property fmtid="{D5CDD505-2E9C-101B-9397-08002B2CF9AE}" pid="81" name="NLLProjectName">
    <vt:lpwstr/>
  </property>
  <property fmtid="{D5CDD505-2E9C-101B-9397-08002B2CF9AE}" pid="83" name="NLLMtptCode">
    <vt:lpwstr/>
  </property>
  <property fmtid="{D5CDD505-2E9C-101B-9397-08002B2CF9AE}" pid="84" name="ICD10Code">
    <vt:lpwstr/>
  </property>
  <property fmtid="{D5CDD505-2E9C-101B-9397-08002B2CF9AE}" pid="85" name="NLLProjectStatus">
    <vt:lpwstr/>
  </property>
  <property fmtid="{D5CDD505-2E9C-101B-9397-08002B2CF9AE}" pid="86" name="_dlc_policyId">
    <vt:lpwstr>0x010100D7963E0E5B7A40E5AEA07389401D709F007B1238BBD93543428C20870054E92DBF|1214505165</vt:lpwstr>
  </property>
  <property fmtid="{D5CDD505-2E9C-101B-9397-08002B2CF9AE}" pid="89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91" name="_dlc_DocIdItemGuid">
    <vt:lpwstr>1b9c91c4-6b85-4a65-9ab5-1d2266f8ef35</vt:lpwstr>
  </property>
  <property fmtid="{D5CDD505-2E9C-101B-9397-08002B2CF9AE}" pid="93" name="TaxCatchAll">
    <vt:lpwstr>1465;#;#7980;#</vt:lpwstr>
  </property>
  <property fmtid="{D5CDD505-2E9C-101B-9397-08002B2CF9AE}" pid="95" name="_dlc_ItemStageId">
    <vt:lpwstr/>
  </property>
  <property fmtid="{D5CDD505-2E9C-101B-9397-08002B2CF9AE}" pid="96" name="Order">
    <vt:r8>2281500</vt:r8>
  </property>
  <property fmtid="{D5CDD505-2E9C-101B-9397-08002B2CF9AE}" pid="97" name="xd_ProgID">
    <vt:lpwstr/>
  </property>
  <property fmtid="{D5CDD505-2E9C-101B-9397-08002B2CF9AE}" pid="98" name="_SourceUrl">
    <vt:lpwstr/>
  </property>
  <property fmtid="{D5CDD505-2E9C-101B-9397-08002B2CF9AE}" pid="99" name="_SharedFileIndex">
    <vt:lpwstr/>
  </property>
  <property fmtid="{D5CDD505-2E9C-101B-9397-08002B2CF9AE}" pid="100" name="TemplateUrl">
    <vt:lpwstr/>
  </property>
  <property fmtid="{D5CDD505-2E9C-101B-9397-08002B2CF9AE}" pid="102" name="NLLDecisionLevelGoverning">
    <vt:lpwstr/>
  </property>
  <property fmtid="{D5CDD505-2E9C-101B-9397-08002B2CF9AE}" pid="103" name="NLLFactOwner">
    <vt:lpwstr/>
  </property>
  <property fmtid="{D5CDD505-2E9C-101B-9397-08002B2CF9AE}" pid="104" name="NLLFactOwnerText">
    <vt:lpwstr/>
  </property>
  <property fmtid="{D5CDD505-2E9C-101B-9397-08002B2CF9AE}" pid="105" name="xd_Signature">
    <vt:bool>false</vt:bool>
  </property>
  <property fmtid="{D5CDD505-2E9C-101B-9397-08002B2CF9AE}" pid="106" name="NLLDecisionLevel">
    <vt:lpwstr/>
  </property>
  <property fmtid="{D5CDD505-2E9C-101B-9397-08002B2CF9AE}" pid="107" name="NLLPTCProcessLeader">
    <vt:lpwstr/>
  </property>
  <property fmtid="{D5CDD505-2E9C-101B-9397-08002B2CF9AE}" pid="109" name="NLLPTCVISEditor">
    <vt:lpwstr/>
  </property>
</Properties>
</file>