
<file path=[Content_Types].xml><?xml version="1.0" encoding="utf-8"?>
<Types xmlns="http://schemas.openxmlformats.org/package/2006/content-types">
  <Default Extension="png" ContentType="image/png"/>
  <Default Extension="jpeg" ContentType="image/jpeg"/>
  <Default Extension="MOV" ContentType="video/quicktime"/>
  <Default Extension="rels" ContentType="application/vnd.openxmlformats-package.relationships+xml"/>
  <Default Extension="xml" ContentType="application/xml"/>
  <Default Extension="JPG" ContentType="image/jpeg"/>
  <Override PartName="/ppt/drawings/drawing1.xml" ContentType="application/vnd.openxmlformats-officedocument.drawingml.chartshapes+xml"/>
  <Override PartName="/ppt/presentation.xml" ContentType="application/vnd.openxmlformats-officedocument.presentationml.presentation.main+xml"/>
  <Override PartName="/ppt/slides/slide22.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44.xml" ContentType="application/vnd.openxmlformats-officedocument.presentationml.slide+xml"/>
  <Override PartName="/ppt/slides/slide43.xml" ContentType="application/vnd.openxmlformats-officedocument.presentationml.slide+xml"/>
  <Override PartName="/ppt/slides/slide42.xml" ContentType="application/vnd.openxmlformats-officedocument.presentationml.slide+xml"/>
  <Override PartName="/ppt/slides/slide41.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1.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23.xml" ContentType="application/vnd.openxmlformats-officedocument.presentationml.slide+xml"/>
  <Override PartName="/ppt/slides/slide40.xml" ContentType="application/vnd.openxmlformats-officedocument.presentationml.slide+xml"/>
  <Override PartName="/ppt/slides/slide3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9.xml" ContentType="application/vnd.openxmlformats-officedocument.presentationml.slide+xml"/>
  <Override PartName="/ppt/slideMasters/slideMaster1.xml" ContentType="application/vnd.openxmlformats-officedocument.presentationml.slideMaster+xml"/>
  <Override PartName="/ppt/notesSlides/notesSlide2.xml" ContentType="application/vnd.openxmlformats-officedocument.presentationml.notesSlide+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notesSlides/notesSlide3.xml" ContentType="application/vnd.openxmlformats-officedocument.presentationml.notesSlide+xml"/>
  <Override PartName="/ppt/slideLayouts/slideLayout18.xml" ContentType="application/vnd.openxmlformats-officedocument.presentationml.slideLayout+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1.xml" ContentType="application/vnd.openxmlformats-officedocument.presentationml.notesSlide+xml"/>
  <Override PartName="/ppt/notesSlides/notesSlide7.xml" ContentType="application/vnd.openxmlformats-officedocument.presentationml.notesSlide+xml"/>
  <Override PartName="/ppt/slideLayouts/slideLayout11.xml" ContentType="application/vnd.openxmlformats-officedocument.presentationml.slideLayout+xml"/>
  <Override PartName="/ppt/slideLayouts/slideLayout17.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notesSlides/notesSlide9.xml" ContentType="application/vnd.openxmlformats-officedocument.presentationml.notesSlid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5.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theme/theme1.xml" ContentType="application/vnd.openxmlformats-officedocument.theme+xml"/>
  <Override PartName="/ppt/commentAuthors.xml" ContentType="application/vnd.openxmlformats-officedocument.presentationml.commentAuthors+xml"/>
  <Override PartName="/ppt/theme/theme2.xml" ContentType="application/vnd.openxmlformats-officedocument.theme+xml"/>
  <Override PartName="/ppt/notesMasters/notesMaster1.xml" ContentType="application/vnd.openxmlformats-officedocument.presentationml.notesMaster+xml"/>
  <Override PartName="/ppt/charts/chart1.xml" ContentType="application/vnd.openxmlformats-officedocument.drawingml.chart+xml"/>
  <Override PartName="/ppt/handoutMasters/handoutMaster1.xml" ContentType="application/vnd.openxmlformats-officedocument.presentationml.handoutMaster+xml"/>
  <Override PartName="/ppt/charts/colors1.xml" ContentType="application/vnd.ms-office.chartcolorstyle+xml"/>
  <Override PartName="/ppt/charts/style1.xml" ContentType="application/vnd.ms-office.chartstyle+xml"/>
  <Override PartName="/ppt/charts/style2.xml" ContentType="application/vnd.ms-office.chartstyle+xml"/>
  <Override PartName="/ppt/charts/chart2.xml" ContentType="application/vnd.openxmlformats-officedocument.drawingml.chart+xml"/>
  <Override PartName="/ppt/charts/colors2.xml" ContentType="application/vnd.ms-office.chartcolorstyl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1"/>
  </p:notesMasterIdLst>
  <p:handoutMasterIdLst>
    <p:handoutMasterId r:id="rId52"/>
  </p:handoutMasterIdLst>
  <p:sldIdLst>
    <p:sldId id="257" r:id="rId2"/>
    <p:sldId id="324" r:id="rId3"/>
    <p:sldId id="416" r:id="rId4"/>
    <p:sldId id="437" r:id="rId5"/>
    <p:sldId id="438" r:id="rId6"/>
    <p:sldId id="439" r:id="rId7"/>
    <p:sldId id="440" r:id="rId8"/>
    <p:sldId id="41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389" r:id="rId27"/>
    <p:sldId id="390" r:id="rId28"/>
    <p:sldId id="391" r:id="rId29"/>
    <p:sldId id="392" r:id="rId30"/>
    <p:sldId id="393" r:id="rId31"/>
    <p:sldId id="394" r:id="rId32"/>
    <p:sldId id="395" r:id="rId33"/>
    <p:sldId id="396" r:id="rId34"/>
    <p:sldId id="397" r:id="rId35"/>
    <p:sldId id="398" r:id="rId36"/>
    <p:sldId id="419" r:id="rId37"/>
    <p:sldId id="422" r:id="rId38"/>
    <p:sldId id="424" r:id="rId39"/>
    <p:sldId id="426" r:id="rId40"/>
    <p:sldId id="427" r:id="rId41"/>
    <p:sldId id="428" r:id="rId42"/>
    <p:sldId id="429" r:id="rId43"/>
    <p:sldId id="430" r:id="rId44"/>
    <p:sldId id="431" r:id="rId45"/>
    <p:sldId id="432" r:id="rId46"/>
    <p:sldId id="433" r:id="rId47"/>
    <p:sldId id="435" r:id="rId48"/>
    <p:sldId id="420" r:id="rId49"/>
    <p:sldId id="421" r:id="rId50"/>
  </p:sldIdLst>
  <p:sldSz cx="9144000" cy="5143500" type="screen16x9"/>
  <p:notesSz cx="6669088"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749">
          <p15:clr>
            <a:srgbClr val="A4A3A4"/>
          </p15:clr>
        </p15:guide>
        <p15:guide id="2" pos="1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lrika Lundström" initials="UL" lastIdx="6" clrIdx="0">
    <p:extLst>
      <p:ext uri="{19B8F6BF-5375-455C-9EA6-DF929625EA0E}">
        <p15:presenceInfo xmlns:p15="http://schemas.microsoft.com/office/powerpoint/2012/main" userId="S-1-5-21-3767723875-3641016550-3046868103-1056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2D4"/>
    <a:srgbClr val="155697"/>
    <a:srgbClr val="83C55B"/>
    <a:srgbClr val="0070C0"/>
    <a:srgbClr val="000000"/>
    <a:srgbClr val="D0E6CF"/>
    <a:srgbClr val="0096C8"/>
    <a:srgbClr val="00A0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llanmörkt format 2 - Dekorfär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llanmörkt format 2 - Dekorfär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llanmörkt format 2 - Dekorfär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7" autoAdjust="0"/>
    <p:restoredTop sz="94434" autoAdjust="0"/>
  </p:normalViewPr>
  <p:slideViewPr>
    <p:cSldViewPr snapToGrid="0" showGuides="1">
      <p:cViewPr varScale="1">
        <p:scale>
          <a:sx n="145" d="100"/>
          <a:sy n="145" d="100"/>
        </p:scale>
        <p:origin x="492" y="120"/>
      </p:cViewPr>
      <p:guideLst>
        <p:guide orient="horz" pos="2749"/>
        <p:guide pos="12"/>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customXml" Target="../customXml/item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62" Type="http://schemas.openxmlformats.org/officeDocument/2006/relationships/customXml" Target="../customXml/item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60"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https://samarbeta.nll.se/producentplats/transporterinompsykiatrin/Dokument/Redovisande/Rapporter%20och%20Resultat/Rapportering%20uppdrag%20MAE.xlsm"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https://samarbeta.nll.se/producentplats/transporterinompsykiatrin/Dokument/Redovisande/Rapporter%20och%20Resultat/Rapportering%20uppdrag%20MAE.xlsm"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08769463665683E-2"/>
          <c:y val="2.7428598307603847E-2"/>
          <c:w val="0.93176444197433972"/>
          <c:h val="0.90858245499241419"/>
        </c:manualLayout>
      </c:layout>
      <c:areaChart>
        <c:grouping val="stack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cat>
            <c:strRef>
              <c:f>Tid!$X$5:$X$22</c:f>
              <c:strCache>
                <c:ptCount val="18"/>
                <c:pt idx="0">
                  <c:v>01:00</c:v>
                </c:pt>
                <c:pt idx="1">
                  <c:v> 00:00</c:v>
                </c:pt>
                <c:pt idx="2">
                  <c:v>23:00</c:v>
                </c:pt>
                <c:pt idx="3">
                  <c:v>22:00</c:v>
                </c:pt>
                <c:pt idx="4">
                  <c:v>21:00</c:v>
                </c:pt>
                <c:pt idx="5">
                  <c:v>20:00</c:v>
                </c:pt>
                <c:pt idx="6">
                  <c:v>19:00</c:v>
                </c:pt>
                <c:pt idx="7">
                  <c:v>18:00</c:v>
                </c:pt>
                <c:pt idx="8">
                  <c:v>17:00</c:v>
                </c:pt>
                <c:pt idx="9">
                  <c:v>16:00</c:v>
                </c:pt>
                <c:pt idx="10">
                  <c:v>15:00</c:v>
                </c:pt>
                <c:pt idx="11">
                  <c:v>14:00</c:v>
                </c:pt>
                <c:pt idx="12">
                  <c:v>13:00</c:v>
                </c:pt>
                <c:pt idx="13">
                  <c:v>12:00</c:v>
                </c:pt>
                <c:pt idx="14">
                  <c:v>11:00</c:v>
                </c:pt>
                <c:pt idx="15">
                  <c:v>10:00</c:v>
                </c:pt>
                <c:pt idx="16">
                  <c:v>09:00</c:v>
                </c:pt>
                <c:pt idx="17">
                  <c:v>08:00</c:v>
                </c:pt>
              </c:strCache>
            </c:strRef>
          </c:cat>
          <c:val>
            <c:numRef>
              <c:f>Tid!$Y$5:$Y$22</c:f>
              <c:numCache>
                <c:formatCode>General</c:formatCode>
                <c:ptCount val="18"/>
                <c:pt idx="0">
                  <c:v>0</c:v>
                </c:pt>
                <c:pt idx="1">
                  <c:v>1</c:v>
                </c:pt>
                <c:pt idx="2">
                  <c:v>7</c:v>
                </c:pt>
                <c:pt idx="3">
                  <c:v>18</c:v>
                </c:pt>
                <c:pt idx="4">
                  <c:v>16</c:v>
                </c:pt>
                <c:pt idx="5">
                  <c:v>17</c:v>
                </c:pt>
                <c:pt idx="6">
                  <c:v>20</c:v>
                </c:pt>
                <c:pt idx="7">
                  <c:v>20</c:v>
                </c:pt>
                <c:pt idx="8">
                  <c:v>29</c:v>
                </c:pt>
                <c:pt idx="9">
                  <c:v>16</c:v>
                </c:pt>
                <c:pt idx="10">
                  <c:v>8</c:v>
                </c:pt>
                <c:pt idx="11">
                  <c:v>4</c:v>
                </c:pt>
                <c:pt idx="12">
                  <c:v>2</c:v>
                </c:pt>
                <c:pt idx="13">
                  <c:v>4</c:v>
                </c:pt>
                <c:pt idx="14">
                  <c:v>3</c:v>
                </c:pt>
                <c:pt idx="15">
                  <c:v>2</c:v>
                </c:pt>
                <c:pt idx="16">
                  <c:v>1</c:v>
                </c:pt>
                <c:pt idx="17">
                  <c:v>3</c:v>
                </c:pt>
              </c:numCache>
            </c:numRef>
          </c:val>
        </c:ser>
        <c:dLbls>
          <c:showLegendKey val="0"/>
          <c:showVal val="0"/>
          <c:showCatName val="0"/>
          <c:showSerName val="0"/>
          <c:showPercent val="0"/>
          <c:showBubbleSize val="0"/>
        </c:dLbls>
        <c:axId val="586935608"/>
        <c:axId val="586938744"/>
      </c:areaChart>
      <c:catAx>
        <c:axId val="586935608"/>
        <c:scaling>
          <c:orientation val="minMax"/>
        </c:scaling>
        <c:delete val="0"/>
        <c:axPos val="b"/>
        <c:numFmt formatCode="General" sourceLinked="1"/>
        <c:majorTickMark val="out"/>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sv-SE"/>
          </a:p>
        </c:txPr>
        <c:crossAx val="586938744"/>
        <c:crosses val="autoZero"/>
        <c:auto val="1"/>
        <c:lblAlgn val="ctr"/>
        <c:lblOffset val="100"/>
        <c:noMultiLvlLbl val="0"/>
      </c:catAx>
      <c:valAx>
        <c:axId val="586938744"/>
        <c:scaling>
          <c:orientation val="minMax"/>
        </c:scaling>
        <c:delete val="1"/>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crossAx val="586935608"/>
        <c:crosses val="autoZero"/>
        <c:crossBetween val="midCat"/>
      </c:valAx>
      <c:spPr>
        <a:noFill/>
        <a:ln>
          <a:noFill/>
        </a:ln>
        <a:effectLst/>
      </c:spPr>
    </c:plotArea>
    <c:plotVisOnly val="1"/>
    <c:dispBlanksAs val="zero"/>
    <c:showDLblsOverMax val="0"/>
  </c:chart>
  <c:spPr>
    <a:noFill/>
    <a:ln>
      <a:noFill/>
    </a:ln>
    <a:effectLst/>
  </c:spPr>
  <c:txPr>
    <a:bodyPr/>
    <a:lstStyle/>
    <a:p>
      <a:pPr>
        <a:defRPr/>
      </a:pPr>
      <a:endParaRPr lang="sv-SE"/>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120621455983836E-2"/>
          <c:y val="2.7667741972782038E-2"/>
          <c:w val="0.94356682659056645"/>
          <c:h val="0.89962846053934886"/>
        </c:manualLayout>
      </c:layout>
      <c:lineChart>
        <c:grouping val="standard"/>
        <c:varyColors val="0"/>
        <c:ser>
          <c:idx val="0"/>
          <c:order val="0"/>
          <c:spPr>
            <a:ln w="34925" cap="rnd">
              <a:solidFill>
                <a:schemeClr val="accent1"/>
              </a:solidFill>
              <a:round/>
            </a:ln>
            <a:effectLst>
              <a:outerShdw blurRad="57150" dist="19050" dir="5400000" algn="ctr" rotWithShape="0">
                <a:srgbClr val="000000">
                  <a:alpha val="63000"/>
                </a:srgbClr>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'Antal larm i månaden'!$E$4:$E$12</c:f>
              <c:strCache>
                <c:ptCount val="9"/>
                <c:pt idx="0">
                  <c:v>November </c:v>
                </c:pt>
                <c:pt idx="1">
                  <c:v>December</c:v>
                </c:pt>
                <c:pt idx="2">
                  <c:v>Januari</c:v>
                </c:pt>
                <c:pt idx="3">
                  <c:v>Februari</c:v>
                </c:pt>
                <c:pt idx="4">
                  <c:v>Mars</c:v>
                </c:pt>
                <c:pt idx="5">
                  <c:v>April</c:v>
                </c:pt>
                <c:pt idx="6">
                  <c:v>Maj</c:v>
                </c:pt>
                <c:pt idx="7">
                  <c:v>Juni</c:v>
                </c:pt>
                <c:pt idx="8">
                  <c:v>Juli</c:v>
                </c:pt>
              </c:strCache>
            </c:strRef>
          </c:cat>
          <c:val>
            <c:numRef>
              <c:f>'Antal larm i månaden'!$F$4:$F$12</c:f>
              <c:numCache>
                <c:formatCode>General</c:formatCode>
                <c:ptCount val="9"/>
                <c:pt idx="0">
                  <c:v>7</c:v>
                </c:pt>
                <c:pt idx="1">
                  <c:v>2</c:v>
                </c:pt>
                <c:pt idx="2">
                  <c:v>1</c:v>
                </c:pt>
                <c:pt idx="3">
                  <c:v>8</c:v>
                </c:pt>
                <c:pt idx="4">
                  <c:v>10</c:v>
                </c:pt>
                <c:pt idx="5">
                  <c:v>35</c:v>
                </c:pt>
                <c:pt idx="6">
                  <c:v>23</c:v>
                </c:pt>
                <c:pt idx="7">
                  <c:v>35</c:v>
                </c:pt>
                <c:pt idx="8">
                  <c:v>39</c:v>
                </c:pt>
              </c:numCache>
            </c:numRef>
          </c:val>
          <c:smooth val="0"/>
        </c:ser>
        <c:dLbls>
          <c:dLblPos val="ctr"/>
          <c:showLegendKey val="0"/>
          <c:showVal val="1"/>
          <c:showCatName val="0"/>
          <c:showSerName val="0"/>
          <c:showPercent val="0"/>
          <c:showBubbleSize val="0"/>
        </c:dLbls>
        <c:smooth val="0"/>
        <c:axId val="586936392"/>
        <c:axId val="586934432"/>
      </c:lineChart>
      <c:catAx>
        <c:axId val="58693639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586934432"/>
        <c:crosses val="autoZero"/>
        <c:auto val="1"/>
        <c:lblAlgn val="ctr"/>
        <c:lblOffset val="100"/>
        <c:noMultiLvlLbl val="0"/>
      </c:catAx>
      <c:valAx>
        <c:axId val="5869344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v-SE"/>
          </a:p>
        </c:txPr>
        <c:crossAx val="5869363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1">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5"/>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spPr>
      <a:ln w="9525" cap="flat" cmpd="sng" algn="ctr">
        <a:solidFill>
          <a:schemeClr val="tx2">
            <a:lumMod val="40000"/>
            <a:lumOff val="60000"/>
          </a:schemeClr>
        </a:solidFill>
        <a:round/>
      </a:ln>
    </cs:spPr>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342">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rawings/_rels/drawing1.xml.rels><?xml version="1.0" encoding="UTF-8" standalone="yes"?>
<Relationships xmlns="http://schemas.openxmlformats.org/package/2006/relationships"><Relationship Id="rId1" Type="http://schemas.openxmlformats.org/officeDocument/2006/relationships/image" Target="../media/image14.jpg"/></Relationships>
</file>

<file path=ppt/drawings/drawing1.xml><?xml version="1.0" encoding="utf-8"?>
<c:userShapes xmlns:c="http://schemas.openxmlformats.org/drawingml/2006/chart">
  <cdr:relSizeAnchor xmlns:cdr="http://schemas.openxmlformats.org/drawingml/2006/chartDrawing">
    <cdr:from>
      <cdr:x>0.58472</cdr:x>
      <cdr:y>0.25155</cdr:y>
    </cdr:from>
    <cdr:to>
      <cdr:x>0.97726</cdr:x>
      <cdr:y>0.66932</cdr:y>
    </cdr:to>
    <cdr:pic>
      <cdr:nvPicPr>
        <cdr:cNvPr id="2" name="Bildobjekt 1"/>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5927419" y="1433204"/>
          <a:ext cx="3979261" cy="2380238"/>
        </a:xfrm>
        <a:prstGeom xmlns:a="http://schemas.openxmlformats.org/drawingml/2006/main" prst="roundRect">
          <a:avLst>
            <a:gd name="adj" fmla="val 8594"/>
          </a:avLst>
        </a:prstGeom>
        <a:solidFill xmlns:a="http://schemas.openxmlformats.org/drawingml/2006/main">
          <a:srgbClr val="FFFFFF">
            <a:shade val="85000"/>
          </a:srgbClr>
        </a:solidFill>
        <a:ln xmlns:a="http://schemas.openxmlformats.org/drawingml/2006/main">
          <a:noFill/>
        </a:ln>
        <a:effectLst xmlns:a="http://schemas.openxmlformats.org/drawingml/2006/main">
          <a:reflection blurRad="12700" stA="38000" endPos="28000" dist="5000" dir="5400000" sy="-100000" algn="bl" rotWithShape="0"/>
        </a:effectLst>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90665" cy="498007"/>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sz="quarter" idx="1"/>
          </p:nvPr>
        </p:nvSpPr>
        <p:spPr>
          <a:xfrm>
            <a:off x="3776866" y="0"/>
            <a:ext cx="2890665" cy="498007"/>
          </a:xfrm>
          <a:prstGeom prst="rect">
            <a:avLst/>
          </a:prstGeom>
        </p:spPr>
        <p:txBody>
          <a:bodyPr vert="horz" lIns="91440" tIns="45720" rIns="91440" bIns="45720" rtlCol="0"/>
          <a:lstStyle>
            <a:lvl1pPr algn="r">
              <a:defRPr sz="1200"/>
            </a:lvl1pPr>
          </a:lstStyle>
          <a:p>
            <a:fld id="{ECD66268-AD7D-4F9F-AB13-5825CD55E8C3}" type="datetimeFigureOut">
              <a:rPr lang="sv-SE" smtClean="0"/>
              <a:t>2022-08-26</a:t>
            </a:fld>
            <a:endParaRPr lang="sv-SE"/>
          </a:p>
        </p:txBody>
      </p:sp>
      <p:sp>
        <p:nvSpPr>
          <p:cNvPr id="4" name="Platshållare för sidfot 3"/>
          <p:cNvSpPr>
            <a:spLocks noGrp="1"/>
          </p:cNvSpPr>
          <p:nvPr>
            <p:ph type="ftr" sz="quarter" idx="2"/>
          </p:nvPr>
        </p:nvSpPr>
        <p:spPr>
          <a:xfrm>
            <a:off x="0" y="9430218"/>
            <a:ext cx="2890665" cy="49800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p:cNvSpPr>
            <a:spLocks noGrp="1"/>
          </p:cNvSpPr>
          <p:nvPr>
            <p:ph type="sldNum" sz="quarter" idx="3"/>
          </p:nvPr>
        </p:nvSpPr>
        <p:spPr>
          <a:xfrm>
            <a:off x="3776866" y="9430218"/>
            <a:ext cx="2890665" cy="498007"/>
          </a:xfrm>
          <a:prstGeom prst="rect">
            <a:avLst/>
          </a:prstGeom>
        </p:spPr>
        <p:txBody>
          <a:bodyPr vert="horz" lIns="91440" tIns="45720" rIns="91440" bIns="45720" rtlCol="0" anchor="b"/>
          <a:lstStyle>
            <a:lvl1pPr algn="r">
              <a:defRPr sz="1200"/>
            </a:lvl1pPr>
          </a:lstStyle>
          <a:p>
            <a:fld id="{F881B453-FE34-4B2E-8AB4-ECA541DDBC72}" type="slidenum">
              <a:rPr lang="sv-SE" smtClean="0"/>
              <a:t>‹#›</a:t>
            </a:fld>
            <a:endParaRPr lang="sv-SE"/>
          </a:p>
        </p:txBody>
      </p:sp>
    </p:spTree>
    <p:extLst>
      <p:ext uri="{BB962C8B-B14F-4D97-AF65-F5344CB8AC3E}">
        <p14:creationId xmlns:p14="http://schemas.microsoft.com/office/powerpoint/2010/main" val="3900116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889938" cy="496412"/>
          </a:xfrm>
          <a:prstGeom prst="rect">
            <a:avLst/>
          </a:prstGeom>
        </p:spPr>
        <p:txBody>
          <a:bodyPr vert="horz" lIns="91120" tIns="45560" rIns="91120" bIns="45560" rtlCol="0"/>
          <a:lstStyle>
            <a:lvl1pPr algn="l">
              <a:defRPr sz="1200"/>
            </a:lvl1pPr>
          </a:lstStyle>
          <a:p>
            <a:endParaRPr lang="sv-SE"/>
          </a:p>
        </p:txBody>
      </p:sp>
      <p:sp>
        <p:nvSpPr>
          <p:cNvPr id="3" name="Platshållare för datum 2"/>
          <p:cNvSpPr>
            <a:spLocks noGrp="1"/>
          </p:cNvSpPr>
          <p:nvPr>
            <p:ph type="dt" idx="1"/>
          </p:nvPr>
        </p:nvSpPr>
        <p:spPr>
          <a:xfrm>
            <a:off x="3777607" y="0"/>
            <a:ext cx="2889938" cy="496412"/>
          </a:xfrm>
          <a:prstGeom prst="rect">
            <a:avLst/>
          </a:prstGeom>
        </p:spPr>
        <p:txBody>
          <a:bodyPr vert="horz" lIns="91120" tIns="45560" rIns="91120" bIns="45560" rtlCol="0"/>
          <a:lstStyle>
            <a:lvl1pPr algn="r">
              <a:defRPr sz="1200"/>
            </a:lvl1pPr>
          </a:lstStyle>
          <a:p>
            <a:fld id="{CFE5F691-4DA6-4E7E-88E0-0B0E5F6DDD4C}" type="datetimeFigureOut">
              <a:rPr lang="sv-SE" smtClean="0"/>
              <a:t>2022-08-26</a:t>
            </a:fld>
            <a:endParaRPr lang="sv-SE"/>
          </a:p>
        </p:txBody>
      </p:sp>
      <p:sp>
        <p:nvSpPr>
          <p:cNvPr id="4" name="Platshållare för bildobjekt 3"/>
          <p:cNvSpPr>
            <a:spLocks noGrp="1" noRot="1" noChangeAspect="1"/>
          </p:cNvSpPr>
          <p:nvPr>
            <p:ph type="sldImg" idx="2"/>
          </p:nvPr>
        </p:nvSpPr>
        <p:spPr>
          <a:xfrm>
            <a:off x="26988" y="744538"/>
            <a:ext cx="6615112" cy="3722687"/>
          </a:xfrm>
          <a:prstGeom prst="rect">
            <a:avLst/>
          </a:prstGeom>
          <a:noFill/>
          <a:ln w="12700">
            <a:solidFill>
              <a:prstClr val="black"/>
            </a:solidFill>
          </a:ln>
        </p:spPr>
        <p:txBody>
          <a:bodyPr vert="horz" lIns="91120" tIns="45560" rIns="91120" bIns="45560" rtlCol="0" anchor="ctr"/>
          <a:lstStyle/>
          <a:p>
            <a:endParaRPr lang="sv-SE"/>
          </a:p>
        </p:txBody>
      </p:sp>
      <p:sp>
        <p:nvSpPr>
          <p:cNvPr id="5" name="Platshållare för anteckningar 4"/>
          <p:cNvSpPr>
            <a:spLocks noGrp="1"/>
          </p:cNvSpPr>
          <p:nvPr>
            <p:ph type="body" sz="quarter" idx="3"/>
          </p:nvPr>
        </p:nvSpPr>
        <p:spPr>
          <a:xfrm>
            <a:off x="666909" y="4715907"/>
            <a:ext cx="5335270" cy="4467702"/>
          </a:xfrm>
          <a:prstGeom prst="rect">
            <a:avLst/>
          </a:prstGeom>
        </p:spPr>
        <p:txBody>
          <a:bodyPr vert="horz" lIns="91120" tIns="45560" rIns="91120" bIns="4556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0" y="9430091"/>
            <a:ext cx="2889938" cy="496412"/>
          </a:xfrm>
          <a:prstGeom prst="rect">
            <a:avLst/>
          </a:prstGeom>
        </p:spPr>
        <p:txBody>
          <a:bodyPr vert="horz" lIns="91120" tIns="45560" rIns="91120" bIns="45560" rtlCol="0" anchor="b"/>
          <a:lstStyle>
            <a:lvl1pPr algn="l">
              <a:defRPr sz="1200"/>
            </a:lvl1pPr>
          </a:lstStyle>
          <a:p>
            <a:endParaRPr lang="sv-SE"/>
          </a:p>
        </p:txBody>
      </p:sp>
      <p:sp>
        <p:nvSpPr>
          <p:cNvPr id="7" name="Platshållare för bildnummer 6"/>
          <p:cNvSpPr>
            <a:spLocks noGrp="1"/>
          </p:cNvSpPr>
          <p:nvPr>
            <p:ph type="sldNum" sz="quarter" idx="5"/>
          </p:nvPr>
        </p:nvSpPr>
        <p:spPr>
          <a:xfrm>
            <a:off x="3777607" y="9430091"/>
            <a:ext cx="2889938" cy="496412"/>
          </a:xfrm>
          <a:prstGeom prst="rect">
            <a:avLst/>
          </a:prstGeom>
        </p:spPr>
        <p:txBody>
          <a:bodyPr vert="horz" lIns="91120" tIns="45560" rIns="91120" bIns="45560" rtlCol="0" anchor="b"/>
          <a:lstStyle>
            <a:lvl1pPr algn="r">
              <a:defRPr sz="1200"/>
            </a:lvl1pPr>
          </a:lstStyle>
          <a:p>
            <a:fld id="{FB0CB7F7-2DE7-442F-B621-87F2D8E04FE8}" type="slidenum">
              <a:rPr lang="sv-SE" smtClean="0"/>
              <a:t>‹#›</a:t>
            </a:fld>
            <a:endParaRPr lang="sv-SE"/>
          </a:p>
        </p:txBody>
      </p:sp>
    </p:spTree>
    <p:extLst>
      <p:ext uri="{BB962C8B-B14F-4D97-AF65-F5344CB8AC3E}">
        <p14:creationId xmlns:p14="http://schemas.microsoft.com/office/powerpoint/2010/main" val="7957472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”Så här beskriver FLISA </a:t>
            </a:r>
            <a:r>
              <a:rPr lang="sv-SE" sz="1200" b="0" i="0" kern="1200" dirty="0" smtClean="0">
                <a:solidFill>
                  <a:schemeClr val="tx1"/>
                </a:solidFill>
                <a:effectLst/>
                <a:latin typeface="+mn-lt"/>
                <a:ea typeface="+mn-ea"/>
                <a:cs typeface="+mn-cs"/>
              </a:rPr>
              <a:t>Föreningen för Ledningsansvariga Inom Svensk Ambulanssjukvård, </a:t>
            </a:r>
            <a:r>
              <a:rPr lang="sv-SE" sz="1200" b="0" i="0" kern="1200" dirty="0" err="1" smtClean="0">
                <a:solidFill>
                  <a:schemeClr val="tx1"/>
                </a:solidFill>
                <a:effectLst/>
                <a:latin typeface="+mn-lt"/>
                <a:ea typeface="+mn-ea"/>
                <a:cs typeface="+mn-cs"/>
              </a:rPr>
              <a:t>preshopital</a:t>
            </a:r>
            <a:r>
              <a:rPr lang="sv-SE" sz="1200" b="0" i="0" kern="1200" dirty="0" smtClean="0">
                <a:solidFill>
                  <a:schemeClr val="tx1"/>
                </a:solidFill>
                <a:effectLst/>
                <a:latin typeface="+mn-lt"/>
                <a:ea typeface="+mn-ea"/>
                <a:cs typeface="+mn-cs"/>
              </a:rPr>
              <a:t> akutsjukvård.”</a:t>
            </a: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I höst har jag och </a:t>
            </a:r>
            <a:r>
              <a:rPr lang="sv-SE" sz="1200" b="0" i="0" kern="1200" dirty="0" err="1" smtClean="0">
                <a:solidFill>
                  <a:schemeClr val="tx1"/>
                </a:solidFill>
                <a:effectLst/>
                <a:latin typeface="+mn-lt"/>
                <a:ea typeface="+mn-ea"/>
                <a:cs typeface="+mn-cs"/>
              </a:rPr>
              <a:t>a</a:t>
            </a:r>
            <a:r>
              <a:rPr lang="sv-SE" sz="1200" b="0" i="0" kern="1200" baseline="0" dirty="0" err="1" smtClean="0">
                <a:solidFill>
                  <a:schemeClr val="tx1"/>
                </a:solidFill>
                <a:effectLst/>
                <a:latin typeface="+mn-lt"/>
                <a:ea typeface="+mn-ea"/>
                <a:cs typeface="+mn-cs"/>
              </a:rPr>
              <a:t>mbulanssjuksköteskan</a:t>
            </a:r>
            <a:r>
              <a:rPr lang="sv-SE" sz="1200" b="0" i="0" kern="1200" baseline="0" dirty="0" smtClean="0">
                <a:solidFill>
                  <a:schemeClr val="tx1"/>
                </a:solidFill>
                <a:effectLst/>
                <a:latin typeface="+mn-lt"/>
                <a:ea typeface="+mn-ea"/>
                <a:cs typeface="+mn-cs"/>
              </a:rPr>
              <a:t> Andreas Hansson  blivit inbjuden till FLISA kongressen som kommer hålls på Piteå Havsbad.</a:t>
            </a:r>
          </a:p>
          <a:p>
            <a:r>
              <a:rPr lang="sv-SE" sz="1200" b="0" i="0" kern="1200" baseline="0" dirty="0" smtClean="0">
                <a:solidFill>
                  <a:schemeClr val="tx1"/>
                </a:solidFill>
                <a:effectLst/>
                <a:latin typeface="+mn-lt"/>
                <a:ea typeface="+mn-ea"/>
                <a:cs typeface="+mn-cs"/>
              </a:rPr>
              <a:t>Det finns ett stor intresse över landet för Norrbottens prehospital akutpsykiatriska utveckling -  I södra Sverige finns sedan några år tillbaka psykiatriambulanser i de större städerna, som ständigt utökas. Region Norrbotten är ett unikt län, stort som </a:t>
            </a:r>
            <a:r>
              <a:rPr lang="sv-SE" sz="1200" dirty="0" smtClean="0"/>
              <a:t>en fjärdedel av hela landet</a:t>
            </a:r>
            <a:r>
              <a:rPr lang="sv-SE" sz="1200" b="0" i="0" kern="1200" baseline="0" dirty="0" smtClean="0">
                <a:solidFill>
                  <a:schemeClr val="tx1"/>
                </a:solidFill>
                <a:effectLst/>
                <a:latin typeface="+mn-lt"/>
                <a:ea typeface="+mn-ea"/>
                <a:cs typeface="+mn-cs"/>
              </a:rPr>
              <a:t> och  gränsar både till Norge och Finland. Utmaning hur man gör det </a:t>
            </a:r>
            <a:r>
              <a:rPr lang="sv-SE" sz="1200" b="0" i="0" kern="1200" baseline="0" dirty="0" err="1" smtClean="0">
                <a:solidFill>
                  <a:schemeClr val="tx1"/>
                </a:solidFill>
                <a:effectLst/>
                <a:latin typeface="+mn-lt"/>
                <a:ea typeface="+mn-ea"/>
                <a:cs typeface="+mn-cs"/>
              </a:rPr>
              <a:t>jämnlikt</a:t>
            </a:r>
            <a:r>
              <a:rPr lang="sv-SE" sz="1200" b="0" i="0" kern="1200" baseline="0" dirty="0" smtClean="0">
                <a:solidFill>
                  <a:schemeClr val="tx1"/>
                </a:solidFill>
                <a:effectLst/>
                <a:latin typeface="+mn-lt"/>
                <a:ea typeface="+mn-ea"/>
                <a:cs typeface="+mn-cs"/>
              </a:rPr>
              <a:t> för våra patienter och resurseffektivt.</a:t>
            </a:r>
          </a:p>
          <a:p>
            <a:endParaRPr lang="sv-SE" sz="1200" b="0" i="0" kern="1200" baseline="0" dirty="0" smtClean="0">
              <a:solidFill>
                <a:schemeClr val="tx1"/>
              </a:solidFill>
              <a:effectLst/>
              <a:latin typeface="+mn-lt"/>
              <a:ea typeface="+mn-ea"/>
              <a:cs typeface="+mn-cs"/>
            </a:endParaRPr>
          </a:p>
          <a:p>
            <a:r>
              <a:rPr lang="sv-SE" sz="1200" b="1" i="0" kern="1200" baseline="0" dirty="0" err="1" smtClean="0">
                <a:solidFill>
                  <a:schemeClr val="tx1"/>
                </a:solidFill>
                <a:effectLst/>
                <a:latin typeface="+mn-lt"/>
                <a:ea typeface="+mn-ea"/>
                <a:cs typeface="+mn-cs"/>
              </a:rPr>
              <a:t>Prehospitala</a:t>
            </a:r>
            <a:r>
              <a:rPr lang="sv-SE" sz="1200" b="1" i="0" kern="1200" baseline="0" dirty="0" smtClean="0">
                <a:solidFill>
                  <a:schemeClr val="tx1"/>
                </a:solidFill>
                <a:effectLst/>
                <a:latin typeface="+mn-lt"/>
                <a:ea typeface="+mn-ea"/>
                <a:cs typeface="+mn-cs"/>
              </a:rPr>
              <a:t> akutpsykiatrin</a:t>
            </a:r>
          </a:p>
          <a:p>
            <a:r>
              <a:rPr lang="sv-SE" sz="1200" b="0" i="0" kern="1200" baseline="0" dirty="0" smtClean="0">
                <a:solidFill>
                  <a:schemeClr val="tx1"/>
                </a:solidFill>
                <a:effectLst/>
                <a:latin typeface="+mn-lt"/>
                <a:ea typeface="+mn-ea"/>
                <a:cs typeface="+mn-cs"/>
              </a:rPr>
              <a:t>- I</a:t>
            </a:r>
            <a:r>
              <a:rPr lang="sv-SE" sz="1200" b="0" dirty="0" smtClean="0"/>
              <a:t>nom den </a:t>
            </a:r>
            <a:r>
              <a:rPr lang="sv-SE" sz="1200" dirty="0" err="1" smtClean="0"/>
              <a:t>prehospitala</a:t>
            </a:r>
            <a:r>
              <a:rPr lang="sv-SE" sz="1200" dirty="0" smtClean="0"/>
              <a:t> akutpsykiatrin</a:t>
            </a:r>
            <a:r>
              <a:rPr lang="sv-SE" sz="1200" b="0" dirty="0" smtClean="0"/>
              <a:t> larmas ambulerande psykiatrisk</a:t>
            </a:r>
            <a:r>
              <a:rPr lang="sv-SE" sz="1200" b="0" baseline="0" dirty="0" smtClean="0"/>
              <a:t> personal ut till </a:t>
            </a:r>
            <a:r>
              <a:rPr lang="sv-SE" sz="1200" b="0" dirty="0" smtClean="0"/>
              <a:t>patienter som gjort ett suicidförsök eller riskerar att ta sitt liv. Personal kan också ofta möta patienter med akut psykos, förvirringstillstånd, panikångestattacker, aggressivitet eller missbruk.</a:t>
            </a:r>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endParaRPr lang="sv-SE" sz="1200" b="0" i="0" kern="1200" dirty="0" smtClean="0">
              <a:solidFill>
                <a:schemeClr val="tx1"/>
              </a:solidFill>
              <a:effectLst/>
              <a:latin typeface="+mn-lt"/>
              <a:ea typeface="+mn-ea"/>
              <a:cs typeface="+mn-cs"/>
            </a:endParaRPr>
          </a:p>
          <a:p>
            <a:r>
              <a:rPr lang="sv-SE" sz="1200" b="0" i="0" kern="1200" dirty="0" smtClean="0">
                <a:solidFill>
                  <a:schemeClr val="tx1"/>
                </a:solidFill>
                <a:effectLst/>
                <a:latin typeface="+mn-lt"/>
                <a:ea typeface="+mn-ea"/>
                <a:cs typeface="+mn-cs"/>
              </a:rPr>
              <a:t> Vad är FLISA : Flisa har som främsta syfte att med gemensamma kompetenser utveckla svensk ambulanssjukvård. Föreningens är en ideell organisation och de förtroendevalda skall väljas från de olika regionerna och yrkesgrupperna för att på bästa sätt nå allsidighet och därmed bäst kunna spegla svensk ambulanssjukvård,</a:t>
            </a:r>
          </a:p>
          <a:p>
            <a:r>
              <a:rPr lang="sv-SE" dirty="0" smtClean="0"/>
              <a:t/>
            </a:r>
            <a:br>
              <a:rPr lang="sv-SE" dirty="0" smtClean="0"/>
            </a:br>
            <a:r>
              <a:rPr lang="sv-SE" sz="1200" b="0" i="0" kern="1200" dirty="0" smtClean="0">
                <a:solidFill>
                  <a:schemeClr val="tx1"/>
                </a:solidFill>
                <a:effectLst/>
                <a:latin typeface="+mn-lt"/>
                <a:ea typeface="+mn-ea"/>
                <a:cs typeface="+mn-cs"/>
              </a:rPr>
              <a:t>Flisa verkar även för vidareutveckling och kvalitetssäkring / uppföljning genom att arbeta med ett nationellt kvalitetsregister, </a:t>
            </a:r>
            <a:r>
              <a:rPr lang="sv-SE" sz="1200" b="0" i="0" kern="1200" dirty="0" err="1" smtClean="0">
                <a:solidFill>
                  <a:schemeClr val="tx1"/>
                </a:solidFill>
                <a:effectLst/>
                <a:latin typeface="+mn-lt"/>
                <a:ea typeface="+mn-ea"/>
                <a:cs typeface="+mn-cs"/>
              </a:rPr>
              <a:t>AmbuReg</a:t>
            </a:r>
            <a:r>
              <a:rPr lang="sv-SE" sz="1200" b="0" i="0" kern="1200" dirty="0" smtClean="0">
                <a:solidFill>
                  <a:schemeClr val="tx1"/>
                </a:solidFill>
                <a:effectLst/>
                <a:latin typeface="+mn-lt"/>
                <a:ea typeface="+mn-ea"/>
                <a:cs typeface="+mn-cs"/>
              </a:rPr>
              <a:t>. </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27</a:t>
            </a:fld>
            <a:endParaRPr lang="sv-SE"/>
          </a:p>
        </p:txBody>
      </p:sp>
    </p:spTree>
    <p:extLst>
      <p:ext uri="{BB962C8B-B14F-4D97-AF65-F5344CB8AC3E}">
        <p14:creationId xmlns:p14="http://schemas.microsoft.com/office/powerpoint/2010/main" val="4026485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solidFill>
                  <a:srgbClr val="000000"/>
                </a:solidFill>
                <a:latin typeface="Times New Roman" panose="02020603050405020304" pitchFamily="18" charset="0"/>
              </a:rPr>
              <a:t>Regeringen och Sveriges Kommuner och Regioner (SKR) har sedan 2008 ingått överenskommelser om stöd till riktade insatser för att </a:t>
            </a:r>
            <a:r>
              <a:rPr lang="sv-SE" b="1" dirty="0" smtClean="0">
                <a:solidFill>
                  <a:srgbClr val="000000"/>
                </a:solidFill>
                <a:latin typeface="Times New Roman" panose="02020603050405020304" pitchFamily="18" charset="0"/>
              </a:rPr>
              <a:t>förbättra vården och omsorgen </a:t>
            </a:r>
            <a:r>
              <a:rPr lang="sv-SE" dirty="0" smtClean="0">
                <a:solidFill>
                  <a:srgbClr val="000000"/>
                </a:solidFill>
                <a:latin typeface="Times New Roman" panose="02020603050405020304" pitchFamily="18" charset="0"/>
              </a:rPr>
              <a:t>för personer som har eller riskerar att få, psykisk ohälsa. </a:t>
            </a:r>
          </a:p>
          <a:p>
            <a:r>
              <a:rPr lang="sv-SE" dirty="0" smtClean="0">
                <a:solidFill>
                  <a:srgbClr val="000000"/>
                </a:solidFill>
                <a:latin typeface="Times New Roman" panose="02020603050405020304" pitchFamily="18" charset="0"/>
              </a:rPr>
              <a:t>Region Norrbotten sökte och</a:t>
            </a:r>
            <a:r>
              <a:rPr lang="sv-SE" baseline="0" dirty="0" smtClean="0">
                <a:solidFill>
                  <a:srgbClr val="000000"/>
                </a:solidFill>
                <a:latin typeface="Times New Roman" panose="02020603050405020304" pitchFamily="18" charset="0"/>
              </a:rPr>
              <a:t> </a:t>
            </a:r>
            <a:r>
              <a:rPr lang="sv-SE" dirty="0" smtClean="0">
                <a:solidFill>
                  <a:srgbClr val="000000"/>
                </a:solidFill>
                <a:latin typeface="Times New Roman" panose="02020603050405020304" pitchFamily="18" charset="0"/>
              </a:rPr>
              <a:t>beviljades statliga medel från Socialstyrelsen.</a:t>
            </a:r>
          </a:p>
          <a:p>
            <a:endParaRPr lang="sv-SE" dirty="0" smtClean="0">
              <a:solidFill>
                <a:srgbClr val="000000"/>
              </a:solidFill>
              <a:latin typeface="Times New Roman" panose="02020603050405020304" pitchFamily="18" charset="0"/>
            </a:endParaRPr>
          </a:p>
          <a:p>
            <a:r>
              <a:rPr lang="sv-SE" dirty="0" smtClean="0">
                <a:solidFill>
                  <a:srgbClr val="000000"/>
                </a:solidFill>
                <a:latin typeface="Times New Roman" panose="02020603050405020304" pitchFamily="18" charset="0"/>
              </a:rPr>
              <a:t>Medlen ämnades användas till</a:t>
            </a:r>
            <a:r>
              <a:rPr lang="sv-SE" baseline="0" dirty="0" smtClean="0">
                <a:solidFill>
                  <a:srgbClr val="000000"/>
                </a:solidFill>
                <a:latin typeface="Times New Roman" panose="02020603050405020304" pitchFamily="18" charset="0"/>
              </a:rPr>
              <a:t>: I</a:t>
            </a:r>
            <a:r>
              <a:rPr lang="sv-SE" b="1" dirty="0" smtClean="0">
                <a:solidFill>
                  <a:srgbClr val="000000"/>
                </a:solidFill>
                <a:latin typeface="Times New Roman" panose="02020603050405020304" pitchFamily="18" charset="0"/>
              </a:rPr>
              <a:t>nförande av en mobil akutpsykiatrisk enhet som samverkar med ambulanssjukvården, polis</a:t>
            </a:r>
            <a:r>
              <a:rPr lang="sv-SE" b="1" baseline="0" dirty="0" smtClean="0">
                <a:solidFill>
                  <a:srgbClr val="000000"/>
                </a:solidFill>
                <a:latin typeface="Times New Roman" panose="02020603050405020304" pitchFamily="18" charset="0"/>
              </a:rPr>
              <a:t> och vårdgrannar</a:t>
            </a:r>
            <a:r>
              <a:rPr lang="sv-SE" b="1" dirty="0" smtClean="0">
                <a:solidFill>
                  <a:srgbClr val="000000"/>
                </a:solidFill>
                <a:latin typeface="Times New Roman" panose="02020603050405020304" pitchFamily="18" charset="0"/>
              </a:rPr>
              <a:t>.” </a:t>
            </a:r>
          </a:p>
          <a:p>
            <a:endParaRPr lang="sv-SE" dirty="0" smtClean="0">
              <a:solidFill>
                <a:srgbClr val="000000"/>
              </a:solidFill>
              <a:latin typeface="Times New Roman" panose="02020603050405020304" pitchFamily="18" charset="0"/>
            </a:endParaRPr>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28</a:t>
            </a:fld>
            <a:endParaRPr lang="sv-SE"/>
          </a:p>
        </p:txBody>
      </p:sp>
    </p:spTree>
    <p:extLst>
      <p:ext uri="{BB962C8B-B14F-4D97-AF65-F5344CB8AC3E}">
        <p14:creationId xmlns:p14="http://schemas.microsoft.com/office/powerpoint/2010/main" val="4245209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1" dirty="0" smtClean="0"/>
              <a:t>Region Norrbotten vill i projektform förstärka ambulanssjukvården </a:t>
            </a:r>
            <a:r>
              <a:rPr lang="sv-SE" sz="1200" dirty="0" smtClean="0"/>
              <a:t>med tre mobila team från vuxenpsykiatrin vid länet tre sjukhusorter Gällivare, Piteå och Sunderbyn</a:t>
            </a:r>
            <a:r>
              <a:rPr lang="sv-SE" sz="1200" baseline="0" dirty="0" smtClean="0"/>
              <a:t> sju dagar i veckan</a:t>
            </a:r>
            <a:r>
              <a:rPr lang="sv-SE" sz="1200" dirty="0" smtClean="0"/>
              <a:t>. Man hade granskat</a:t>
            </a:r>
            <a:r>
              <a:rPr lang="sv-SE" sz="1200" baseline="0" dirty="0" smtClean="0"/>
              <a:t> alla vårdintyg under en tid och kunde se att överrepresentation kvällstid. I samma veva JO anmälda polisen regionen för överutnyttjande av deras polisresurser vid just vårdintygsbedömningar. Där en sjukvårdsresurs från regionen hade kunnat bistå med transporten. Vid </a:t>
            </a:r>
            <a:r>
              <a:rPr lang="sv-SE" sz="1200" baseline="0" dirty="0" err="1" smtClean="0"/>
              <a:t>projketet</a:t>
            </a:r>
            <a:r>
              <a:rPr lang="sv-SE" sz="1200" baseline="0" dirty="0" smtClean="0"/>
              <a:t> start bedömdes att ege</a:t>
            </a:r>
            <a:r>
              <a:rPr lang="sv-SE" sz="1200" dirty="0" smtClean="0"/>
              <a:t>ntliga psykiatriambulanser inte var möjliga starta i vårt stora län på</a:t>
            </a:r>
            <a:r>
              <a:rPr lang="sv-SE" sz="1200" baseline="0" dirty="0" smtClean="0"/>
              <a:t> så kort sikt. Men vi såg det möjlighet med starta upp samverkan med Blåljus med </a:t>
            </a:r>
            <a:r>
              <a:rPr lang="sv-SE" sz="1200" dirty="0" smtClean="0"/>
              <a:t>väl förstärka mobila akutpsykiatriska</a:t>
            </a:r>
            <a:r>
              <a:rPr lang="sv-SE" sz="1200" baseline="0" dirty="0" smtClean="0"/>
              <a:t> </a:t>
            </a:r>
            <a:r>
              <a:rPr lang="sv-SE" sz="1200" dirty="0" smtClean="0"/>
              <a:t>team. </a:t>
            </a:r>
          </a:p>
          <a:p>
            <a:endParaRPr lang="sv-SE" sz="1200" dirty="0" smtClean="0"/>
          </a:p>
          <a:p>
            <a:endParaRPr lang="sv-SE" sz="1200" dirty="0" smtClean="0"/>
          </a:p>
          <a:p>
            <a:r>
              <a:rPr lang="sv-SE" sz="1200" b="1" dirty="0" smtClean="0"/>
              <a:t>Hur praktiskt går det till???? </a:t>
            </a:r>
          </a:p>
          <a:p>
            <a:r>
              <a:rPr lang="sv-SE" sz="1200" dirty="0" smtClean="0"/>
              <a:t>Vi kallar det </a:t>
            </a:r>
            <a:r>
              <a:rPr lang="sv-SE" sz="1200" b="1" dirty="0" smtClean="0"/>
              <a:t>samverkanslarm vid psykisk ohälsa, hot om suicid</a:t>
            </a:r>
            <a:r>
              <a:rPr lang="sv-SE" sz="1200" dirty="0" smtClean="0"/>
              <a:t> </a:t>
            </a:r>
          </a:p>
          <a:p>
            <a:r>
              <a:rPr lang="sv-SE" sz="1200" dirty="0" smtClean="0"/>
              <a:t>---------------------------------------</a:t>
            </a:r>
          </a:p>
          <a:p>
            <a:r>
              <a:rPr lang="sv-SE" sz="1200" b="1" dirty="0" smtClean="0"/>
              <a:t>När patienten eller anhörig ringer</a:t>
            </a:r>
            <a:r>
              <a:rPr lang="sv-SE" sz="1200" b="1" baseline="0" dirty="0" smtClean="0"/>
              <a:t> 112 </a:t>
            </a:r>
            <a:endParaRPr lang="sv-SE" sz="1200" b="0" baseline="0" dirty="0" smtClean="0"/>
          </a:p>
          <a:p>
            <a:r>
              <a:rPr lang="sv-SE" sz="1200" b="0" baseline="0" dirty="0" smtClean="0"/>
              <a:t>- </a:t>
            </a:r>
            <a:r>
              <a:rPr lang="sv-SE" sz="1200" baseline="0" dirty="0" smtClean="0"/>
              <a:t>Larmas både en ambulans  ut och MAE via RAKEL-radio för samverkanslarm.</a:t>
            </a:r>
            <a:endParaRPr lang="sv-SE" sz="1200" dirty="0" smtClean="0"/>
          </a:p>
          <a:p>
            <a:pPr marL="171450" indent="-171450">
              <a:buFontTx/>
              <a:buChar char="-"/>
            </a:pPr>
            <a:r>
              <a:rPr lang="sv-SE" sz="1200" baseline="0" dirty="0" smtClean="0"/>
              <a:t>Ambulansen som ofta hinner först till platsen gör en somatiskbedömning som uppgift.  Frikänns patient kan ambulans åka iväg på andra </a:t>
            </a:r>
            <a:r>
              <a:rPr lang="sv-SE" sz="1200" baseline="0" dirty="0" err="1" smtClean="0"/>
              <a:t>priolarm</a:t>
            </a:r>
            <a:r>
              <a:rPr lang="sv-SE" sz="1200" baseline="0" dirty="0" smtClean="0"/>
              <a:t>, akutpsykiatrin (MAE) tar över.</a:t>
            </a:r>
            <a:br>
              <a:rPr lang="sv-SE" sz="1200" baseline="0" dirty="0" smtClean="0"/>
            </a:br>
            <a:r>
              <a:rPr lang="sv-SE" sz="1200" baseline="0" dirty="0" smtClean="0"/>
              <a:t>---------------------------------------------</a:t>
            </a:r>
          </a:p>
          <a:p>
            <a:pPr marL="0" indent="0">
              <a:buFontTx/>
              <a:buNone/>
            </a:pPr>
            <a:r>
              <a:rPr lang="sv-SE" sz="1200" b="1" baseline="0" dirty="0" smtClean="0"/>
              <a:t>Vad gör då psykiatrin hemma hos patienten?</a:t>
            </a:r>
          </a:p>
          <a:p>
            <a:pPr marL="171450" indent="-171450">
              <a:buFontTx/>
              <a:buChar char="-"/>
            </a:pPr>
            <a:r>
              <a:rPr lang="sv-SE" sz="1200" baseline="0" dirty="0" smtClean="0"/>
              <a:t>Psykiatrin har tillgång till patientens journaler/psykiatrijournal/krisplaner på väg till platsen -  kan läsa på om patiens psykiatriska anamnes, informera ambulanspersonal som inte kan se patientjournaler.</a:t>
            </a:r>
          </a:p>
          <a:p>
            <a:pPr marL="171450" indent="-171450">
              <a:buFontTx/>
              <a:buChar char="-"/>
            </a:pPr>
            <a:r>
              <a:rPr lang="sv-SE" sz="1200" baseline="0" dirty="0" smtClean="0"/>
              <a:t>Psykiatrin kan ta mer väl underbyggda beslut, </a:t>
            </a:r>
            <a:r>
              <a:rPr lang="sv-SE" sz="1200" baseline="0" dirty="0" err="1" smtClean="0"/>
              <a:t>sucidriskbedmning</a:t>
            </a:r>
            <a:r>
              <a:rPr lang="sv-SE" sz="1200" baseline="0" dirty="0" smtClean="0"/>
              <a:t>/hot och våld. </a:t>
            </a:r>
          </a:p>
          <a:p>
            <a:pPr marL="171450" indent="-171450">
              <a:buFontTx/>
              <a:buChar char="-"/>
            </a:pPr>
            <a:r>
              <a:rPr lang="sv-SE" sz="1200" baseline="0" dirty="0" smtClean="0"/>
              <a:t>Psykiatrin bedöma om man kan lämna patienten hemma med fortsatt uppföljning av psykiatrin eller om psykiatrin ska transporterar in patient till vårdinrättning för läkarbedömning.</a:t>
            </a:r>
          </a:p>
          <a:p>
            <a:pPr marL="171450" indent="-171450">
              <a:buFontTx/>
              <a:buChar char="-"/>
            </a:pPr>
            <a:r>
              <a:rPr lang="sv-SE" sz="1200" baseline="0" dirty="0" smtClean="0"/>
              <a:t>Läkemedel kan ges som inte finns i vanliga ambulans, psykosmedicin, lugnande, sömntabletter,</a:t>
            </a:r>
            <a:endParaRPr lang="sv-SE" sz="1200" dirty="0" smtClean="0"/>
          </a:p>
          <a:p>
            <a:pPr marL="171450" indent="-171450">
              <a:buFontTx/>
              <a:buChar char="-"/>
            </a:pPr>
            <a:r>
              <a:rPr lang="sv-SE" sz="1200" dirty="0" smtClean="0"/>
              <a:t>Digitalkonsultation med läkare från hemmet, digitala lösningar. </a:t>
            </a:r>
            <a:endParaRPr lang="sv-SE" sz="1200" baseline="0" dirty="0" smtClean="0"/>
          </a:p>
          <a:p>
            <a:pPr marL="171450" indent="-171450">
              <a:buFontTx/>
              <a:buChar char="-"/>
            </a:pPr>
            <a:endParaRPr lang="sv-SE" sz="1200" b="1" baseline="0" dirty="0" smtClean="0"/>
          </a:p>
          <a:p>
            <a:pPr marL="0" indent="0">
              <a:buFontTx/>
              <a:buNone/>
            </a:pPr>
            <a:r>
              <a:rPr lang="sv-SE" sz="1200" b="1" baseline="0" dirty="0" smtClean="0"/>
              <a:t>Fördelar:</a:t>
            </a:r>
          </a:p>
          <a:p>
            <a:pPr marL="171450" indent="-171450">
              <a:buFontTx/>
              <a:buChar char="-"/>
            </a:pPr>
            <a:r>
              <a:rPr lang="sv-SE" sz="1200" baseline="0" dirty="0" smtClean="0"/>
              <a:t>Psykiatrin har tid att prata med patienten, lirka, prata med anhöriga. </a:t>
            </a:r>
          </a:p>
          <a:p>
            <a:pPr marL="171450" indent="-171450">
              <a:buFontTx/>
              <a:buChar char="-"/>
            </a:pPr>
            <a:r>
              <a:rPr lang="sv-SE" sz="1200" baseline="0" dirty="0" smtClean="0"/>
              <a:t>Psykiatrin har ofta  en personkännedom till många patienten. De har en kontakt med psykiatrin sen tidigare.</a:t>
            </a:r>
          </a:p>
          <a:p>
            <a:pPr marL="171450" indent="-171450">
              <a:buFontTx/>
              <a:buChar char="-"/>
            </a:pPr>
            <a:r>
              <a:rPr lang="sv-SE" sz="1200" baseline="0" dirty="0" smtClean="0"/>
              <a:t>Vårdintyg kan undvikas och polispatrull behöver inte larmas ut, eller behöver inte ta transporten av patienten. Detta är bra för patienten. Minskar stigmatisering.</a:t>
            </a:r>
            <a:r>
              <a:rPr lang="sv-SE" sz="1200" dirty="0" smtClean="0"/>
              <a:t> </a:t>
            </a:r>
          </a:p>
          <a:p>
            <a:pPr marL="171450" indent="-171450">
              <a:buFontTx/>
              <a:buChar char="-"/>
            </a:pPr>
            <a:r>
              <a:rPr lang="sv-SE" sz="1200" dirty="0" smtClean="0"/>
              <a:t>Digitalkonsultation med läkare från hemmet, digitala lösningar. </a:t>
            </a:r>
            <a:br>
              <a:rPr lang="sv-SE" sz="1200" dirty="0" smtClean="0"/>
            </a:br>
            <a:endParaRPr lang="sv-SE" sz="1200" dirty="0" smtClean="0"/>
          </a:p>
          <a:p>
            <a:pPr marL="0" indent="0">
              <a:buFontTx/>
              <a:buNone/>
            </a:pPr>
            <a:r>
              <a:rPr lang="sv-SE" sz="1200" b="1" dirty="0" err="1" smtClean="0"/>
              <a:t>Pågång</a:t>
            </a:r>
            <a:r>
              <a:rPr lang="sv-SE" sz="1200" b="1" dirty="0" smtClean="0"/>
              <a:t>:</a:t>
            </a:r>
          </a:p>
          <a:p>
            <a:pPr marL="0" indent="0">
              <a:buFontTx/>
              <a:buNone/>
            </a:pPr>
            <a:r>
              <a:rPr lang="sv-SE" sz="1200" dirty="0" smtClean="0"/>
              <a:t>- I länets glesbygd där vi inte når med våra mobila lösningar från psykiatrin</a:t>
            </a:r>
            <a:r>
              <a:rPr lang="sv-SE" sz="1200" baseline="0" dirty="0" smtClean="0"/>
              <a:t> ska personal</a:t>
            </a:r>
            <a:r>
              <a:rPr lang="sv-SE" sz="1200" dirty="0" smtClean="0"/>
              <a:t> utbildas och tillskapa befintlig sjukvårdsresurs i psykiatri för att förstärka och säkra bemötande samt erbjuda konsultation till psykiatriker. </a:t>
            </a:r>
          </a:p>
          <a:p>
            <a:endParaRPr lang="sv-SE" sz="1200" dirty="0" smtClean="0"/>
          </a:p>
          <a:p>
            <a:endParaRPr lang="sv-SE" sz="1200" dirty="0" smtClean="0"/>
          </a:p>
        </p:txBody>
      </p:sp>
      <p:sp>
        <p:nvSpPr>
          <p:cNvPr id="4" name="Platshållare för bildnummer 3"/>
          <p:cNvSpPr>
            <a:spLocks noGrp="1"/>
          </p:cNvSpPr>
          <p:nvPr>
            <p:ph type="sldNum" sz="quarter" idx="10"/>
          </p:nvPr>
        </p:nvSpPr>
        <p:spPr/>
        <p:txBody>
          <a:bodyPr/>
          <a:lstStyle/>
          <a:p>
            <a:fld id="{801E7E99-FF96-4CF6-A330-CB394274C901}" type="slidenum">
              <a:rPr lang="sv-SE" smtClean="0"/>
              <a:t>29</a:t>
            </a:fld>
            <a:endParaRPr lang="sv-SE"/>
          </a:p>
        </p:txBody>
      </p:sp>
    </p:spTree>
    <p:extLst>
      <p:ext uri="{BB962C8B-B14F-4D97-AF65-F5344CB8AC3E}">
        <p14:creationId xmlns:p14="http://schemas.microsoft.com/office/powerpoint/2010/main" val="1471555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Pojke på 17 år autistisk, larm inkommer till SOS – Pojke hotar föräldrar:  Polis och ambulans samt MAE larmas ut. Polis först på plats, närmsta ambulans befann sig i Älvsbyn 7 mil bort.  Situationen har lugnat sig när vi kommer, vi ropar motbud till ambulans som inte behöver åka från Älvsbyn. Samtalar med föräldrar och försöker få en bild av situationen. Föräldrar vill att vi ska ta med honom till </a:t>
            </a:r>
            <a:r>
              <a:rPr lang="sv-SE" baseline="0" dirty="0" err="1" smtClean="0"/>
              <a:t>barnpsyk</a:t>
            </a:r>
            <a:r>
              <a:rPr lang="sv-SE" baseline="0" dirty="0" smtClean="0"/>
              <a:t>. Pojken befinner sig på sitt rum, spelar dator. Vi gå upp och pratat med honom, berättar att han blev arg när han inte fick pengar för att köpa spel, hotade </a:t>
            </a:r>
            <a:r>
              <a:rPr lang="sv-SE" baseline="0" smtClean="0"/>
              <a:t>med redskap </a:t>
            </a:r>
            <a:r>
              <a:rPr lang="sv-SE" baseline="0" dirty="0" smtClean="0"/>
              <a:t>då. Kan se att det blev fel, han fick ett raseriutbrott.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smtClean="0"/>
              <a:t>Efter samtal med pojken och lirkande går han med på att han kanske ska kunna arbeta för att få pengarna till spel om han hjälper till hemma, gå ut med hunden, tjäna ihop dem på andra sätt.</a:t>
            </a:r>
            <a:br>
              <a:rPr lang="sv-SE" baseline="0" dirty="0" smtClean="0"/>
            </a:br>
            <a:r>
              <a:rPr lang="sv-SE" baseline="0" dirty="0" smtClean="0"/>
              <a:t>Han går med på ta sin kvällsmedicin, vi ger han smörgås och macka och han ska sen lägga sig och sova. Föräldrarna kan lugna ner sig, pojken stannar hemma, polisen tar upp en anmälan av hot, men lämnar plats. MAE samtalar med föräldrarna, ger rådgivning.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MAE tar kontakt med BUP som följer upp familjen efteråt.</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Kvinna med bipolär sjukdom, har ett barn på 1 år samt sambo. Bråkat, hotar att ta livet av sig, springer ut med rep i skogen. MAE och Polis larmas ut, MAE ha ca 20 minuter bilväg till platsen. Mae får tag på henne via telefon kan hålla henne i samtal tills vi anländer till platsen och börjar söka igenom. Vi har då även hunnit läsa igenom journalen och har en bakgrund på patienten. Polis anländer senare, kvinna hittas men hon springer iväg, en hängsnara hittas i träd som tas ner.  Vi springer efter henne i skogen, slutligen kommer hon med upp till huset, sätter sig ner och pratar med oss. Hon vägrar först vård, taggig och irriterad,  men följer efter att vi lyssnat och lirkat, går hon med på att åka i </a:t>
            </a:r>
            <a:r>
              <a:rPr lang="sv-SE" baseline="0" dirty="0" err="1" smtClean="0"/>
              <a:t>MAEs</a:t>
            </a:r>
            <a:r>
              <a:rPr lang="sv-SE" baseline="0" dirty="0" smtClean="0"/>
              <a:t> bil till psykiatrin för att träffa läkare. Polisen kunde lämna platsen. Patient kunde skrivas ut dagen efter och börjat om med sina mediciner och uppföljning från psykiatrin.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sv-S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I våras larmades vi ut till en man, vars han stått på bron i timmar, lite nerkyld. Kan inte röra sig, upplever sig övervakad och kontrollerad. Måste ha en filmkamera riktad mot sig hela tiden av anhöriga annars går allt fel. Anhöriga förtvivlade och förstår inte vad som händer. Ambulans och polis är på plats när vi anländer, ambulansen uppger att de är enda i stan och de har fått in ett </a:t>
            </a:r>
            <a:r>
              <a:rPr lang="sv-SE" baseline="0" dirty="0" err="1" smtClean="0"/>
              <a:t>prio</a:t>
            </a:r>
            <a:r>
              <a:rPr lang="sv-SE" baseline="0" dirty="0" smtClean="0"/>
              <a:t> 1 akutlarm på en buk och frågar om de kan lämna platsen.  Ambulansen kan frigöras. Polis och MAE försöker lirka, men slutar tyvärr i handräckning och patient vägrar vård och gör kraftigt motstånd. Polis tar transport till psykiatrins vårdinrättning, vi stannar pratat med anhöriga. Tröstar och kan berätta om vad som nu kommer ske med honom och var de kan ta kontakt osv.</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sv-SE" baseline="0" dirty="0" smtClean="0"/>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sv-SE" baseline="0" dirty="0" smtClean="0"/>
              <a:t> På festivalen i sommar larmades Ambulans och MAE ut till festivalområdets öltält.  En flicka övre tonåren som skurit sig på benen. Flicka som kände sig utanför och gick in på baja maja och skar sig med rakblad. Hon skar djupt och det blödde så pass mycket att hon blev tvungen ta kontakt med ordningsvakter som larmade 112.  Ambulans och MAE var där samtidig, de tog henne in i ambulansen. Där kom de överens om att hon skulle in till akuten för att sy samt att MAE skulle följa med in som stöd.  Hon fick omplåstring samt  MAE samtalade med henne i ungefär en timme. Hon försäkrade dem om att hon inte skulle skada sig mer och dom inte skulle behöva vara oroliga, fick prata ut om vad som hänt, hon gick med på att fortsätta ha kontakt med MAE för uppföljning. En god samverkan med patient i fokus.</a:t>
            </a:r>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30</a:t>
            </a:fld>
            <a:endParaRPr lang="sv-SE"/>
          </a:p>
        </p:txBody>
      </p:sp>
    </p:spTree>
    <p:extLst>
      <p:ext uri="{BB962C8B-B14F-4D97-AF65-F5344CB8AC3E}">
        <p14:creationId xmlns:p14="http://schemas.microsoft.com/office/powerpoint/2010/main" val="2608944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Av alla samverkanslarm och uppdrag har 4</a:t>
            </a:r>
            <a:r>
              <a:rPr lang="sv-SE" baseline="0" dirty="0" smtClean="0"/>
              <a:t>4% av alla patienter fått möjligheten att stanna kvar i hemmet och erbjudas prehospital akutpsykiatrisk omvårdnad och uppföljning.</a:t>
            </a:r>
            <a:endParaRPr lang="sv-S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t>Nov-juli.</a:t>
            </a:r>
          </a:p>
          <a:p>
            <a:endParaRPr lang="sv-SE" dirty="0" smtClean="0"/>
          </a:p>
          <a:p>
            <a:r>
              <a:rPr lang="sv-SE" dirty="0" smtClean="0"/>
              <a:t>Det man kan se i våra samverkanslarm:</a:t>
            </a:r>
          </a:p>
          <a:p>
            <a:r>
              <a:rPr lang="sv-SE" baseline="0" dirty="0" smtClean="0"/>
              <a:t>Ambulansen och Polisens resurser frigörs i stor utsträckning.</a:t>
            </a:r>
          </a:p>
        </p:txBody>
      </p:sp>
      <p:sp>
        <p:nvSpPr>
          <p:cNvPr id="4" name="Platshållare för bildnummer 3"/>
          <p:cNvSpPr>
            <a:spLocks noGrp="1"/>
          </p:cNvSpPr>
          <p:nvPr>
            <p:ph type="sldNum" sz="quarter" idx="10"/>
          </p:nvPr>
        </p:nvSpPr>
        <p:spPr/>
        <p:txBody>
          <a:bodyPr/>
          <a:lstStyle/>
          <a:p>
            <a:fld id="{801E7E99-FF96-4CF6-A330-CB394274C901}" type="slidenum">
              <a:rPr lang="sv-SE" smtClean="0"/>
              <a:t>31</a:t>
            </a:fld>
            <a:endParaRPr lang="sv-SE"/>
          </a:p>
        </p:txBody>
      </p:sp>
    </p:spTree>
    <p:extLst>
      <p:ext uri="{BB962C8B-B14F-4D97-AF65-F5344CB8AC3E}">
        <p14:creationId xmlns:p14="http://schemas.microsoft.com/office/powerpoint/2010/main" val="3077293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Man kan dra en </a:t>
            </a:r>
            <a:r>
              <a:rPr lang="sv-SE" dirty="0" err="1" smtClean="0"/>
              <a:t>slutsatts</a:t>
            </a:r>
            <a:r>
              <a:rPr lang="sv-SE" dirty="0" smtClean="0"/>
              <a:t> ha</a:t>
            </a:r>
            <a:r>
              <a:rPr lang="sv-SE" baseline="0" dirty="0" smtClean="0"/>
              <a:t>r inte belägg men samhället börjar stänga ner….</a:t>
            </a:r>
          </a:p>
          <a:p>
            <a:r>
              <a:rPr lang="sv-SE" baseline="0" dirty="0" smtClean="0"/>
              <a:t>Gruppboenden går över till kvällsbemanning,</a:t>
            </a:r>
          </a:p>
          <a:p>
            <a:r>
              <a:rPr lang="sv-SE" baseline="0" dirty="0" smtClean="0"/>
              <a:t>Hälsocentraler stänger för dagen.</a:t>
            </a:r>
          </a:p>
          <a:p>
            <a:r>
              <a:rPr lang="sv-SE" baseline="0" dirty="0" smtClean="0"/>
              <a:t>Stan stänger ner</a:t>
            </a:r>
          </a:p>
          <a:p>
            <a:r>
              <a:rPr lang="sv-SE" baseline="0" dirty="0" smtClean="0"/>
              <a:t>Du kommer hem från jobbet, ensamheten</a:t>
            </a:r>
          </a:p>
          <a:p>
            <a:r>
              <a:rPr lang="sv-SE" baseline="0" dirty="0" smtClean="0"/>
              <a:t>Börjar dricka på kvällen/helgen</a:t>
            </a:r>
          </a:p>
          <a:p>
            <a:r>
              <a:rPr lang="sv-SE" baseline="0" dirty="0" smtClean="0"/>
              <a:t>Jourverksamheter stänger</a:t>
            </a:r>
          </a:p>
          <a:p>
            <a:r>
              <a:rPr lang="sv-SE" baseline="0" dirty="0" smtClean="0"/>
              <a:t>Apoteken stänger.</a:t>
            </a:r>
            <a:endParaRPr lang="sv-SE" dirty="0"/>
          </a:p>
        </p:txBody>
      </p:sp>
      <p:sp>
        <p:nvSpPr>
          <p:cNvPr id="4" name="Platshållare för bildnummer 3"/>
          <p:cNvSpPr>
            <a:spLocks noGrp="1"/>
          </p:cNvSpPr>
          <p:nvPr>
            <p:ph type="sldNum" sz="quarter" idx="10"/>
          </p:nvPr>
        </p:nvSpPr>
        <p:spPr/>
        <p:txBody>
          <a:bodyPr/>
          <a:lstStyle/>
          <a:p>
            <a:fld id="{801E7E99-FF96-4CF6-A330-CB394274C901}" type="slidenum">
              <a:rPr lang="sv-SE" smtClean="0"/>
              <a:t>32</a:t>
            </a:fld>
            <a:endParaRPr lang="sv-SE"/>
          </a:p>
        </p:txBody>
      </p:sp>
    </p:spTree>
    <p:extLst>
      <p:ext uri="{BB962C8B-B14F-4D97-AF65-F5344CB8AC3E}">
        <p14:creationId xmlns:p14="http://schemas.microsoft.com/office/powerpoint/2010/main" val="27690822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Inte</a:t>
            </a:r>
            <a:r>
              <a:rPr lang="sv-SE" baseline="0" dirty="0" smtClean="0"/>
              <a:t> bemannat 7 dagar i veckan utan helgen och Piteå började med dagtid från i våras.</a:t>
            </a:r>
          </a:p>
          <a:p>
            <a:r>
              <a:rPr lang="sv-SE" baseline="0" dirty="0" smtClean="0"/>
              <a:t>Maj, hälsa de vi på SOS informerade om MAE och larmplan.</a:t>
            </a:r>
          </a:p>
          <a:p>
            <a:r>
              <a:rPr lang="sv-SE" baseline="0" dirty="0" smtClean="0"/>
              <a:t>Ärenden direkt inkommande till akutjour börjades antas, samt åka ut på vårdintygsbedömningar med hälsocentral.</a:t>
            </a:r>
          </a:p>
          <a:p>
            <a:pPr marL="0" marR="0" lvl="0" indent="0" algn="l" defTabSz="914400" rtl="0" eaLnBrk="1" fontAlgn="auto" latinLnBrk="0" hangingPunct="1">
              <a:lnSpc>
                <a:spcPct val="100000"/>
              </a:lnSpc>
              <a:spcBef>
                <a:spcPts val="0"/>
              </a:spcBef>
              <a:spcAft>
                <a:spcPts val="0"/>
              </a:spcAft>
              <a:buClrTx/>
              <a:buSzTx/>
              <a:buFontTx/>
              <a:buNone/>
              <a:tabLst/>
              <a:defRPr/>
            </a:pPr>
            <a:r>
              <a:rPr lang="sv-SE" baseline="0" dirty="0" smtClean="0"/>
              <a:t>Från juli utökade </a:t>
            </a:r>
            <a:r>
              <a:rPr lang="sv-SE" baseline="0" dirty="0" err="1" smtClean="0"/>
              <a:t>öppetider</a:t>
            </a:r>
            <a:r>
              <a:rPr lang="sv-SE" baseline="0" dirty="0" smtClean="0"/>
              <a:t> i Piteå.</a:t>
            </a:r>
          </a:p>
          <a:p>
            <a:endParaRPr lang="sv-SE" dirty="0"/>
          </a:p>
        </p:txBody>
      </p:sp>
      <p:sp>
        <p:nvSpPr>
          <p:cNvPr id="4" name="Platshållare för bildnummer 3"/>
          <p:cNvSpPr>
            <a:spLocks noGrp="1"/>
          </p:cNvSpPr>
          <p:nvPr>
            <p:ph type="sldNum" sz="quarter" idx="10"/>
          </p:nvPr>
        </p:nvSpPr>
        <p:spPr/>
        <p:txBody>
          <a:bodyPr/>
          <a:lstStyle/>
          <a:p>
            <a:fld id="{801E7E99-FF96-4CF6-A330-CB394274C901}" type="slidenum">
              <a:rPr lang="sv-SE" smtClean="0"/>
              <a:t>33</a:t>
            </a:fld>
            <a:endParaRPr lang="sv-SE"/>
          </a:p>
        </p:txBody>
      </p:sp>
    </p:spTree>
    <p:extLst>
      <p:ext uri="{BB962C8B-B14F-4D97-AF65-F5344CB8AC3E}">
        <p14:creationId xmlns:p14="http://schemas.microsoft.com/office/powerpoint/2010/main" val="10528238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smtClean="0"/>
              <a:t>- </a:t>
            </a:r>
            <a:r>
              <a:rPr lang="sv-SE" dirty="0" err="1" smtClean="0"/>
              <a:t>Piteå-tidningen</a:t>
            </a:r>
            <a:endParaRPr lang="sv-SE" dirty="0" smtClean="0"/>
          </a:p>
          <a:p>
            <a:r>
              <a:rPr lang="sv-SE" dirty="0" smtClean="0"/>
              <a:t>- Besök</a:t>
            </a:r>
            <a:r>
              <a:rPr lang="sv-SE" baseline="0" dirty="0" smtClean="0"/>
              <a:t> på PAM (Psykiatriambulans) i Stockholm, juni-22.</a:t>
            </a:r>
          </a:p>
          <a:p>
            <a:r>
              <a:rPr lang="sv-SE" baseline="0" dirty="0" smtClean="0"/>
              <a:t>- Nya medarbetare, juni, juli 2022</a:t>
            </a:r>
          </a:p>
          <a:p>
            <a:r>
              <a:rPr lang="sv-SE" dirty="0" smtClean="0"/>
              <a:t>- Information och möten med hälsocentralen, resulterar i gott samarbete och samverkan augusti-22    Ryktet sprider sig, trots info</a:t>
            </a:r>
            <a:r>
              <a:rPr lang="sv-SE" baseline="0" dirty="0" smtClean="0"/>
              <a:t> har gått ut har det bästa varit att besöka, visa upp sig och när väl samverkan sker sprider sig ryktet mellan hälsocentralerna.</a:t>
            </a:r>
            <a:endParaRPr lang="sv-SE" dirty="0" smtClean="0"/>
          </a:p>
          <a:p>
            <a:r>
              <a:rPr lang="sv-SE" dirty="0" smtClean="0"/>
              <a:t>- Samarbete med polisen</a:t>
            </a:r>
            <a:r>
              <a:rPr lang="sv-SE" baseline="0" dirty="0" smtClean="0"/>
              <a:t> och ambulansen, påminna om att vi finns och vi vill samverka tillsammans juli- 22 Följer varandra.</a:t>
            </a:r>
          </a:p>
          <a:p>
            <a:endParaRPr lang="sv-SE" baseline="0" dirty="0" smtClean="0"/>
          </a:p>
          <a:p>
            <a:r>
              <a:rPr lang="sv-SE" baseline="0" dirty="0" smtClean="0"/>
              <a:t>Det tar tid att starta upp en helt ny verksamhet nå ut med information. Informationen behöver upprepas, stora verksamheter med stora personalgrupper måste nås med info att  vi finns vid möjliga SOS-larm vid psykisk ohälsa.</a:t>
            </a:r>
          </a:p>
          <a:p>
            <a:r>
              <a:rPr lang="sv-SE" baseline="0" dirty="0" smtClean="0"/>
              <a:t>Kodning är svårt för SOS-larmoperatörer där av behövs ett nära samarbete och kommunikation med blåljus att påminna SOS att larma ut oss om de ser att detta är psykiatri.</a:t>
            </a:r>
          </a:p>
          <a:p>
            <a:endParaRPr lang="sv-SE" baseline="0" dirty="0" smtClean="0"/>
          </a:p>
          <a:p>
            <a:endParaRPr lang="sv-SE" baseline="0" dirty="0" smtClean="0"/>
          </a:p>
          <a:p>
            <a:r>
              <a:rPr lang="sv-SE" baseline="0" dirty="0" smtClean="0"/>
              <a:t>Positiva effekter som ses:</a:t>
            </a:r>
          </a:p>
          <a:p>
            <a:r>
              <a:rPr lang="sv-SE" baseline="0" dirty="0" smtClean="0"/>
              <a:t>Polisen har ringt och direkt för samverkan</a:t>
            </a:r>
          </a:p>
          <a:p>
            <a:r>
              <a:rPr lang="sv-SE" baseline="0" dirty="0" smtClean="0"/>
              <a:t>Hälsocentralen kontaktas oss vid vårdintyg – transporter – ringer inte polisen som automatik utan ber oss följa med.</a:t>
            </a:r>
          </a:p>
          <a:p>
            <a:r>
              <a:rPr lang="sv-SE" baseline="0" dirty="0" smtClean="0"/>
              <a:t>Akuten och jouren skicka MAE-team på uppdrag.</a:t>
            </a:r>
          </a:p>
          <a:p>
            <a:r>
              <a:rPr lang="sv-SE" baseline="0" dirty="0" smtClean="0"/>
              <a:t>Ambulansen ber SOS larma ut oss till samverkanslarm när de ser att larmen har en psykiatrisk inriktning.</a:t>
            </a:r>
          </a:p>
          <a:p>
            <a:endParaRPr lang="sv-SE" baseline="0" dirty="0" smtClean="0"/>
          </a:p>
          <a:p>
            <a:r>
              <a:rPr lang="sv-SE" baseline="0" dirty="0" smtClean="0"/>
              <a:t>Framtiden?</a:t>
            </a:r>
          </a:p>
          <a:p>
            <a:r>
              <a:rPr lang="sv-SE" baseline="0" dirty="0" smtClean="0"/>
              <a:t>Projekt till sista december, men vad händer sen ?</a:t>
            </a:r>
          </a:p>
          <a:p>
            <a:r>
              <a:rPr lang="sv-SE" baseline="0" dirty="0" smtClean="0"/>
              <a:t>Hur kan vi integrera projektdelar i verksamheten ? </a:t>
            </a:r>
          </a:p>
          <a:p>
            <a:r>
              <a:rPr lang="sv-SE" baseline="0" dirty="0" smtClean="0"/>
              <a:t>Utvärderingen blir kort, och dess effekter inte hinner ses finns rädslan.</a:t>
            </a:r>
          </a:p>
          <a:p>
            <a:r>
              <a:rPr lang="sv-SE" baseline="0" dirty="0" smtClean="0"/>
              <a:t>Stort upptagningsområde som hela Region Norrbotten. Hur når vi till befolkningen i inlandet med våra team?</a:t>
            </a:r>
          </a:p>
          <a:p>
            <a:r>
              <a:rPr lang="sv-SE" baseline="0" dirty="0" smtClean="0"/>
              <a:t>Vilken kapacitet och upptagningsområde kan vi se att MAE-team kan ha?</a:t>
            </a:r>
          </a:p>
          <a:p>
            <a:r>
              <a:rPr lang="sv-SE" baseline="0" dirty="0" smtClean="0"/>
              <a:t>Hur kan vi ge nära vård i digitalform.</a:t>
            </a:r>
          </a:p>
          <a:p>
            <a:r>
              <a:rPr lang="sv-SE" dirty="0" smtClean="0"/>
              <a:t>Utbilda och utveckla</a:t>
            </a:r>
            <a:r>
              <a:rPr lang="sv-SE" baseline="0" dirty="0" smtClean="0"/>
              <a:t> </a:t>
            </a:r>
            <a:r>
              <a:rPr lang="sv-SE" dirty="0" smtClean="0"/>
              <a:t>sjukvårdsresurs i inlandet dit inte team når vid 112-larm?</a:t>
            </a:r>
          </a:p>
          <a:p>
            <a:endParaRPr lang="sv-SE" dirty="0"/>
          </a:p>
        </p:txBody>
      </p:sp>
      <p:sp>
        <p:nvSpPr>
          <p:cNvPr id="4" name="Platshållare för bildnummer 3"/>
          <p:cNvSpPr>
            <a:spLocks noGrp="1"/>
          </p:cNvSpPr>
          <p:nvPr>
            <p:ph type="sldNum" sz="quarter" idx="10"/>
          </p:nvPr>
        </p:nvSpPr>
        <p:spPr/>
        <p:txBody>
          <a:bodyPr/>
          <a:lstStyle/>
          <a:p>
            <a:fld id="{801E7E99-FF96-4CF6-A330-CB394274C901}" type="slidenum">
              <a:rPr lang="sv-SE" smtClean="0"/>
              <a:t>34</a:t>
            </a:fld>
            <a:endParaRPr lang="sv-SE"/>
          </a:p>
        </p:txBody>
      </p:sp>
    </p:spTree>
    <p:extLst>
      <p:ext uri="{BB962C8B-B14F-4D97-AF65-F5344CB8AC3E}">
        <p14:creationId xmlns:p14="http://schemas.microsoft.com/office/powerpoint/2010/main" val="75650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z="1200" dirty="0" smtClean="0"/>
              <a:t>Information av Marcus </a:t>
            </a:r>
            <a:r>
              <a:rPr lang="sv-SE" sz="1200" dirty="0" err="1" smtClean="0"/>
              <a:t>Junkka</a:t>
            </a:r>
            <a:r>
              <a:rPr lang="sv-SE" sz="1200" dirty="0" smtClean="0"/>
              <a:t> </a:t>
            </a:r>
            <a:r>
              <a:rPr lang="sv-SE" sz="1200" dirty="0" err="1" smtClean="0"/>
              <a:t>Bideke</a:t>
            </a:r>
            <a:r>
              <a:rPr lang="sv-SE" sz="1200" dirty="0" smtClean="0"/>
              <a:t> Norrbottens Kommuner och Sofia </a:t>
            </a:r>
          </a:p>
          <a:p>
            <a:r>
              <a:rPr lang="sv-SE" sz="1200" dirty="0" smtClean="0"/>
              <a:t>Berg Region Norrbotten</a:t>
            </a:r>
          </a:p>
          <a:p>
            <a:endParaRPr lang="sv-SE" dirty="0"/>
          </a:p>
        </p:txBody>
      </p:sp>
      <p:sp>
        <p:nvSpPr>
          <p:cNvPr id="4" name="Platshållare för bildnummer 3"/>
          <p:cNvSpPr>
            <a:spLocks noGrp="1"/>
          </p:cNvSpPr>
          <p:nvPr>
            <p:ph type="sldNum" sz="quarter" idx="10"/>
          </p:nvPr>
        </p:nvSpPr>
        <p:spPr/>
        <p:txBody>
          <a:bodyPr/>
          <a:lstStyle/>
          <a:p>
            <a:fld id="{FB0CB7F7-2DE7-442F-B621-87F2D8E04FE8}" type="slidenum">
              <a:rPr lang="sv-SE" smtClean="0"/>
              <a:t>48</a:t>
            </a:fld>
            <a:endParaRPr lang="sv-SE"/>
          </a:p>
        </p:txBody>
      </p:sp>
    </p:spTree>
    <p:extLst>
      <p:ext uri="{BB962C8B-B14F-4D97-AF65-F5344CB8AC3E}">
        <p14:creationId xmlns:p14="http://schemas.microsoft.com/office/powerpoint/2010/main" val="32019945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anual för mall">
    <p:spTree>
      <p:nvGrpSpPr>
        <p:cNvPr id="1" name=""/>
        <p:cNvGrpSpPr/>
        <p:nvPr/>
      </p:nvGrpSpPr>
      <p:grpSpPr>
        <a:xfrm>
          <a:off x="0" y="0"/>
          <a:ext cx="0" cy="0"/>
          <a:chOff x="0" y="0"/>
          <a:chExt cx="0" cy="0"/>
        </a:xfrm>
      </p:grpSpPr>
      <p:sp>
        <p:nvSpPr>
          <p:cNvPr id="4" name="Platshållare för text 12"/>
          <p:cNvSpPr txBox="1">
            <a:spLocks/>
          </p:cNvSpPr>
          <p:nvPr userDrawn="1"/>
        </p:nvSpPr>
        <p:spPr>
          <a:xfrm>
            <a:off x="1046759" y="1884385"/>
            <a:ext cx="3551646" cy="1027480"/>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buNone/>
            </a:pPr>
            <a:r>
              <a:rPr lang="sv-SE" sz="1400" b="1" kern="0" dirty="0" smtClean="0">
                <a:solidFill>
                  <a:srgbClr val="155697"/>
                </a:solidFill>
              </a:rPr>
              <a:t>Skapa ny sida</a:t>
            </a:r>
          </a:p>
          <a:p>
            <a:pPr marL="285750" indent="-285750">
              <a:spcBef>
                <a:spcPts val="160"/>
              </a:spcBef>
            </a:pPr>
            <a:r>
              <a:rPr lang="sv-SE" sz="1200" b="0" u="none" kern="0" dirty="0" smtClean="0"/>
              <a:t>I menyn </a:t>
            </a:r>
            <a:r>
              <a:rPr lang="sv-SE" sz="1200" b="1" u="none" kern="0" dirty="0" smtClean="0"/>
              <a:t>Start</a:t>
            </a:r>
            <a:r>
              <a:rPr lang="sv-SE" sz="1200" b="1" u="none" kern="0" baseline="0" dirty="0" smtClean="0"/>
              <a:t> </a:t>
            </a:r>
            <a:r>
              <a:rPr lang="sv-SE" sz="1200" b="0" u="none" kern="0" baseline="0" dirty="0" smtClean="0"/>
              <a:t>hittar du</a:t>
            </a:r>
            <a:r>
              <a:rPr lang="sv-SE" sz="1200" b="1" u="none" kern="0" baseline="0" dirty="0" smtClean="0"/>
              <a:t> </a:t>
            </a:r>
            <a:r>
              <a:rPr lang="sv-SE" sz="1200" b="0" i="1" u="none" kern="0" baseline="0" dirty="0" smtClean="0"/>
              <a:t>Ny bild</a:t>
            </a:r>
            <a:r>
              <a:rPr lang="sv-SE" sz="1200" b="0" u="none" kern="0" baseline="0" dirty="0" smtClean="0"/>
              <a:t>.</a:t>
            </a:r>
            <a:r>
              <a:rPr lang="sv-SE" sz="1200" b="0" u="none" kern="0" dirty="0" smtClean="0"/>
              <a:t> </a:t>
            </a:r>
          </a:p>
          <a:p>
            <a:pPr marL="285750" indent="-285750">
              <a:spcBef>
                <a:spcPts val="160"/>
              </a:spcBef>
            </a:pPr>
            <a:r>
              <a:rPr lang="sv-SE" sz="1200" i="0" u="none" kern="0" dirty="0" smtClean="0"/>
              <a:t>Klicka på pilen</a:t>
            </a:r>
            <a:r>
              <a:rPr lang="sv-SE" sz="1200" i="0" u="none" kern="0" baseline="0" dirty="0" smtClean="0"/>
              <a:t> och välj den </a:t>
            </a:r>
            <a:r>
              <a:rPr lang="sv-SE" sz="1200" i="0" u="none" kern="0" baseline="0" dirty="0" err="1" smtClean="0"/>
              <a:t>sidmall</a:t>
            </a:r>
            <a:r>
              <a:rPr lang="sv-SE" sz="1200" i="0" u="none" kern="0" baseline="0" dirty="0" smtClean="0"/>
              <a:t> du behöver.</a:t>
            </a:r>
            <a:endParaRPr lang="sv-SE" sz="1400" i="0" u="none" kern="0" baseline="0" dirty="0" smtClean="0"/>
          </a:p>
          <a:p>
            <a:endParaRPr lang="sv-SE" sz="1400" i="0" u="none" kern="0" baseline="0" dirty="0" smtClean="0"/>
          </a:p>
          <a:p>
            <a:endParaRPr lang="sv-SE" sz="1400" i="0" u="none" kern="0" baseline="0" dirty="0" smtClean="0"/>
          </a:p>
          <a:p>
            <a:endParaRPr lang="sv-SE" sz="1400" i="0" u="none" kern="0" baseline="0" dirty="0" smtClean="0"/>
          </a:p>
          <a:p>
            <a:pPr marL="228600" marR="0" indent="-228600" algn="l" defTabSz="762000" rtl="0" eaLnBrk="1" fontAlgn="base" latinLnBrk="0" hangingPunct="1">
              <a:lnSpc>
                <a:spcPct val="100000"/>
              </a:lnSpc>
              <a:spcBef>
                <a:spcPts val="160"/>
              </a:spcBef>
              <a:spcAft>
                <a:spcPct val="0"/>
              </a:spcAft>
              <a:buClr>
                <a:schemeClr val="tx2"/>
              </a:buClr>
              <a:buSzTx/>
              <a:buFont typeface="+mj-lt"/>
              <a:buAutoNum type="arabicPeriod"/>
              <a:tabLst/>
              <a:defRPr/>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smtClean="0"/>
          </a:p>
          <a:p>
            <a:pPr marL="0" indent="0">
              <a:buNone/>
            </a:pPr>
            <a:endParaRPr lang="sv-SE" sz="1200" kern="0" dirty="0"/>
          </a:p>
          <a:p>
            <a:endParaRPr lang="sv-SE" sz="1400" kern="0" dirty="0" smtClean="0"/>
          </a:p>
        </p:txBody>
      </p:sp>
      <p:sp>
        <p:nvSpPr>
          <p:cNvPr id="5" name="Rubrik 8"/>
          <p:cNvSpPr txBox="1">
            <a:spLocks/>
          </p:cNvSpPr>
          <p:nvPr userDrawn="1"/>
        </p:nvSpPr>
        <p:spPr>
          <a:xfrm>
            <a:off x="1034250" y="581288"/>
            <a:ext cx="5619750" cy="465534"/>
          </a:xfrm>
          <a:prstGeom prst="rect">
            <a:avLst/>
          </a:prstGeom>
        </p:spPr>
        <p:txBody>
          <a:bodyPr/>
          <a:lstStyle>
            <a:lvl1pPr algn="l" defTabSz="762000" rtl="0" eaLnBrk="1" fontAlgn="base" hangingPunct="1">
              <a:spcBef>
                <a:spcPct val="0"/>
              </a:spcBef>
              <a:spcAft>
                <a:spcPct val="0"/>
              </a:spcAft>
              <a:defRPr sz="2800" b="1">
                <a:solidFill>
                  <a:srgbClr val="0070C0"/>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a:lstStyle>
          <a:p>
            <a:r>
              <a:rPr lang="sv-SE" kern="0" dirty="0" smtClean="0"/>
              <a:t>Våra nya mallar</a:t>
            </a:r>
            <a:endParaRPr lang="sv-SE" kern="0" dirty="0"/>
          </a:p>
        </p:txBody>
      </p:sp>
      <p:grpSp>
        <p:nvGrpSpPr>
          <p:cNvPr id="17" name="Grupp 16"/>
          <p:cNvGrpSpPr/>
          <p:nvPr userDrawn="1"/>
        </p:nvGrpSpPr>
        <p:grpSpPr>
          <a:xfrm>
            <a:off x="1153326" y="2947015"/>
            <a:ext cx="1761936" cy="992330"/>
            <a:chOff x="1545535" y="1656085"/>
            <a:chExt cx="1990725" cy="1085850"/>
          </a:xfrm>
        </p:grpSpPr>
        <p:pic>
          <p:nvPicPr>
            <p:cNvPr id="6" name="Bildobjekt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45535" y="1656085"/>
              <a:ext cx="1990725" cy="1085850"/>
            </a:xfrm>
            <a:prstGeom prst="rect">
              <a:avLst/>
            </a:prstGeom>
            <a:ln>
              <a:solidFill>
                <a:schemeClr val="tx1"/>
              </a:solidFill>
            </a:ln>
          </p:spPr>
        </p:pic>
        <p:sp>
          <p:nvSpPr>
            <p:cNvPr id="2" name="Ellips 1"/>
            <p:cNvSpPr/>
            <p:nvPr userDrawn="1"/>
          </p:nvSpPr>
          <p:spPr bwMode="auto">
            <a:xfrm>
              <a:off x="2647464" y="2404704"/>
              <a:ext cx="152380" cy="152380"/>
            </a:xfrm>
            <a:prstGeom prst="ellipse">
              <a:avLst/>
            </a:prstGeom>
            <a:noFill/>
            <a:ln w="12700" cap="flat" cmpd="sng" algn="ctr">
              <a:solidFill>
                <a:schemeClr val="accent4"/>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grpSp>
      <p:grpSp>
        <p:nvGrpSpPr>
          <p:cNvPr id="49" name="Grupp 48"/>
          <p:cNvGrpSpPr/>
          <p:nvPr userDrawn="1"/>
        </p:nvGrpSpPr>
        <p:grpSpPr>
          <a:xfrm>
            <a:off x="4584348" y="2911864"/>
            <a:ext cx="1761936" cy="999291"/>
            <a:chOff x="1563890" y="3912629"/>
            <a:chExt cx="1990725" cy="1085850"/>
          </a:xfrm>
        </p:grpSpPr>
        <p:pic>
          <p:nvPicPr>
            <p:cNvPr id="30" name="Bildobjekt 2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63890" y="3912629"/>
              <a:ext cx="1990725" cy="1085850"/>
            </a:xfrm>
            <a:prstGeom prst="rect">
              <a:avLst/>
            </a:prstGeom>
            <a:ln>
              <a:solidFill>
                <a:schemeClr val="tx1"/>
              </a:solidFill>
            </a:ln>
          </p:spPr>
        </p:pic>
        <p:sp>
          <p:nvSpPr>
            <p:cNvPr id="44" name="Rektangel 43"/>
            <p:cNvSpPr/>
            <p:nvPr userDrawn="1"/>
          </p:nvSpPr>
          <p:spPr bwMode="auto">
            <a:xfrm>
              <a:off x="2802016" y="4183582"/>
              <a:ext cx="736413" cy="215328"/>
            </a:xfrm>
            <a:prstGeom prst="rect">
              <a:avLst/>
            </a:prstGeom>
            <a:noFill/>
            <a:ln w="12700" cap="flat" cmpd="sng" algn="ctr">
              <a:solidFill>
                <a:srgbClr val="C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noFill/>
                <a:effectLst/>
                <a:latin typeface="Arial" charset="0"/>
              </a:endParaRPr>
            </a:p>
          </p:txBody>
        </p:sp>
      </p:grpSp>
      <p:sp>
        <p:nvSpPr>
          <p:cNvPr id="15" name="Rektangel 14"/>
          <p:cNvSpPr/>
          <p:nvPr userDrawn="1"/>
        </p:nvSpPr>
        <p:spPr>
          <a:xfrm>
            <a:off x="4501299" y="1884384"/>
            <a:ext cx="4572000" cy="913070"/>
          </a:xfrm>
          <a:prstGeom prst="rect">
            <a:avLst/>
          </a:prstGeom>
        </p:spPr>
        <p:txBody>
          <a:bodyPr>
            <a:spAutoFit/>
          </a:bodyPr>
          <a:lstStyle/>
          <a:p>
            <a:pPr marL="0" indent="0">
              <a:buNone/>
            </a:pPr>
            <a:r>
              <a:rPr lang="sv-SE" sz="1400" b="1" kern="0" dirty="0" smtClean="0">
                <a:solidFill>
                  <a:srgbClr val="155697"/>
                </a:solidFill>
              </a:rPr>
              <a:t>Ändra mall på en befintlig sida</a:t>
            </a:r>
          </a:p>
          <a:p>
            <a:pPr marL="171450" indent="-171450">
              <a:spcBef>
                <a:spcPts val="160"/>
              </a:spcBef>
              <a:buFont typeface="Arial" panose="020B0604020202020204" pitchFamily="34" charset="0"/>
              <a:buChar char="•"/>
            </a:pPr>
            <a:r>
              <a:rPr lang="sv-SE" sz="1200" b="0" u="none" kern="0" dirty="0" smtClean="0"/>
              <a:t>Markera den sida i presentationen som du </a:t>
            </a:r>
            <a:br>
              <a:rPr lang="sv-SE" sz="1200" b="0" u="none" kern="0" dirty="0" smtClean="0"/>
            </a:br>
            <a:r>
              <a:rPr lang="sv-SE" sz="1200" b="0" u="none" kern="0" dirty="0" smtClean="0"/>
              <a:t>vill byta </a:t>
            </a:r>
            <a:r>
              <a:rPr lang="sv-SE" sz="1200" b="0" u="none" kern="0" dirty="0" err="1" smtClean="0"/>
              <a:t>sidmall</a:t>
            </a:r>
            <a:r>
              <a:rPr lang="sv-SE" sz="1200" b="0" u="none" kern="0" dirty="0" smtClean="0"/>
              <a:t> på. </a:t>
            </a:r>
          </a:p>
          <a:p>
            <a:pPr marL="171450" marR="0" indent="-171450" algn="l" defTabSz="762000" rtl="0" eaLnBrk="1" fontAlgn="base" latinLnBrk="0" hangingPunct="1">
              <a:lnSpc>
                <a:spcPct val="100000"/>
              </a:lnSpc>
              <a:spcBef>
                <a:spcPts val="160"/>
              </a:spcBef>
              <a:spcAft>
                <a:spcPct val="0"/>
              </a:spcAft>
              <a:buClr>
                <a:schemeClr val="tx2"/>
              </a:buClr>
              <a:buSzTx/>
              <a:buFont typeface="Arial" panose="020B0604020202020204" pitchFamily="34" charset="0"/>
              <a:buChar char="•"/>
              <a:tabLst/>
              <a:defRPr/>
            </a:pPr>
            <a:r>
              <a:rPr lang="sv-SE" sz="1200" b="0" u="none" kern="0" dirty="0" smtClean="0"/>
              <a:t>Gå</a:t>
            </a:r>
            <a:r>
              <a:rPr lang="sv-SE" sz="1200" b="0" u="none" kern="0" baseline="0" dirty="0" smtClean="0"/>
              <a:t> upp till menyn </a:t>
            </a:r>
            <a:r>
              <a:rPr lang="sv-SE" sz="1200" b="1" u="none" kern="0" dirty="0" smtClean="0"/>
              <a:t>Start</a:t>
            </a:r>
            <a:r>
              <a:rPr lang="sv-SE" sz="1200" b="1" u="none" kern="0" baseline="0" dirty="0" smtClean="0"/>
              <a:t> </a:t>
            </a:r>
            <a:r>
              <a:rPr lang="sv-SE" sz="1200" b="0" u="none" kern="0" baseline="0" dirty="0" smtClean="0"/>
              <a:t>och välj</a:t>
            </a:r>
            <a:r>
              <a:rPr lang="sv-SE" sz="1200" b="1" u="none" kern="0" baseline="0" dirty="0" smtClean="0"/>
              <a:t> </a:t>
            </a:r>
            <a:r>
              <a:rPr lang="sv-SE" sz="1200" b="0" i="1" u="none" kern="0" baseline="0" dirty="0" smtClean="0"/>
              <a:t>Layout</a:t>
            </a:r>
            <a:r>
              <a:rPr lang="sv-SE" sz="1200" b="0" u="none" kern="0" baseline="0" dirty="0" smtClean="0"/>
              <a:t>.</a:t>
            </a:r>
            <a:r>
              <a:rPr lang="sv-SE" sz="1200" b="0" u="none" kern="0" dirty="0" smtClean="0"/>
              <a:t> </a:t>
            </a:r>
          </a:p>
        </p:txBody>
      </p:sp>
      <p:sp>
        <p:nvSpPr>
          <p:cNvPr id="11" name="Platshållare för text 12"/>
          <p:cNvSpPr txBox="1">
            <a:spLocks/>
          </p:cNvSpPr>
          <p:nvPr userDrawn="1"/>
        </p:nvSpPr>
        <p:spPr>
          <a:xfrm>
            <a:off x="1051491" y="1139021"/>
            <a:ext cx="6419585" cy="691441"/>
          </a:xfrm>
          <a:prstGeom prst="rect">
            <a:avLst/>
          </a:prstGeom>
        </p:spPr>
        <p:txBody>
          <a:bodyPr/>
          <a:lstStyle>
            <a:lvl1pPr marL="285750" indent="-285750" algn="l" defTabSz="762000" rtl="0" eaLnBrk="1" fontAlgn="base" hangingPunct="1">
              <a:spcBef>
                <a:spcPct val="100000"/>
              </a:spcBef>
              <a:spcAft>
                <a:spcPct val="0"/>
              </a:spcAft>
              <a:buClr>
                <a:schemeClr val="tx2"/>
              </a:buClr>
              <a:buFont typeface="Arial" panose="020B0604020202020204" pitchFamily="34" charset="0"/>
              <a:buChar char="•"/>
              <a:defRPr sz="1600" baseline="0">
                <a:solidFill>
                  <a:schemeClr val="tx2"/>
                </a:solidFill>
                <a:latin typeface="Arial" panose="020B0604020202020204" pitchFamily="34" charset="0"/>
                <a:ea typeface="+mn-ea"/>
                <a:cs typeface="Arial" panose="020B0604020202020204" pitchFamily="34" charset="0"/>
              </a:defRPr>
            </a:lvl1pPr>
            <a:lvl2pPr marL="536575" indent="0" algn="l" defTabSz="762000" rtl="0" eaLnBrk="1" fontAlgn="base" hangingPunct="1">
              <a:spcBef>
                <a:spcPct val="20000"/>
              </a:spcBef>
              <a:spcAft>
                <a:spcPct val="0"/>
              </a:spcAft>
              <a:buClr>
                <a:schemeClr val="tx2"/>
              </a:buClr>
              <a:buSzPct val="80000"/>
              <a:buFont typeface="Arial" charset="0"/>
              <a:buNone/>
              <a:defRPr sz="1600">
                <a:solidFill>
                  <a:schemeClr val="tx2"/>
                </a:solidFill>
                <a:latin typeface="Arial" panose="020B0604020202020204" pitchFamily="34" charset="0"/>
                <a:cs typeface="Arial" panose="020B0604020202020204" pitchFamily="34" charset="0"/>
              </a:defRPr>
            </a:lvl2pPr>
            <a:lvl3pPr marL="180975" indent="-180975"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Arial" panose="020B0604020202020204" pitchFamily="34" charset="0"/>
                <a:cs typeface="Arial" panose="020B0604020202020204" pitchFamily="34" charset="0"/>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Arial" panose="020B0604020202020204" pitchFamily="34" charset="0"/>
                <a:cs typeface="Arial" panose="020B0604020202020204" pitchFamily="34" charset="0"/>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Arial" panose="020B0604020202020204" pitchFamily="34" charset="0"/>
                <a:cs typeface="Arial" panose="020B0604020202020204" pitchFamily="34" charset="0"/>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a:lstStyle>
          <a:p>
            <a:pPr marL="0" indent="0">
              <a:spcBef>
                <a:spcPts val="160"/>
              </a:spcBef>
              <a:buNone/>
            </a:pPr>
            <a:r>
              <a:rPr lang="sv-SE" sz="1200" b="1" i="0" u="none" kern="0" baseline="0" dirty="0" smtClean="0"/>
              <a:t>Det finns två gemensamma powerpointmallar för organisationen, en blå och en vit. Du hittar båda i VIS. Avsändaren är Region Norrbotten, oavsett vilken division vi tillhör. Använd de befintliga sidmallarna (layout) så långt det är möjligt.</a:t>
            </a:r>
            <a:endParaRPr lang="sv-SE" sz="1400" i="0" u="none" kern="0" baseline="0" dirty="0" smtClean="0"/>
          </a:p>
        </p:txBody>
      </p:sp>
    </p:spTree>
    <p:extLst>
      <p:ext uri="{BB962C8B-B14F-4D97-AF65-F5344CB8AC3E}">
        <p14:creationId xmlns:p14="http://schemas.microsoft.com/office/powerpoint/2010/main" val="385185299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 Helbild">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8467"/>
            <a:ext cx="9144000" cy="5151966"/>
          </a:xfrm>
          <a:prstGeom prst="rect">
            <a:avLst/>
          </a:prstGeom>
        </p:spPr>
        <p:txBody>
          <a:bodyPr/>
          <a:lstStyle>
            <a:lvl1pPr>
              <a:defRPr/>
            </a:lvl1pPr>
          </a:lstStyle>
          <a:p>
            <a:r>
              <a:rPr lang="sv-SE" smtClean="0"/>
              <a:t>Klicka på ikonen för att lägga till en bild</a:t>
            </a:r>
            <a:endParaRPr lang="sv-SE" dirty="0"/>
          </a:p>
        </p:txBody>
      </p:sp>
    </p:spTree>
    <p:extLst>
      <p:ext uri="{BB962C8B-B14F-4D97-AF65-F5344CB8AC3E}">
        <p14:creationId xmlns:p14="http://schemas.microsoft.com/office/powerpoint/2010/main" val="240413252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 Helbild med text ovanpå">
    <p:spTree>
      <p:nvGrpSpPr>
        <p:cNvPr id="1" name=""/>
        <p:cNvGrpSpPr/>
        <p:nvPr/>
      </p:nvGrpSpPr>
      <p:grpSpPr>
        <a:xfrm>
          <a:off x="0" y="0"/>
          <a:ext cx="0" cy="0"/>
          <a:chOff x="0" y="0"/>
          <a:chExt cx="0" cy="0"/>
        </a:xfrm>
      </p:grpSpPr>
      <p:sp>
        <p:nvSpPr>
          <p:cNvPr id="4" name="Platshållare för bild 9"/>
          <p:cNvSpPr>
            <a:spLocks noGrp="1"/>
          </p:cNvSpPr>
          <p:nvPr>
            <p:ph type="pic" sz="quarter" idx="13"/>
          </p:nvPr>
        </p:nvSpPr>
        <p:spPr>
          <a:xfrm>
            <a:off x="0" y="0"/>
            <a:ext cx="9144000" cy="5151966"/>
          </a:xfrm>
          <a:prstGeom prst="rect">
            <a:avLst/>
          </a:prstGeom>
        </p:spPr>
        <p:txBody>
          <a:bodyPr/>
          <a:lstStyle>
            <a:lvl1pPr>
              <a:defRPr/>
            </a:lvl1pPr>
          </a:lstStyle>
          <a:p>
            <a:r>
              <a:rPr lang="sv-SE" smtClean="0"/>
              <a:t>Klicka på ikonen för att lägga till en bild</a:t>
            </a:r>
            <a:endParaRPr lang="sv-SE" dirty="0"/>
          </a:p>
        </p:txBody>
      </p:sp>
      <p:sp>
        <p:nvSpPr>
          <p:cNvPr id="2" name="Rubrik 1"/>
          <p:cNvSpPr>
            <a:spLocks noGrp="1"/>
          </p:cNvSpPr>
          <p:nvPr>
            <p:ph type="title"/>
          </p:nvPr>
        </p:nvSpPr>
        <p:spPr>
          <a:xfrm>
            <a:off x="762001" y="734616"/>
            <a:ext cx="3590925" cy="2065734"/>
          </a:xfrm>
          <a:prstGeom prst="rect">
            <a:avLst/>
          </a:prstGeom>
        </p:spPr>
        <p:txBody>
          <a:bodyPr/>
          <a:lstStyle>
            <a:lvl1pPr>
              <a:lnSpc>
                <a:spcPct val="110000"/>
              </a:lnSpc>
              <a:defRPr sz="2400" b="1">
                <a:solidFill>
                  <a:schemeClr val="bg1"/>
                </a:solidFill>
              </a:defRPr>
            </a:lvl1pPr>
          </a:lstStyle>
          <a:p>
            <a:r>
              <a:rPr lang="sv-SE" smtClean="0"/>
              <a:t>Klicka här för att ändra format</a:t>
            </a:r>
            <a:endParaRPr lang="sv-SE" dirty="0"/>
          </a:p>
        </p:txBody>
      </p:sp>
    </p:spTree>
    <p:extLst>
      <p:ext uri="{BB962C8B-B14F-4D97-AF65-F5344CB8AC3E}">
        <p14:creationId xmlns:p14="http://schemas.microsoft.com/office/powerpoint/2010/main" val="196368311"/>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  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233539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994172"/>
          </a:xfrm>
          <a:prstGeom prst="rect">
            <a:avLst/>
          </a:prstGeom>
        </p:spPr>
        <p:txBody>
          <a:bodyPr/>
          <a:lstStyle/>
          <a:p>
            <a:r>
              <a:rPr lang="sv-SE" smtClean="0"/>
              <a:t>Klicka här för att ändra format</a:t>
            </a:r>
            <a:endParaRPr lang="sv-SE"/>
          </a:p>
        </p:txBody>
      </p:sp>
      <p:sp>
        <p:nvSpPr>
          <p:cNvPr id="3" name="Platshållare för innehåll 2"/>
          <p:cNvSpPr>
            <a:spLocks noGrp="1"/>
          </p:cNvSpPr>
          <p:nvPr>
            <p:ph idx="1"/>
          </p:nvPr>
        </p:nvSpPr>
        <p:spPr>
          <a:xfrm>
            <a:off x="628650" y="1369219"/>
            <a:ext cx="7886700" cy="3263504"/>
          </a:xfrm>
          <a:prstGeom prst="rect">
            <a:avLst/>
          </a:prstGeom>
        </p:spPr>
        <p:txBody>
          <a:bodyPr/>
          <a:lstStyle/>
          <a:p>
            <a:pPr lvl="0"/>
            <a:r>
              <a:rPr lang="sv-SE" smtClean="0"/>
              <a:t>Redigera format för bakgrundstext</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a:xfrm>
            <a:off x="628650" y="4767263"/>
            <a:ext cx="2057400" cy="273844"/>
          </a:xfrm>
          <a:prstGeom prst="rect">
            <a:avLst/>
          </a:prstGeom>
        </p:spPr>
        <p:txBody>
          <a:bodyPr/>
          <a:lstStyle/>
          <a:p>
            <a:fld id="{EB85B929-1F4A-48C3-A6E9-98B82C20EFAD}" type="datetimeFigureOut">
              <a:rPr lang="sv-SE" smtClean="0"/>
              <a:t>2022-08-26</a:t>
            </a:fld>
            <a:endParaRPr lang="sv-SE"/>
          </a:p>
        </p:txBody>
      </p:sp>
      <p:sp>
        <p:nvSpPr>
          <p:cNvPr id="5" name="Platshållare för sidfot 4"/>
          <p:cNvSpPr>
            <a:spLocks noGrp="1"/>
          </p:cNvSpPr>
          <p:nvPr>
            <p:ph type="ftr" sz="quarter" idx="11"/>
          </p:nvPr>
        </p:nvSpPr>
        <p:spPr>
          <a:xfrm>
            <a:off x="3028950" y="4767263"/>
            <a:ext cx="3086100" cy="273844"/>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4767263"/>
            <a:ext cx="2057400" cy="273844"/>
          </a:xfrm>
          <a:prstGeom prst="rect">
            <a:avLst/>
          </a:prstGeom>
        </p:spPr>
        <p:txBody>
          <a:bodyPr/>
          <a:lstStyle/>
          <a:p>
            <a:fld id="{DB1FE650-1F31-4C5A-8020-C830D0E12BCA}" type="slidenum">
              <a:rPr lang="sv-SE" smtClean="0"/>
              <a:t>‹#›</a:t>
            </a:fld>
            <a:endParaRPr lang="sv-SE"/>
          </a:p>
        </p:txBody>
      </p:sp>
    </p:spTree>
    <p:extLst>
      <p:ext uri="{BB962C8B-B14F-4D97-AF65-F5344CB8AC3E}">
        <p14:creationId xmlns:p14="http://schemas.microsoft.com/office/powerpoint/2010/main" val="12945735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sv-SE" smtClean="0"/>
              <a:t>Klicka här för att ändra format</a:t>
            </a:r>
            <a:endParaRPr lang="sv-SE"/>
          </a:p>
        </p:txBody>
      </p:sp>
      <p:sp>
        <p:nvSpPr>
          <p:cNvPr id="3" name="Underrubrik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sv-SE" smtClean="0"/>
              <a:t>Klicka här för att ändra format på underrubrik i bakgrunden</a:t>
            </a:r>
            <a:endParaRPr lang="sv-SE"/>
          </a:p>
        </p:txBody>
      </p:sp>
      <p:sp>
        <p:nvSpPr>
          <p:cNvPr id="4" name="Platshållare för datum 3"/>
          <p:cNvSpPr>
            <a:spLocks noGrp="1"/>
          </p:cNvSpPr>
          <p:nvPr>
            <p:ph type="dt" sz="half" idx="10"/>
          </p:nvPr>
        </p:nvSpPr>
        <p:spPr>
          <a:xfrm>
            <a:off x="628650" y="4767263"/>
            <a:ext cx="2057400" cy="273844"/>
          </a:xfrm>
          <a:prstGeom prst="rect">
            <a:avLst/>
          </a:prstGeom>
        </p:spPr>
        <p:txBody>
          <a:bodyPr/>
          <a:lstStyle/>
          <a:p>
            <a:fld id="{02FB2A8F-A12E-4FA1-B9B5-18489200FD64}" type="datetimeFigureOut">
              <a:rPr lang="sv-SE" smtClean="0"/>
              <a:t>2022-08-26</a:t>
            </a:fld>
            <a:endParaRPr lang="sv-SE"/>
          </a:p>
        </p:txBody>
      </p:sp>
      <p:sp>
        <p:nvSpPr>
          <p:cNvPr id="5" name="Platshållare för sidfot 4"/>
          <p:cNvSpPr>
            <a:spLocks noGrp="1"/>
          </p:cNvSpPr>
          <p:nvPr>
            <p:ph type="ftr" sz="quarter" idx="11"/>
          </p:nvPr>
        </p:nvSpPr>
        <p:spPr>
          <a:xfrm>
            <a:off x="3028950" y="4767263"/>
            <a:ext cx="3086100" cy="273844"/>
          </a:xfrm>
          <a:prstGeom prst="rect">
            <a:avLst/>
          </a:prstGeom>
        </p:spPr>
        <p:txBody>
          <a:bodyPr/>
          <a:lstStyle/>
          <a:p>
            <a:endParaRPr lang="sv-SE"/>
          </a:p>
        </p:txBody>
      </p:sp>
      <p:sp>
        <p:nvSpPr>
          <p:cNvPr id="6" name="Platshållare för bildnummer 5"/>
          <p:cNvSpPr>
            <a:spLocks noGrp="1"/>
          </p:cNvSpPr>
          <p:nvPr>
            <p:ph type="sldNum" sz="quarter" idx="12"/>
          </p:nvPr>
        </p:nvSpPr>
        <p:spPr>
          <a:xfrm>
            <a:off x="6457950" y="4767263"/>
            <a:ext cx="2057400" cy="273844"/>
          </a:xfrm>
          <a:prstGeom prst="rect">
            <a:avLst/>
          </a:prstGeom>
        </p:spPr>
        <p:txBody>
          <a:bodyPr/>
          <a:lstStyle/>
          <a:p>
            <a:fld id="{4ACD3543-99AB-4F85-96BA-4821D7403547}" type="slidenum">
              <a:rPr lang="sv-SE" smtClean="0"/>
              <a:t>‹#›</a:t>
            </a:fld>
            <a:endParaRPr lang="sv-SE"/>
          </a:p>
        </p:txBody>
      </p:sp>
    </p:spTree>
    <p:extLst>
      <p:ext uri="{BB962C8B-B14F-4D97-AF65-F5344CB8AC3E}">
        <p14:creationId xmlns:p14="http://schemas.microsoft.com/office/powerpoint/2010/main" val="4016921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a:xfrm>
            <a:off x="628650" y="4767263"/>
            <a:ext cx="2057400" cy="273844"/>
          </a:xfrm>
          <a:prstGeom prst="rect">
            <a:avLst/>
          </a:prstGeom>
        </p:spPr>
        <p:txBody>
          <a:bodyPr/>
          <a:lstStyle/>
          <a:p>
            <a:fld id="{02FB2A8F-A12E-4FA1-B9B5-18489200FD64}" type="datetimeFigureOut">
              <a:rPr lang="sv-SE" smtClean="0"/>
              <a:t>2022-08-26</a:t>
            </a:fld>
            <a:endParaRPr lang="sv-SE"/>
          </a:p>
        </p:txBody>
      </p:sp>
      <p:sp>
        <p:nvSpPr>
          <p:cNvPr id="3" name="Platshållare för sidfot 2"/>
          <p:cNvSpPr>
            <a:spLocks noGrp="1"/>
          </p:cNvSpPr>
          <p:nvPr>
            <p:ph type="ftr" sz="quarter" idx="11"/>
          </p:nvPr>
        </p:nvSpPr>
        <p:spPr>
          <a:xfrm>
            <a:off x="3028950" y="4767263"/>
            <a:ext cx="3086100" cy="273844"/>
          </a:xfrm>
          <a:prstGeom prst="rect">
            <a:avLst/>
          </a:prstGeom>
        </p:spPr>
        <p:txBody>
          <a:bodyPr/>
          <a:lstStyle/>
          <a:p>
            <a:endParaRPr lang="sv-SE"/>
          </a:p>
        </p:txBody>
      </p:sp>
      <p:sp>
        <p:nvSpPr>
          <p:cNvPr id="4" name="Platshållare för bildnummer 3"/>
          <p:cNvSpPr>
            <a:spLocks noGrp="1"/>
          </p:cNvSpPr>
          <p:nvPr>
            <p:ph type="sldNum" sz="quarter" idx="12"/>
          </p:nvPr>
        </p:nvSpPr>
        <p:spPr>
          <a:xfrm>
            <a:off x="6457950" y="4767263"/>
            <a:ext cx="2057400" cy="273844"/>
          </a:xfrm>
          <a:prstGeom prst="rect">
            <a:avLst/>
          </a:prstGeom>
        </p:spPr>
        <p:txBody>
          <a:bodyPr/>
          <a:lstStyle/>
          <a:p>
            <a:fld id="{4ACD3543-99AB-4F85-96BA-4821D7403547}" type="slidenum">
              <a:rPr lang="sv-SE" smtClean="0"/>
              <a:t>‹#›</a:t>
            </a:fld>
            <a:endParaRPr lang="sv-SE"/>
          </a:p>
        </p:txBody>
      </p:sp>
    </p:spTree>
    <p:extLst>
      <p:ext uri="{BB962C8B-B14F-4D97-AF65-F5344CB8AC3E}">
        <p14:creationId xmlns:p14="http://schemas.microsoft.com/office/powerpoint/2010/main" val="759572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29841" y="273844"/>
            <a:ext cx="7886700" cy="994172"/>
          </a:xfrm>
          <a:prstGeom prst="rect">
            <a:avLst/>
          </a:prstGeom>
        </p:spPr>
        <p:txBody>
          <a:bodyPr/>
          <a:lstStyle/>
          <a:p>
            <a:r>
              <a:rPr lang="sv-SE" smtClean="0"/>
              <a:t>Klicka här för att ändra format</a:t>
            </a:r>
            <a:endParaRPr lang="sv-SE"/>
          </a:p>
        </p:txBody>
      </p:sp>
      <p:sp>
        <p:nvSpPr>
          <p:cNvPr id="3" name="Platshållare för text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4" name="Platshållare för innehåll 3"/>
          <p:cNvSpPr>
            <a:spLocks noGrp="1"/>
          </p:cNvSpPr>
          <p:nvPr>
            <p:ph sz="half" idx="2"/>
          </p:nvPr>
        </p:nvSpPr>
        <p:spPr>
          <a:xfrm>
            <a:off x="629842" y="1878806"/>
            <a:ext cx="3868340" cy="2763441"/>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text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sv-SE" smtClean="0"/>
              <a:t>Klicka här för att ändra format på bakgrundstexten</a:t>
            </a:r>
          </a:p>
        </p:txBody>
      </p:sp>
      <p:sp>
        <p:nvSpPr>
          <p:cNvPr id="6" name="Platshållare för innehåll 5"/>
          <p:cNvSpPr>
            <a:spLocks noGrp="1"/>
          </p:cNvSpPr>
          <p:nvPr>
            <p:ph sz="quarter" idx="4"/>
          </p:nvPr>
        </p:nvSpPr>
        <p:spPr>
          <a:xfrm>
            <a:off x="4629150" y="1878806"/>
            <a:ext cx="3887391" cy="2763441"/>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7" name="Platshållare för datum 6"/>
          <p:cNvSpPr>
            <a:spLocks noGrp="1"/>
          </p:cNvSpPr>
          <p:nvPr>
            <p:ph type="dt" sz="half" idx="10"/>
          </p:nvPr>
        </p:nvSpPr>
        <p:spPr>
          <a:xfrm>
            <a:off x="628650" y="4767263"/>
            <a:ext cx="2057400" cy="273844"/>
          </a:xfrm>
          <a:prstGeom prst="rect">
            <a:avLst/>
          </a:prstGeom>
        </p:spPr>
        <p:txBody>
          <a:bodyPr/>
          <a:lstStyle/>
          <a:p>
            <a:fld id="{C32730FA-3CF4-4956-B4D7-C237FECC2586}" type="datetimeFigureOut">
              <a:rPr lang="sv-SE" smtClean="0"/>
              <a:t>2022-08-26</a:t>
            </a:fld>
            <a:endParaRPr lang="sv-SE"/>
          </a:p>
        </p:txBody>
      </p:sp>
      <p:sp>
        <p:nvSpPr>
          <p:cNvPr id="8" name="Platshållare för sidfot 7"/>
          <p:cNvSpPr>
            <a:spLocks noGrp="1"/>
          </p:cNvSpPr>
          <p:nvPr>
            <p:ph type="ftr" sz="quarter" idx="11"/>
          </p:nvPr>
        </p:nvSpPr>
        <p:spPr>
          <a:xfrm>
            <a:off x="3028950" y="4767263"/>
            <a:ext cx="3086100" cy="273844"/>
          </a:xfrm>
          <a:prstGeom prst="rect">
            <a:avLst/>
          </a:prstGeom>
        </p:spPr>
        <p:txBody>
          <a:bodyPr/>
          <a:lstStyle/>
          <a:p>
            <a:endParaRPr lang="sv-SE"/>
          </a:p>
        </p:txBody>
      </p:sp>
      <p:sp>
        <p:nvSpPr>
          <p:cNvPr id="9" name="Platshållare för bildnummer 8"/>
          <p:cNvSpPr>
            <a:spLocks noGrp="1"/>
          </p:cNvSpPr>
          <p:nvPr>
            <p:ph type="sldNum" sz="quarter" idx="12"/>
          </p:nvPr>
        </p:nvSpPr>
        <p:spPr>
          <a:xfrm>
            <a:off x="6457950" y="4767263"/>
            <a:ext cx="2057400" cy="273844"/>
          </a:xfrm>
          <a:prstGeom prst="rect">
            <a:avLst/>
          </a:prstGeom>
        </p:spPr>
        <p:txBody>
          <a:bodyPr/>
          <a:lstStyle/>
          <a:p>
            <a:fld id="{5C22859B-0A84-47C1-8FDF-8A3F16B5F620}" type="slidenum">
              <a:rPr lang="sv-SE" smtClean="0"/>
              <a:t>‹#›</a:t>
            </a:fld>
            <a:endParaRPr lang="sv-SE"/>
          </a:p>
        </p:txBody>
      </p:sp>
    </p:spTree>
    <p:extLst>
      <p:ext uri="{BB962C8B-B14F-4D97-AF65-F5344CB8AC3E}">
        <p14:creationId xmlns:p14="http://schemas.microsoft.com/office/powerpoint/2010/main" val="3514492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342900"/>
            <a:ext cx="2949178" cy="1200150"/>
          </a:xfrm>
          <a:prstGeom prst="rect">
            <a:avLst/>
          </a:prstGeom>
        </p:spPr>
        <p:txBody>
          <a:bodyPr anchor="b"/>
          <a:lstStyle>
            <a:lvl1pPr>
              <a:defRPr sz="2400"/>
            </a:lvl1pPr>
          </a:lstStyle>
          <a:p>
            <a:r>
              <a:rPr lang="sv-SE" smtClean="0"/>
              <a:t>Klicka här för att ändra format</a:t>
            </a:r>
            <a:endParaRPr lang="sv-SE"/>
          </a:p>
        </p:txBody>
      </p:sp>
      <p:sp>
        <p:nvSpPr>
          <p:cNvPr id="3" name="Platshållare för innehåll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text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smtClean="0"/>
              <a:t>Klicka här för att ändra format på bakgrundstexten</a:t>
            </a:r>
          </a:p>
        </p:txBody>
      </p:sp>
      <p:sp>
        <p:nvSpPr>
          <p:cNvPr id="5" name="Platshållare för datum 4"/>
          <p:cNvSpPr>
            <a:spLocks noGrp="1"/>
          </p:cNvSpPr>
          <p:nvPr>
            <p:ph type="dt" sz="half" idx="10"/>
          </p:nvPr>
        </p:nvSpPr>
        <p:spPr>
          <a:xfrm>
            <a:off x="628650" y="4767263"/>
            <a:ext cx="2057400" cy="273844"/>
          </a:xfrm>
          <a:prstGeom prst="rect">
            <a:avLst/>
          </a:prstGeom>
        </p:spPr>
        <p:txBody>
          <a:bodyPr/>
          <a:lstStyle/>
          <a:p>
            <a:fld id="{C32730FA-3CF4-4956-B4D7-C237FECC2586}" type="datetimeFigureOut">
              <a:rPr lang="sv-SE" smtClean="0"/>
              <a:t>2022-08-26</a:t>
            </a:fld>
            <a:endParaRPr lang="sv-SE"/>
          </a:p>
        </p:txBody>
      </p:sp>
      <p:sp>
        <p:nvSpPr>
          <p:cNvPr id="6" name="Platshållare för sidfot 5"/>
          <p:cNvSpPr>
            <a:spLocks noGrp="1"/>
          </p:cNvSpPr>
          <p:nvPr>
            <p:ph type="ftr" sz="quarter" idx="11"/>
          </p:nvPr>
        </p:nvSpPr>
        <p:spPr>
          <a:xfrm>
            <a:off x="3028950" y="4767263"/>
            <a:ext cx="3086100" cy="273844"/>
          </a:xfrm>
          <a:prstGeom prst="rect">
            <a:avLst/>
          </a:prstGeom>
        </p:spPr>
        <p:txBody>
          <a:bodyPr/>
          <a:lstStyle/>
          <a:p>
            <a:endParaRPr lang="sv-SE"/>
          </a:p>
        </p:txBody>
      </p:sp>
      <p:sp>
        <p:nvSpPr>
          <p:cNvPr id="7" name="Platshållare för bildnummer 6"/>
          <p:cNvSpPr>
            <a:spLocks noGrp="1"/>
          </p:cNvSpPr>
          <p:nvPr>
            <p:ph type="sldNum" sz="quarter" idx="12"/>
          </p:nvPr>
        </p:nvSpPr>
        <p:spPr>
          <a:xfrm>
            <a:off x="6457950" y="4767263"/>
            <a:ext cx="2057400" cy="273844"/>
          </a:xfrm>
          <a:prstGeom prst="rect">
            <a:avLst/>
          </a:prstGeom>
        </p:spPr>
        <p:txBody>
          <a:bodyPr/>
          <a:lstStyle/>
          <a:p>
            <a:fld id="{5C22859B-0A84-47C1-8FDF-8A3F16B5F620}" type="slidenum">
              <a:rPr lang="sv-SE" smtClean="0"/>
              <a:t>‹#›</a:t>
            </a:fld>
            <a:endParaRPr lang="sv-SE"/>
          </a:p>
        </p:txBody>
      </p:sp>
    </p:spTree>
    <p:extLst>
      <p:ext uri="{BB962C8B-B14F-4D97-AF65-F5344CB8AC3E}">
        <p14:creationId xmlns:p14="http://schemas.microsoft.com/office/powerpoint/2010/main" val="33459439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29841" y="342900"/>
            <a:ext cx="2949178" cy="1200150"/>
          </a:xfrm>
          <a:prstGeom prst="rect">
            <a:avLst/>
          </a:prstGeom>
        </p:spPr>
        <p:txBody>
          <a:bodyPr anchor="b"/>
          <a:lstStyle>
            <a:lvl1pPr>
              <a:defRPr sz="2400"/>
            </a:lvl1pPr>
          </a:lstStyle>
          <a:p>
            <a:r>
              <a:rPr lang="sv-SE" smtClean="0"/>
              <a:t>Klicka här för att ändra format</a:t>
            </a:r>
            <a:endParaRPr lang="sv-SE"/>
          </a:p>
        </p:txBody>
      </p:sp>
      <p:sp>
        <p:nvSpPr>
          <p:cNvPr id="3" name="Platshållare för bild 2"/>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sv-SE"/>
          </a:p>
        </p:txBody>
      </p:sp>
      <p:sp>
        <p:nvSpPr>
          <p:cNvPr id="4" name="Platshållare för text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sv-SE" smtClean="0"/>
              <a:t>Klicka här för att ändra format på bakgrundstexten</a:t>
            </a:r>
          </a:p>
        </p:txBody>
      </p:sp>
      <p:sp>
        <p:nvSpPr>
          <p:cNvPr id="5" name="Platshållare för datum 4"/>
          <p:cNvSpPr>
            <a:spLocks noGrp="1"/>
          </p:cNvSpPr>
          <p:nvPr>
            <p:ph type="dt" sz="half" idx="10"/>
          </p:nvPr>
        </p:nvSpPr>
        <p:spPr>
          <a:xfrm>
            <a:off x="628650" y="4767263"/>
            <a:ext cx="2057400" cy="273844"/>
          </a:xfrm>
          <a:prstGeom prst="rect">
            <a:avLst/>
          </a:prstGeom>
        </p:spPr>
        <p:txBody>
          <a:bodyPr/>
          <a:lstStyle/>
          <a:p>
            <a:fld id="{C32730FA-3CF4-4956-B4D7-C237FECC2586}" type="datetimeFigureOut">
              <a:rPr lang="sv-SE" smtClean="0"/>
              <a:t>2022-08-26</a:t>
            </a:fld>
            <a:endParaRPr lang="sv-SE"/>
          </a:p>
        </p:txBody>
      </p:sp>
      <p:sp>
        <p:nvSpPr>
          <p:cNvPr id="6" name="Platshållare för sidfot 5"/>
          <p:cNvSpPr>
            <a:spLocks noGrp="1"/>
          </p:cNvSpPr>
          <p:nvPr>
            <p:ph type="ftr" sz="quarter" idx="11"/>
          </p:nvPr>
        </p:nvSpPr>
        <p:spPr>
          <a:xfrm>
            <a:off x="3028950" y="4767263"/>
            <a:ext cx="3086100" cy="273844"/>
          </a:xfrm>
          <a:prstGeom prst="rect">
            <a:avLst/>
          </a:prstGeom>
        </p:spPr>
        <p:txBody>
          <a:bodyPr/>
          <a:lstStyle/>
          <a:p>
            <a:endParaRPr lang="sv-SE"/>
          </a:p>
        </p:txBody>
      </p:sp>
      <p:sp>
        <p:nvSpPr>
          <p:cNvPr id="7" name="Platshållare för bildnummer 6"/>
          <p:cNvSpPr>
            <a:spLocks noGrp="1"/>
          </p:cNvSpPr>
          <p:nvPr>
            <p:ph type="sldNum" sz="quarter" idx="12"/>
          </p:nvPr>
        </p:nvSpPr>
        <p:spPr>
          <a:xfrm>
            <a:off x="6457950" y="4767263"/>
            <a:ext cx="2057400" cy="273844"/>
          </a:xfrm>
          <a:prstGeom prst="rect">
            <a:avLst/>
          </a:prstGeom>
        </p:spPr>
        <p:txBody>
          <a:bodyPr/>
          <a:lstStyle/>
          <a:p>
            <a:fld id="{5C22859B-0A84-47C1-8FDF-8A3F16B5F620}" type="slidenum">
              <a:rPr lang="sv-SE" smtClean="0"/>
              <a:t>‹#›</a:t>
            </a:fld>
            <a:endParaRPr lang="sv-SE"/>
          </a:p>
        </p:txBody>
      </p:sp>
    </p:spTree>
    <p:extLst>
      <p:ext uri="{BB962C8B-B14F-4D97-AF65-F5344CB8AC3E}">
        <p14:creationId xmlns:p14="http://schemas.microsoft.com/office/powerpoint/2010/main" val="4147847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el &amp; presentatör">
    <p:spTree>
      <p:nvGrpSpPr>
        <p:cNvPr id="1" name=""/>
        <p:cNvGrpSpPr/>
        <p:nvPr/>
      </p:nvGrpSpPr>
      <p:grpSpPr>
        <a:xfrm>
          <a:off x="0" y="0"/>
          <a:ext cx="0" cy="0"/>
          <a:chOff x="0" y="0"/>
          <a:chExt cx="0" cy="0"/>
        </a:xfrm>
      </p:grpSpPr>
      <p:sp>
        <p:nvSpPr>
          <p:cNvPr id="7" name="Rubrik 1"/>
          <p:cNvSpPr>
            <a:spLocks noGrp="1"/>
          </p:cNvSpPr>
          <p:nvPr>
            <p:ph type="title"/>
          </p:nvPr>
        </p:nvSpPr>
        <p:spPr>
          <a:xfrm>
            <a:off x="1319002" y="1084333"/>
            <a:ext cx="6497905" cy="1011503"/>
          </a:xfrm>
          <a:prstGeom prst="rect">
            <a:avLst/>
          </a:prstGeom>
        </p:spPr>
        <p:txBody>
          <a:bodyPr anchor="b"/>
          <a:lstStyle>
            <a:lvl1pPr algn="ctr">
              <a:defRPr sz="3200" b="1">
                <a:solidFill>
                  <a:srgbClr val="0070C0"/>
                </a:solidFill>
              </a:defRPr>
            </a:lvl1pPr>
          </a:lstStyle>
          <a:p>
            <a:r>
              <a:rPr lang="sv-SE" smtClean="0"/>
              <a:t>Klicka här för att ändra format</a:t>
            </a:r>
            <a:endParaRPr lang="sv-SE" dirty="0"/>
          </a:p>
        </p:txBody>
      </p:sp>
      <p:sp>
        <p:nvSpPr>
          <p:cNvPr id="8" name="Platshållare för text 12"/>
          <p:cNvSpPr>
            <a:spLocks noGrp="1"/>
          </p:cNvSpPr>
          <p:nvPr>
            <p:ph type="body" sz="quarter" idx="14"/>
          </p:nvPr>
        </p:nvSpPr>
        <p:spPr>
          <a:xfrm>
            <a:off x="1319002" y="2127489"/>
            <a:ext cx="6505997" cy="688539"/>
          </a:xfrm>
          <a:prstGeom prst="rect">
            <a:avLst/>
          </a:prstGeom>
        </p:spPr>
        <p:txBody>
          <a:bodyPr anchor="ctr"/>
          <a:lstStyle>
            <a:lvl1pPr marL="0" indent="0" algn="ctr">
              <a:buNone/>
              <a:defRPr sz="2000" b="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sv-SE" smtClean="0"/>
              <a:t>Klicka här för att ändra format på bakgrundstexten</a:t>
            </a:r>
          </a:p>
        </p:txBody>
      </p:sp>
    </p:spTree>
    <p:extLst>
      <p:ext uri="{BB962C8B-B14F-4D97-AF65-F5344CB8AC3E}">
        <p14:creationId xmlns:p14="http://schemas.microsoft.com/office/powerpoint/2010/main" val="22939234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Rubrik &amp; text">
    <p:spTree>
      <p:nvGrpSpPr>
        <p:cNvPr id="1" name=""/>
        <p:cNvGrpSpPr/>
        <p:nvPr/>
      </p:nvGrpSpPr>
      <p:grpSpPr>
        <a:xfrm>
          <a:off x="0" y="0"/>
          <a:ext cx="0" cy="0"/>
          <a:chOff x="0" y="0"/>
          <a:chExt cx="0" cy="0"/>
        </a:xfrm>
      </p:grpSpPr>
      <p:sp>
        <p:nvSpPr>
          <p:cNvPr id="11" name="Rubrik 8"/>
          <p:cNvSpPr>
            <a:spLocks noGrp="1"/>
          </p:cNvSpPr>
          <p:nvPr>
            <p:ph type="title"/>
          </p:nvPr>
        </p:nvSpPr>
        <p:spPr>
          <a:xfrm>
            <a:off x="1592722" y="384370"/>
            <a:ext cx="5978095" cy="834016"/>
          </a:xfrm>
          <a:prstGeom prst="rect">
            <a:avLst/>
          </a:prstGeom>
        </p:spPr>
        <p:txBody>
          <a:bodyPr anchor="b" anchorCtr="0"/>
          <a:lstStyle>
            <a:lvl1pPr>
              <a:defRPr sz="2400" b="1" baseline="0">
                <a:solidFill>
                  <a:srgbClr val="0070C0"/>
                </a:solidFill>
              </a:defRPr>
            </a:lvl1pPr>
          </a:lstStyle>
          <a:p>
            <a:r>
              <a:rPr lang="sv-SE" smtClean="0"/>
              <a:t>Klicka här för att ändra format</a:t>
            </a:r>
            <a:endParaRPr lang="sv-SE" dirty="0"/>
          </a:p>
        </p:txBody>
      </p:sp>
      <p:sp>
        <p:nvSpPr>
          <p:cNvPr id="16" name="Platshållare för innehåll 2"/>
          <p:cNvSpPr>
            <a:spLocks noGrp="1"/>
          </p:cNvSpPr>
          <p:nvPr>
            <p:ph sz="half" idx="1"/>
          </p:nvPr>
        </p:nvSpPr>
        <p:spPr>
          <a:xfrm>
            <a:off x="1592722" y="1314954"/>
            <a:ext cx="5978096" cy="3049084"/>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2445566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Bara figur eller bild">
    <p:spTree>
      <p:nvGrpSpPr>
        <p:cNvPr id="1" name=""/>
        <p:cNvGrpSpPr/>
        <p:nvPr/>
      </p:nvGrpSpPr>
      <p:grpSpPr>
        <a:xfrm>
          <a:off x="0" y="0"/>
          <a:ext cx="0" cy="0"/>
          <a:chOff x="0" y="0"/>
          <a:chExt cx="0" cy="0"/>
        </a:xfrm>
      </p:grpSpPr>
      <p:sp>
        <p:nvSpPr>
          <p:cNvPr id="16" name="Platshållare för innehåll 2"/>
          <p:cNvSpPr>
            <a:spLocks noGrp="1"/>
          </p:cNvSpPr>
          <p:nvPr>
            <p:ph sz="half" idx="1"/>
          </p:nvPr>
        </p:nvSpPr>
        <p:spPr>
          <a:xfrm>
            <a:off x="1134534" y="355600"/>
            <a:ext cx="6917266" cy="4008437"/>
          </a:xfrm>
          <a:prstGeom prst="rect">
            <a:avLst/>
          </a:prstGeom>
        </p:spPr>
        <p:txBody>
          <a:bodyPr/>
          <a:lstStyle>
            <a:lvl1pPr marL="0" indent="0">
              <a:lnSpc>
                <a:spcPct val="110000"/>
              </a:lnSpc>
              <a:spcBef>
                <a:spcPts val="800"/>
              </a:spcBef>
              <a:buFont typeface="Arial" panose="020B0604020202020204" pitchFamily="34" charset="0"/>
              <a:buNone/>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2736789902"/>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Figur och bildtext">
    <p:spTree>
      <p:nvGrpSpPr>
        <p:cNvPr id="1" name=""/>
        <p:cNvGrpSpPr/>
        <p:nvPr/>
      </p:nvGrpSpPr>
      <p:grpSpPr>
        <a:xfrm>
          <a:off x="0" y="0"/>
          <a:ext cx="0" cy="0"/>
          <a:chOff x="0" y="0"/>
          <a:chExt cx="0" cy="0"/>
        </a:xfrm>
      </p:grpSpPr>
      <p:sp>
        <p:nvSpPr>
          <p:cNvPr id="11" name="Rubrik 8"/>
          <p:cNvSpPr>
            <a:spLocks noGrp="1"/>
          </p:cNvSpPr>
          <p:nvPr>
            <p:ph type="title"/>
          </p:nvPr>
        </p:nvSpPr>
        <p:spPr>
          <a:xfrm>
            <a:off x="5494493" y="439043"/>
            <a:ext cx="3197701" cy="607580"/>
          </a:xfrm>
          <a:prstGeom prst="rect">
            <a:avLst/>
          </a:prstGeom>
        </p:spPr>
        <p:txBody>
          <a:bodyPr anchor="b" anchorCtr="0"/>
          <a:lstStyle>
            <a:lvl1pPr>
              <a:defRPr sz="2000" b="1" baseline="0">
                <a:solidFill>
                  <a:srgbClr val="0070C0"/>
                </a:solidFill>
              </a:defRPr>
            </a:lvl1pPr>
          </a:lstStyle>
          <a:p>
            <a:r>
              <a:rPr lang="sv-SE" smtClean="0"/>
              <a:t>Klicka här för att ändra format</a:t>
            </a:r>
            <a:endParaRPr lang="sv-SE" dirty="0"/>
          </a:p>
        </p:txBody>
      </p:sp>
      <p:sp>
        <p:nvSpPr>
          <p:cNvPr id="5" name="Platshållare för innehåll 2"/>
          <p:cNvSpPr>
            <a:spLocks noGrp="1"/>
          </p:cNvSpPr>
          <p:nvPr>
            <p:ph sz="half" idx="1"/>
          </p:nvPr>
        </p:nvSpPr>
        <p:spPr>
          <a:xfrm>
            <a:off x="525982" y="440267"/>
            <a:ext cx="4879497" cy="3923771"/>
          </a:xfrm>
          <a:prstGeom prst="rect">
            <a:avLst/>
          </a:prstGeom>
        </p:spPr>
        <p:txBody>
          <a:bodyPr/>
          <a:lstStyle>
            <a:lvl1pPr marL="0" indent="0">
              <a:spcBef>
                <a:spcPts val="800"/>
              </a:spcBef>
              <a:buFont typeface="Arial" panose="020B0604020202020204" pitchFamily="34" charset="0"/>
              <a:buNone/>
              <a:defRPr sz="1600" baseline="0">
                <a:latin typeface="+mn-lt"/>
              </a:defRPr>
            </a:lvl1pPr>
            <a:lvl2pPr marL="536575" indent="0">
              <a:buNone/>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
        <p:nvSpPr>
          <p:cNvPr id="6" name="Platshållare för innehåll 2"/>
          <p:cNvSpPr>
            <a:spLocks noGrp="1"/>
          </p:cNvSpPr>
          <p:nvPr>
            <p:ph sz="half" idx="10"/>
          </p:nvPr>
        </p:nvSpPr>
        <p:spPr>
          <a:xfrm>
            <a:off x="5494492" y="1065562"/>
            <a:ext cx="3212538" cy="3298475"/>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196101365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 Foto &amp; Text">
    <p:spTree>
      <p:nvGrpSpPr>
        <p:cNvPr id="1" name=""/>
        <p:cNvGrpSpPr/>
        <p:nvPr/>
      </p:nvGrpSpPr>
      <p:grpSpPr>
        <a:xfrm>
          <a:off x="0" y="0"/>
          <a:ext cx="0" cy="0"/>
          <a:chOff x="0" y="0"/>
          <a:chExt cx="0" cy="0"/>
        </a:xfrm>
      </p:grpSpPr>
      <p:sp>
        <p:nvSpPr>
          <p:cNvPr id="3" name="Rektangel 2"/>
          <p:cNvSpPr/>
          <p:nvPr userDrawn="1"/>
        </p:nvSpPr>
        <p:spPr>
          <a:xfrm>
            <a:off x="495300" y="2585971"/>
            <a:ext cx="2009775" cy="938719"/>
          </a:xfrm>
          <a:prstGeom prst="rect">
            <a:avLst/>
          </a:prstGeom>
        </p:spPr>
        <p:txBody>
          <a:bodyPr wrap="square">
            <a:spAutoFit/>
          </a:bodyPr>
          <a:lstStyle/>
          <a:p>
            <a:pPr algn="l"/>
            <a:r>
              <a:rPr lang="sv-SE" sz="1100" dirty="0" smtClean="0"/>
              <a:t>OBS! Om du behöver justera bilden inom ramen – dubbelklicka på bilden och välj verktyget ”Beskär” som dyker upp i menyn. </a:t>
            </a:r>
          </a:p>
        </p:txBody>
      </p:sp>
      <p:sp>
        <p:nvSpPr>
          <p:cNvPr id="2" name="Rubrik 1"/>
          <p:cNvSpPr>
            <a:spLocks noGrp="1"/>
          </p:cNvSpPr>
          <p:nvPr>
            <p:ph type="title"/>
          </p:nvPr>
        </p:nvSpPr>
        <p:spPr>
          <a:xfrm>
            <a:off x="3238500" y="258945"/>
            <a:ext cx="5295900" cy="825388"/>
          </a:xfrm>
          <a:prstGeom prst="rect">
            <a:avLst/>
          </a:prstGeom>
        </p:spPr>
        <p:txBody>
          <a:bodyPr anchor="b"/>
          <a:lstStyle>
            <a:lvl1pPr>
              <a:defRPr sz="2400" b="1">
                <a:solidFill>
                  <a:srgbClr val="0070C0"/>
                </a:solidFill>
              </a:defRPr>
            </a:lvl1pPr>
          </a:lstStyle>
          <a:p>
            <a:r>
              <a:rPr lang="sv-SE" smtClean="0"/>
              <a:t>Klicka här för att ändra format</a:t>
            </a:r>
            <a:endParaRPr lang="sv-SE" dirty="0"/>
          </a:p>
        </p:txBody>
      </p:sp>
      <p:sp>
        <p:nvSpPr>
          <p:cNvPr id="10" name="Platshållare för bild 9"/>
          <p:cNvSpPr>
            <a:spLocks noGrp="1"/>
          </p:cNvSpPr>
          <p:nvPr>
            <p:ph type="pic" sz="quarter" idx="13"/>
          </p:nvPr>
        </p:nvSpPr>
        <p:spPr>
          <a:xfrm>
            <a:off x="0" y="-1"/>
            <a:ext cx="2857500" cy="5143501"/>
          </a:xfrm>
          <a:prstGeom prst="rect">
            <a:avLst/>
          </a:prstGeom>
        </p:spPr>
        <p:txBody>
          <a:bodyPr/>
          <a:lstStyle>
            <a:lvl1pPr>
              <a:defRPr/>
            </a:lvl1pPr>
          </a:lstStyle>
          <a:p>
            <a:r>
              <a:rPr lang="sv-SE" smtClean="0"/>
              <a:t>Klicka på ikonen för att lägga till en bild</a:t>
            </a:r>
            <a:endParaRPr lang="sv-SE" dirty="0"/>
          </a:p>
        </p:txBody>
      </p:sp>
      <p:sp>
        <p:nvSpPr>
          <p:cNvPr id="6" name="Platshållare för innehåll 2"/>
          <p:cNvSpPr>
            <a:spLocks noGrp="1"/>
          </p:cNvSpPr>
          <p:nvPr>
            <p:ph sz="half" idx="10"/>
          </p:nvPr>
        </p:nvSpPr>
        <p:spPr>
          <a:xfrm>
            <a:off x="3234389" y="1168401"/>
            <a:ext cx="5300190" cy="3195638"/>
          </a:xfrm>
          <a:prstGeom prst="rect">
            <a:avLst/>
          </a:prstGeom>
        </p:spPr>
        <p:txBody>
          <a:bodyPr/>
          <a:lstStyle>
            <a:lvl1pPr marL="285750" indent="-285750">
              <a:lnSpc>
                <a:spcPct val="110000"/>
              </a:lnSpc>
              <a:spcBef>
                <a:spcPts val="800"/>
              </a:spcBef>
              <a:buFont typeface="Arial" panose="020B0604020202020204" pitchFamily="34" charset="0"/>
              <a:buChar char="•"/>
              <a:defRPr sz="1600">
                <a:latin typeface="+mn-lt"/>
              </a:defRPr>
            </a:lvl1pPr>
            <a:lvl2pPr marL="822325" indent="-285750">
              <a:buFont typeface="Arial" panose="020B0604020202020204" pitchFamily="34" charset="0"/>
              <a:buChar char="•"/>
              <a:defRPr sz="16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p:txBody>
      </p:sp>
    </p:spTree>
    <p:extLst>
      <p:ext uri="{BB962C8B-B14F-4D97-AF65-F5344CB8AC3E}">
        <p14:creationId xmlns:p14="http://schemas.microsoft.com/office/powerpoint/2010/main" val="425769129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Jämförelse">
    <p:spTree>
      <p:nvGrpSpPr>
        <p:cNvPr id="1" name=""/>
        <p:cNvGrpSpPr/>
        <p:nvPr/>
      </p:nvGrpSpPr>
      <p:grpSpPr>
        <a:xfrm>
          <a:off x="0" y="0"/>
          <a:ext cx="0" cy="0"/>
          <a:chOff x="0" y="0"/>
          <a:chExt cx="0" cy="0"/>
        </a:xfrm>
      </p:grpSpPr>
      <p:sp>
        <p:nvSpPr>
          <p:cNvPr id="3" name="Title 1"/>
          <p:cNvSpPr>
            <a:spLocks noGrp="1"/>
          </p:cNvSpPr>
          <p:nvPr>
            <p:ph type="title"/>
          </p:nvPr>
        </p:nvSpPr>
        <p:spPr>
          <a:xfrm>
            <a:off x="672448" y="348300"/>
            <a:ext cx="7550022" cy="742660"/>
          </a:xfrm>
          <a:prstGeom prst="rect">
            <a:avLst/>
          </a:prstGeom>
        </p:spPr>
        <p:txBody>
          <a:bodyPr anchor="ctr" anchorCtr="0"/>
          <a:lstStyle>
            <a:lvl1pPr algn="l">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1"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cxnSp>
        <p:nvCxnSpPr>
          <p:cNvPr id="11" name="Straight Connector 10"/>
          <p:cNvCxnSpPr/>
          <p:nvPr userDrawn="1"/>
        </p:nvCxnSpPr>
        <p:spPr bwMode="auto">
          <a:xfrm flipH="1">
            <a:off x="4434107" y="1284703"/>
            <a:ext cx="22878" cy="3056770"/>
          </a:xfrm>
          <a:prstGeom prst="line">
            <a:avLst/>
          </a:prstGeom>
          <a:solidFill>
            <a:schemeClr val="bg1"/>
          </a:solidFill>
          <a:ln w="6350" cap="flat" cmpd="sng" algn="ctr">
            <a:solidFill>
              <a:srgbClr val="6A6C63"/>
            </a:solidFill>
            <a:prstDash val="solid"/>
            <a:round/>
            <a:headEnd type="none" w="sm" len="sm"/>
            <a:tailEnd type="none" w="sm" len="sm"/>
          </a:ln>
          <a:effectLst/>
        </p:spPr>
      </p:cxnSp>
      <p:sp>
        <p:nvSpPr>
          <p:cNvPr id="15" name="Content Placeholder 2"/>
          <p:cNvSpPr>
            <a:spLocks noGrp="1"/>
          </p:cNvSpPr>
          <p:nvPr>
            <p:ph sz="half" idx="10"/>
          </p:nvPr>
        </p:nvSpPr>
        <p:spPr>
          <a:xfrm>
            <a:off x="4665297" y="1257840"/>
            <a:ext cx="3557174" cy="3094396"/>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2393138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 Jämförelse 2">
    <p:spTree>
      <p:nvGrpSpPr>
        <p:cNvPr id="1" name=""/>
        <p:cNvGrpSpPr/>
        <p:nvPr/>
      </p:nvGrpSpPr>
      <p:grpSpPr>
        <a:xfrm>
          <a:off x="0" y="0"/>
          <a:ext cx="0" cy="0"/>
          <a:chOff x="0" y="0"/>
          <a:chExt cx="0" cy="0"/>
        </a:xfrm>
      </p:grpSpPr>
      <p:sp>
        <p:nvSpPr>
          <p:cNvPr id="3" name="Title 1"/>
          <p:cNvSpPr>
            <a:spLocks noGrp="1"/>
          </p:cNvSpPr>
          <p:nvPr>
            <p:ph type="title"/>
          </p:nvPr>
        </p:nvSpPr>
        <p:spPr>
          <a:xfrm>
            <a:off x="672448" y="247552"/>
            <a:ext cx="7560784" cy="774953"/>
          </a:xfrm>
          <a:prstGeom prst="rect">
            <a:avLst/>
          </a:prstGeom>
        </p:spPr>
        <p:txBody>
          <a:bodyPr anchor="ctr" anchorCtr="0"/>
          <a:lstStyle>
            <a:lvl1pPr marL="0" indent="0" algn="l">
              <a:buFontTx/>
              <a:buNone/>
              <a:defRPr sz="2400" b="1">
                <a:solidFill>
                  <a:srgbClr val="0070C0"/>
                </a:solidFill>
              </a:defRPr>
            </a:lvl1pPr>
          </a:lstStyle>
          <a:p>
            <a:r>
              <a:rPr lang="sv-SE" smtClean="0"/>
              <a:t>Klicka här för att ändra format</a:t>
            </a:r>
            <a:endParaRPr lang="sv-SE" dirty="0"/>
          </a:p>
        </p:txBody>
      </p:sp>
      <p:sp>
        <p:nvSpPr>
          <p:cNvPr id="4" name="Content Placeholder 2"/>
          <p:cNvSpPr>
            <a:spLocks noGrp="1"/>
          </p:cNvSpPr>
          <p:nvPr>
            <p:ph sz="half" idx="1"/>
          </p:nvPr>
        </p:nvSpPr>
        <p:spPr>
          <a:xfrm>
            <a:off x="683210" y="1647196"/>
            <a:ext cx="3664797"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5" name="Text Placeholder 2"/>
          <p:cNvSpPr>
            <a:spLocks noGrp="1"/>
          </p:cNvSpPr>
          <p:nvPr>
            <p:ph type="body" idx="11"/>
          </p:nvPr>
        </p:nvSpPr>
        <p:spPr>
          <a:xfrm>
            <a:off x="669464" y="1043308"/>
            <a:ext cx="3702264"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sp>
        <p:nvSpPr>
          <p:cNvPr id="7" name="Content Placeholder 2"/>
          <p:cNvSpPr>
            <a:spLocks noGrp="1"/>
          </p:cNvSpPr>
          <p:nvPr>
            <p:ph sz="half" idx="12"/>
          </p:nvPr>
        </p:nvSpPr>
        <p:spPr>
          <a:xfrm>
            <a:off x="4555069" y="1648910"/>
            <a:ext cx="3690650" cy="2699453"/>
          </a:xfrm>
          <a:prstGeom prst="rect">
            <a:avLst/>
          </a:prstGeom>
        </p:spPr>
        <p:txBody>
          <a:bodyPr/>
          <a:lstStyle>
            <a:lvl1pPr>
              <a:lnSpc>
                <a:spcPct val="80000"/>
              </a:lnSpc>
              <a:defRPr/>
            </a:lvl1pPr>
          </a:lstStyle>
          <a:p>
            <a:pPr lvl="0"/>
            <a:r>
              <a:rPr lang="sv-SE" smtClean="0"/>
              <a:t>Klicka här för att ändra format på bakgrundstexten</a:t>
            </a:r>
          </a:p>
        </p:txBody>
      </p:sp>
      <p:sp>
        <p:nvSpPr>
          <p:cNvPr id="8" name="Text Placeholder 2"/>
          <p:cNvSpPr>
            <a:spLocks noGrp="1"/>
          </p:cNvSpPr>
          <p:nvPr>
            <p:ph type="body" idx="13"/>
          </p:nvPr>
        </p:nvSpPr>
        <p:spPr>
          <a:xfrm>
            <a:off x="4564979" y="1045022"/>
            <a:ext cx="3680739" cy="481012"/>
          </a:xfrm>
          <a:prstGeom prst="rect">
            <a:avLst/>
          </a:prstGeom>
        </p:spPr>
        <p:txBody>
          <a:bodyPr anchor="ctr" anchorCtr="0"/>
          <a:lstStyle>
            <a:lvl1pPr marL="0" indent="0">
              <a:buNone/>
              <a:defRPr b="1"/>
            </a:lvl1pPr>
          </a:lstStyle>
          <a:p>
            <a:pPr lvl="0"/>
            <a:r>
              <a:rPr lang="sv-SE" smtClean="0"/>
              <a:t>Klicka här för att ändra format på bakgrundstexten</a:t>
            </a:r>
          </a:p>
        </p:txBody>
      </p:sp>
      <p:cxnSp>
        <p:nvCxnSpPr>
          <p:cNvPr id="9" name="Rak 8"/>
          <p:cNvCxnSpPr/>
          <p:nvPr userDrawn="1"/>
        </p:nvCxnSpPr>
        <p:spPr bwMode="auto">
          <a:xfrm>
            <a:off x="677333"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cxnSp>
        <p:nvCxnSpPr>
          <p:cNvPr id="10" name="Rak 9"/>
          <p:cNvCxnSpPr/>
          <p:nvPr userDrawn="1"/>
        </p:nvCxnSpPr>
        <p:spPr bwMode="auto">
          <a:xfrm>
            <a:off x="4555068" y="1591733"/>
            <a:ext cx="3691467" cy="0"/>
          </a:xfrm>
          <a:prstGeom prst="line">
            <a:avLst/>
          </a:prstGeom>
          <a:solidFill>
            <a:schemeClr val="bg1"/>
          </a:solidFill>
          <a:ln w="6350" cap="flat" cmpd="sng" algn="ctr">
            <a:solidFill>
              <a:schemeClr val="tx1"/>
            </a:solidFill>
            <a:prstDash val="solid"/>
            <a:round/>
            <a:headEnd type="none" w="sm" len="sm"/>
            <a:tailEnd type="none" w="sm" len="sm"/>
          </a:ln>
          <a:effectLst/>
        </p:spPr>
      </p:cxnSp>
    </p:spTree>
    <p:extLst>
      <p:ext uri="{BB962C8B-B14F-4D97-AF65-F5344CB8AC3E}">
        <p14:creationId xmlns:p14="http://schemas.microsoft.com/office/powerpoint/2010/main" val="209642446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 Bild med bildtext">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792288" y="3743833"/>
            <a:ext cx="5486400" cy="603250"/>
          </a:xfrm>
          <a:prstGeom prst="rect">
            <a:avLst/>
          </a:prstGeom>
        </p:spPr>
        <p:txBody>
          <a:bodyPr anchor="t" anchorCtr="0"/>
          <a:lstStyle>
            <a:lvl1pPr marL="0" indent="0">
              <a:lnSpc>
                <a:spcPct val="110000"/>
              </a:lnSpc>
              <a:buNone/>
              <a:defRPr/>
            </a:lvl1pPr>
          </a:lstStyle>
          <a:p>
            <a:pPr lvl="0"/>
            <a:r>
              <a:rPr lang="sv-SE" smtClean="0"/>
              <a:t>Klicka här för att ändra format på bakgrundstexten</a:t>
            </a:r>
          </a:p>
        </p:txBody>
      </p:sp>
      <p:sp>
        <p:nvSpPr>
          <p:cNvPr id="5" name="Title 1"/>
          <p:cNvSpPr>
            <a:spLocks noGrp="1"/>
          </p:cNvSpPr>
          <p:nvPr>
            <p:ph type="title"/>
          </p:nvPr>
        </p:nvSpPr>
        <p:spPr>
          <a:xfrm>
            <a:off x="1792288" y="3315204"/>
            <a:ext cx="5486400" cy="425450"/>
          </a:xfrm>
          <a:prstGeom prst="rect">
            <a:avLst/>
          </a:prstGeom>
        </p:spPr>
        <p:txBody>
          <a:bodyPr anchor="b" anchorCtr="0"/>
          <a:lstStyle>
            <a:lvl1pPr>
              <a:defRPr sz="1600" b="1"/>
            </a:lvl1pPr>
          </a:lstStyle>
          <a:p>
            <a:r>
              <a:rPr lang="sv-SE" smtClean="0"/>
              <a:t>Klicka här för att ändra format</a:t>
            </a:r>
            <a:endParaRPr lang="sv-SE" dirty="0"/>
          </a:p>
        </p:txBody>
      </p:sp>
      <p:sp>
        <p:nvSpPr>
          <p:cNvPr id="6" name="Content Placeholder 2"/>
          <p:cNvSpPr>
            <a:spLocks noGrp="1"/>
          </p:cNvSpPr>
          <p:nvPr>
            <p:ph sz="half" idx="1"/>
          </p:nvPr>
        </p:nvSpPr>
        <p:spPr>
          <a:xfrm>
            <a:off x="1809276" y="338665"/>
            <a:ext cx="5455123" cy="2929834"/>
          </a:xfrm>
          <a:prstGeom prst="rect">
            <a:avLst/>
          </a:prstGeom>
        </p:spPr>
        <p:txBody>
          <a:bodyPr/>
          <a:lstStyle>
            <a:lvl1pPr>
              <a:lnSpc>
                <a:spcPct val="80000"/>
              </a:lnSpc>
              <a:defRPr/>
            </a:lvl1pPr>
          </a:lstStyle>
          <a:p>
            <a:pPr lvl="0"/>
            <a:r>
              <a:rPr lang="sv-SE" smtClean="0"/>
              <a:t>Klicka här för att ändra format på bakgrundstexten</a:t>
            </a:r>
          </a:p>
        </p:txBody>
      </p:sp>
    </p:spTree>
    <p:extLst>
      <p:ext uri="{BB962C8B-B14F-4D97-AF65-F5344CB8AC3E}">
        <p14:creationId xmlns:p14="http://schemas.microsoft.com/office/powerpoint/2010/main" val="1961986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5"/>
          <p:cNvSpPr>
            <a:spLocks noChangeArrowheads="1"/>
          </p:cNvSpPr>
          <p:nvPr/>
        </p:nvSpPr>
        <p:spPr bwMode="auto">
          <a:xfrm>
            <a:off x="179388" y="4731544"/>
            <a:ext cx="2087562" cy="270272"/>
          </a:xfrm>
          <a:prstGeom prst="rect">
            <a:avLst/>
          </a:prstGeom>
          <a:noFill/>
          <a:ln w="9525">
            <a:noFill/>
            <a:miter lim="800000"/>
            <a:headEnd/>
            <a:tailEnd/>
          </a:ln>
          <a:effectLst/>
        </p:spPr>
        <p:txBody>
          <a:bodyPr wrap="none" lIns="92075" tIns="46038" rIns="92075" bIns="46038" anchor="ctr"/>
          <a:lstStyle/>
          <a:p>
            <a:pPr defTabSz="762000" eaLnBrk="0" fontAlgn="base" hangingPunct="0">
              <a:spcBef>
                <a:spcPct val="0"/>
              </a:spcBef>
              <a:spcAft>
                <a:spcPct val="0"/>
              </a:spcAft>
            </a:pPr>
            <a:r>
              <a:rPr lang="sv-SE" sz="600" dirty="0">
                <a:solidFill>
                  <a:srgbClr val="969696"/>
                </a:solidFill>
              </a:rPr>
              <a:t/>
            </a:r>
            <a:br>
              <a:rPr lang="sv-SE" sz="600" dirty="0">
                <a:solidFill>
                  <a:srgbClr val="969696"/>
                </a:solidFill>
              </a:rPr>
            </a:br>
            <a:endParaRPr lang="sv-SE" sz="600" dirty="0">
              <a:solidFill>
                <a:srgbClr val="969696"/>
              </a:solidFill>
            </a:endParaRPr>
          </a:p>
        </p:txBody>
      </p:sp>
      <p:pic>
        <p:nvPicPr>
          <p:cNvPr id="6" name="Bildobjekt 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35522" y="4568759"/>
            <a:ext cx="1537487" cy="325569"/>
          </a:xfrm>
          <a:prstGeom prst="rect">
            <a:avLst/>
          </a:prstGeom>
        </p:spPr>
      </p:pic>
    </p:spTree>
    <p:extLst>
      <p:ext uri="{BB962C8B-B14F-4D97-AF65-F5344CB8AC3E}">
        <p14:creationId xmlns:p14="http://schemas.microsoft.com/office/powerpoint/2010/main" val="17520395"/>
      </p:ext>
    </p:extLst>
  </p:cSld>
  <p:clrMap bg1="lt1" tx1="dk1" bg2="lt2" tx2="dk2" accent1="accent1" accent2="accent2" accent3="accent3" accent4="accent4" accent5="accent5" accent6="accent6" hlink="hlink" folHlink="folHlink"/>
  <p:sldLayoutIdLst>
    <p:sldLayoutId id="2147483666" r:id="rId1"/>
    <p:sldLayoutId id="2147483663" r:id="rId2"/>
    <p:sldLayoutId id="2147483671" r:id="rId3"/>
    <p:sldLayoutId id="2147483678" r:id="rId4"/>
    <p:sldLayoutId id="2147483672" r:id="rId5"/>
    <p:sldLayoutId id="2147483662" r:id="rId6"/>
    <p:sldLayoutId id="2147483674" r:id="rId7"/>
    <p:sldLayoutId id="2147483677" r:id="rId8"/>
    <p:sldLayoutId id="2147483676" r:id="rId9"/>
    <p:sldLayoutId id="2147483664" r:id="rId10"/>
    <p:sldLayoutId id="2147483680" r:id="rId11"/>
    <p:sldLayoutId id="2147483679" r:id="rId12"/>
    <p:sldLayoutId id="2147483681" r:id="rId13"/>
    <p:sldLayoutId id="2147483769" r:id="rId14"/>
    <p:sldLayoutId id="2147483773" r:id="rId15"/>
    <p:sldLayoutId id="2147483774" r:id="rId16"/>
    <p:sldLayoutId id="2147483775" r:id="rId17"/>
    <p:sldLayoutId id="2147483776" r:id="rId18"/>
  </p:sldLayoutIdLst>
  <p:timing>
    <p:tnLst>
      <p:par>
        <p:cTn id="1" dur="indefinite" restart="never" nodeType="tmRoot"/>
      </p:par>
    </p:tnLst>
  </p:timing>
  <p:hf sldNum="0" hdr="0"/>
  <p:txStyles>
    <p:titleStyle>
      <a:lvl1pPr algn="l" defTabSz="762000" rtl="0" eaLnBrk="1" fontAlgn="base" hangingPunct="1">
        <a:spcBef>
          <a:spcPct val="0"/>
        </a:spcBef>
        <a:spcAft>
          <a:spcPct val="0"/>
        </a:spcAft>
        <a:defRPr sz="2800">
          <a:solidFill>
            <a:schemeClr val="tx2"/>
          </a:solidFill>
          <a:latin typeface="+mj-lt"/>
          <a:ea typeface="+mj-ea"/>
          <a:cs typeface="+mj-cs"/>
        </a:defRPr>
      </a:lvl1pPr>
      <a:lvl2pPr algn="l" defTabSz="762000" rtl="0" eaLnBrk="1" fontAlgn="base" hangingPunct="1">
        <a:spcBef>
          <a:spcPct val="0"/>
        </a:spcBef>
        <a:spcAft>
          <a:spcPct val="0"/>
        </a:spcAft>
        <a:defRPr sz="3400">
          <a:solidFill>
            <a:schemeClr val="tx1"/>
          </a:solidFill>
          <a:latin typeface="Arial" charset="0"/>
        </a:defRPr>
      </a:lvl2pPr>
      <a:lvl3pPr algn="l" defTabSz="762000" rtl="0" eaLnBrk="1" fontAlgn="base" hangingPunct="1">
        <a:spcBef>
          <a:spcPct val="0"/>
        </a:spcBef>
        <a:spcAft>
          <a:spcPct val="0"/>
        </a:spcAft>
        <a:defRPr sz="3400">
          <a:solidFill>
            <a:schemeClr val="tx1"/>
          </a:solidFill>
          <a:latin typeface="Arial" charset="0"/>
        </a:defRPr>
      </a:lvl3pPr>
      <a:lvl4pPr algn="l" defTabSz="762000" rtl="0" eaLnBrk="1" fontAlgn="base" hangingPunct="1">
        <a:spcBef>
          <a:spcPct val="0"/>
        </a:spcBef>
        <a:spcAft>
          <a:spcPct val="0"/>
        </a:spcAft>
        <a:defRPr sz="3400">
          <a:solidFill>
            <a:schemeClr val="tx1"/>
          </a:solidFill>
          <a:latin typeface="Arial" charset="0"/>
        </a:defRPr>
      </a:lvl4pPr>
      <a:lvl5pPr algn="l" defTabSz="762000" rtl="0" eaLnBrk="1" fontAlgn="base" hangingPunct="1">
        <a:spcBef>
          <a:spcPct val="0"/>
        </a:spcBef>
        <a:spcAft>
          <a:spcPct val="0"/>
        </a:spcAft>
        <a:defRPr sz="3400">
          <a:solidFill>
            <a:schemeClr val="tx1"/>
          </a:solidFill>
          <a:latin typeface="Arial" charset="0"/>
        </a:defRPr>
      </a:lvl5pPr>
      <a:lvl6pPr marL="457200" algn="l" defTabSz="762000" rtl="0" eaLnBrk="1" fontAlgn="base" hangingPunct="1">
        <a:spcBef>
          <a:spcPct val="0"/>
        </a:spcBef>
        <a:spcAft>
          <a:spcPct val="0"/>
        </a:spcAft>
        <a:defRPr sz="3400">
          <a:solidFill>
            <a:srgbClr val="0D68B0"/>
          </a:solidFill>
          <a:latin typeface="Arial" charset="0"/>
        </a:defRPr>
      </a:lvl6pPr>
      <a:lvl7pPr marL="914400" algn="l" defTabSz="762000" rtl="0" eaLnBrk="1" fontAlgn="base" hangingPunct="1">
        <a:spcBef>
          <a:spcPct val="0"/>
        </a:spcBef>
        <a:spcAft>
          <a:spcPct val="0"/>
        </a:spcAft>
        <a:defRPr sz="3400">
          <a:solidFill>
            <a:srgbClr val="0D68B0"/>
          </a:solidFill>
          <a:latin typeface="Arial" charset="0"/>
        </a:defRPr>
      </a:lvl7pPr>
      <a:lvl8pPr marL="1371600" algn="l" defTabSz="762000" rtl="0" eaLnBrk="1" fontAlgn="base" hangingPunct="1">
        <a:spcBef>
          <a:spcPct val="0"/>
        </a:spcBef>
        <a:spcAft>
          <a:spcPct val="0"/>
        </a:spcAft>
        <a:defRPr sz="3400">
          <a:solidFill>
            <a:srgbClr val="0D68B0"/>
          </a:solidFill>
          <a:latin typeface="Arial" charset="0"/>
        </a:defRPr>
      </a:lvl8pPr>
      <a:lvl9pPr marL="1828800" algn="l" defTabSz="762000" rtl="0" eaLnBrk="1" fontAlgn="base" hangingPunct="1">
        <a:spcBef>
          <a:spcPct val="0"/>
        </a:spcBef>
        <a:spcAft>
          <a:spcPct val="0"/>
        </a:spcAft>
        <a:defRPr sz="3400">
          <a:solidFill>
            <a:srgbClr val="0D68B0"/>
          </a:solidFill>
          <a:latin typeface="Arial" charset="0"/>
        </a:defRPr>
      </a:lvl9pPr>
    </p:titleStyle>
    <p:bodyStyle>
      <a:lvl1pPr marL="107950" indent="-107950" algn="l" defTabSz="762000" rtl="0" eaLnBrk="1" fontAlgn="base" hangingPunct="1">
        <a:spcBef>
          <a:spcPct val="100000"/>
        </a:spcBef>
        <a:spcAft>
          <a:spcPct val="0"/>
        </a:spcAft>
        <a:buClr>
          <a:schemeClr val="tx2"/>
        </a:buClr>
        <a:buFont typeface="Arial" charset="0"/>
        <a:buChar char="•"/>
        <a:defRPr sz="1600">
          <a:solidFill>
            <a:schemeClr val="tx2"/>
          </a:solidFill>
          <a:latin typeface="+mn-lt"/>
          <a:ea typeface="+mn-ea"/>
          <a:cs typeface="+mn-cs"/>
        </a:defRPr>
      </a:lvl1pPr>
      <a:lvl2pPr marL="720725" indent="-184150" algn="l" defTabSz="762000" rtl="0" eaLnBrk="1" fontAlgn="base" hangingPunct="1">
        <a:spcBef>
          <a:spcPct val="20000"/>
        </a:spcBef>
        <a:spcAft>
          <a:spcPct val="0"/>
        </a:spcAft>
        <a:buClr>
          <a:schemeClr val="tx2"/>
        </a:buClr>
        <a:buSzPct val="80000"/>
        <a:buFont typeface="Arial" charset="0"/>
        <a:buChar char="–"/>
        <a:defRPr sz="1600">
          <a:solidFill>
            <a:schemeClr val="tx2"/>
          </a:solidFill>
          <a:latin typeface="+mn-lt"/>
        </a:defRPr>
      </a:lvl2pPr>
      <a:lvl3pPr marL="1257300" indent="-87313" algn="l" defTabSz="762000" rtl="0" eaLnBrk="1" fontAlgn="base" hangingPunct="1">
        <a:spcBef>
          <a:spcPct val="20000"/>
        </a:spcBef>
        <a:spcAft>
          <a:spcPct val="0"/>
        </a:spcAft>
        <a:buClr>
          <a:schemeClr val="tx2"/>
        </a:buClr>
        <a:buSzPct val="85000"/>
        <a:buFont typeface="Arial" charset="0"/>
        <a:buChar char="•"/>
        <a:defRPr sz="1600">
          <a:solidFill>
            <a:schemeClr val="tx2"/>
          </a:solidFill>
          <a:latin typeface="+mn-lt"/>
        </a:defRPr>
      </a:lvl3pPr>
      <a:lvl4pPr marL="1790700" indent="-176213" algn="l" defTabSz="762000" rtl="0" eaLnBrk="1" fontAlgn="base" hangingPunct="1">
        <a:spcBef>
          <a:spcPct val="20000"/>
        </a:spcBef>
        <a:spcAft>
          <a:spcPct val="0"/>
        </a:spcAft>
        <a:buClr>
          <a:schemeClr val="tx2"/>
        </a:buClr>
        <a:buSzPct val="70000"/>
        <a:buFont typeface="Arial" charset="0"/>
        <a:buChar char="–"/>
        <a:defRPr sz="1600">
          <a:solidFill>
            <a:schemeClr val="tx2"/>
          </a:solidFill>
          <a:latin typeface="+mn-lt"/>
        </a:defRPr>
      </a:lvl4pPr>
      <a:lvl5pPr marL="2154238" indent="-87313" algn="l" defTabSz="762000" rtl="0" eaLnBrk="1" fontAlgn="base" hangingPunct="1">
        <a:spcBef>
          <a:spcPct val="20000"/>
        </a:spcBef>
        <a:spcAft>
          <a:spcPct val="0"/>
        </a:spcAft>
        <a:buClr>
          <a:schemeClr val="tx2"/>
        </a:buClr>
        <a:buSzPct val="65000"/>
        <a:buFont typeface="Arial" charset="0"/>
        <a:buChar char="•"/>
        <a:defRPr sz="1600">
          <a:solidFill>
            <a:schemeClr val="tx2"/>
          </a:solidFill>
          <a:latin typeface="+mn-lt"/>
        </a:defRPr>
      </a:lvl5pPr>
      <a:lvl6pPr marL="24384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6pPr>
      <a:lvl7pPr marL="28956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7pPr>
      <a:lvl8pPr marL="33528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8pPr>
      <a:lvl9pPr marL="3810000" indent="-228600" algn="l" defTabSz="762000" rtl="0" eaLnBrk="1" fontAlgn="base" hangingPunct="1">
        <a:spcBef>
          <a:spcPct val="20000"/>
        </a:spcBef>
        <a:spcAft>
          <a:spcPct val="0"/>
        </a:spcAft>
        <a:buClr>
          <a:schemeClr val="tx2"/>
        </a:buClr>
        <a:buSzPct val="50000"/>
        <a:buFont typeface="Wingdings" pitchFamily="2" charset="2"/>
        <a:buChar char="l"/>
        <a:defRPr sz="1600">
          <a:solidFill>
            <a:schemeClr val="tx2"/>
          </a:solidFill>
          <a:latin typeface="+mn-lt"/>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1.png"/><Relationship Id="rId4" Type="http://schemas.openxmlformats.org/officeDocument/2006/relationships/image" Target="../media/image12.png"/></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7.xml"/><Relationship Id="rId4" Type="http://schemas.openxmlformats.org/officeDocument/2006/relationships/image" Target="../media/image27.jpeg"/></Relationships>
</file>

<file path=ppt/slides/_rels/slide4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4.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33289" y="2905988"/>
            <a:ext cx="6497905" cy="1011503"/>
          </a:xfrm>
        </p:spPr>
        <p:txBody>
          <a:bodyPr/>
          <a:lstStyle/>
          <a:p>
            <a:r>
              <a:rPr lang="sv-SE" dirty="0" smtClean="0"/>
              <a:t/>
            </a:r>
            <a:br>
              <a:rPr lang="sv-SE" dirty="0" smtClean="0"/>
            </a:br>
            <a:r>
              <a:rPr lang="sv-SE" dirty="0"/>
              <a:t/>
            </a:r>
            <a:br>
              <a:rPr lang="sv-SE" dirty="0"/>
            </a:br>
            <a:r>
              <a:rPr lang="sv-SE" dirty="0" smtClean="0"/>
              <a:t/>
            </a:r>
            <a:br>
              <a:rPr lang="sv-SE" dirty="0" smtClean="0"/>
            </a:br>
            <a:r>
              <a:rPr lang="sv-SE" b="0" dirty="0" smtClean="0"/>
              <a:t>Utskott </a:t>
            </a:r>
            <a:r>
              <a:rPr lang="sv-SE" b="0" dirty="0"/>
              <a:t>Nära </a:t>
            </a:r>
            <a:r>
              <a:rPr lang="sv-SE" b="0" dirty="0" smtClean="0"/>
              <a:t>vård</a:t>
            </a:r>
            <a:br>
              <a:rPr lang="sv-SE" b="0" dirty="0" smtClean="0"/>
            </a:br>
            <a:r>
              <a:rPr lang="sv-SE" b="0" dirty="0" smtClean="0"/>
              <a:t>220826</a:t>
            </a:r>
            <a:r>
              <a:rPr lang="sv-SE" dirty="0" smtClean="0"/>
              <a:t>	</a:t>
            </a:r>
            <a:endParaRPr lang="sv-SE" dirty="0"/>
          </a:p>
        </p:txBody>
      </p:sp>
      <p:pic>
        <p:nvPicPr>
          <p:cNvPr id="3" name="Bildobjekt 2"/>
          <p:cNvPicPr>
            <a:picLocks noChangeAspect="1"/>
          </p:cNvPicPr>
          <p:nvPr/>
        </p:nvPicPr>
        <p:blipFill>
          <a:blip r:embed="rId2"/>
          <a:stretch>
            <a:fillRect/>
          </a:stretch>
        </p:blipFill>
        <p:spPr>
          <a:xfrm>
            <a:off x="3075708" y="591530"/>
            <a:ext cx="2396068" cy="1957271"/>
          </a:xfrm>
          <a:prstGeom prst="rect">
            <a:avLst/>
          </a:prstGeom>
        </p:spPr>
      </p:pic>
    </p:spTree>
    <p:extLst>
      <p:ext uri="{BB962C8B-B14F-4D97-AF65-F5344CB8AC3E}">
        <p14:creationId xmlns:p14="http://schemas.microsoft.com/office/powerpoint/2010/main" val="29166603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Vad säger patientföreningarna?</a:t>
            </a:r>
            <a:endParaRPr lang="sv-SE" dirty="0"/>
          </a:p>
        </p:txBody>
      </p:sp>
    </p:spTree>
    <p:extLst>
      <p:ext uri="{BB962C8B-B14F-4D97-AF65-F5344CB8AC3E}">
        <p14:creationId xmlns:p14="http://schemas.microsoft.com/office/powerpoint/2010/main" val="40423041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5"/>
          <p:cNvSpPr>
            <a:spLocks noGrp="1"/>
          </p:cNvSpPr>
          <p:nvPr>
            <p:ph type="title"/>
          </p:nvPr>
        </p:nvSpPr>
        <p:spPr/>
        <p:txBody>
          <a:bodyPr/>
          <a:lstStyle/>
          <a:p>
            <a:r>
              <a:rPr lang="sv-SE" dirty="0" smtClean="0"/>
              <a:t>Patientföreningarnas synpunkter</a:t>
            </a:r>
            <a:endParaRPr lang="sv-SE" dirty="0"/>
          </a:p>
        </p:txBody>
      </p:sp>
      <p:sp>
        <p:nvSpPr>
          <p:cNvPr id="7" name="Platshållare för innehåll 6"/>
          <p:cNvSpPr>
            <a:spLocks noGrp="1"/>
          </p:cNvSpPr>
          <p:nvPr>
            <p:ph sz="half" idx="1"/>
          </p:nvPr>
        </p:nvSpPr>
        <p:spPr/>
        <p:txBody>
          <a:bodyPr/>
          <a:lstStyle/>
          <a:p>
            <a:r>
              <a:rPr lang="sv-SE" dirty="0" smtClean="0"/>
              <a:t>Behandling före/i väntan på diagnos</a:t>
            </a:r>
          </a:p>
          <a:p>
            <a:r>
              <a:rPr lang="sv-SE" dirty="0" smtClean="0"/>
              <a:t>Lyssna på patienten/ge ett gott bemötande</a:t>
            </a:r>
          </a:p>
          <a:p>
            <a:r>
              <a:rPr lang="sv-SE" dirty="0" smtClean="0"/>
              <a:t>Bredare kompetens i primärvården</a:t>
            </a:r>
          </a:p>
          <a:p>
            <a:r>
              <a:rPr lang="sv-SE" dirty="0" smtClean="0"/>
              <a:t>Finns andra evidensbaserade behandlingar, förutom KBT och läkemedel?</a:t>
            </a:r>
          </a:p>
          <a:p>
            <a:r>
              <a:rPr lang="sv-SE" dirty="0" smtClean="0"/>
              <a:t>Bättre flöden mellan primärvård, specialistpsykiatri och kommun</a:t>
            </a:r>
          </a:p>
          <a:p>
            <a:r>
              <a:rPr lang="sv-SE" dirty="0" smtClean="0"/>
              <a:t>Samverkande team mellan primärvård och specialistvård för att slippa ”slussas runt”</a:t>
            </a:r>
          </a:p>
          <a:p>
            <a:endParaRPr lang="sv-SE" dirty="0"/>
          </a:p>
        </p:txBody>
      </p:sp>
    </p:spTree>
    <p:extLst>
      <p:ext uri="{BB962C8B-B14F-4D97-AF65-F5344CB8AC3E}">
        <p14:creationId xmlns:p14="http://schemas.microsoft.com/office/powerpoint/2010/main" val="1910083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a:t>Patientföreningarnas </a:t>
            </a:r>
            <a:r>
              <a:rPr lang="sv-SE" dirty="0" smtClean="0"/>
              <a:t>synpunkter forts.</a:t>
            </a:r>
            <a:endParaRPr lang="sv-SE" dirty="0"/>
          </a:p>
        </p:txBody>
      </p:sp>
      <p:sp>
        <p:nvSpPr>
          <p:cNvPr id="3" name="Platshållare för innehåll 2"/>
          <p:cNvSpPr>
            <a:spLocks noGrp="1"/>
          </p:cNvSpPr>
          <p:nvPr>
            <p:ph sz="half" idx="1"/>
          </p:nvPr>
        </p:nvSpPr>
        <p:spPr/>
        <p:txBody>
          <a:bodyPr/>
          <a:lstStyle/>
          <a:p>
            <a:r>
              <a:rPr lang="sv-SE" dirty="0"/>
              <a:t>Behövs remisser</a:t>
            </a:r>
            <a:r>
              <a:rPr lang="sv-SE" dirty="0" smtClean="0"/>
              <a:t>?</a:t>
            </a:r>
          </a:p>
          <a:p>
            <a:r>
              <a:rPr lang="sv-SE" dirty="0" smtClean="0"/>
              <a:t>En kontaktperson som ”håller i trådarna” när det förekommer många vårdkontakter</a:t>
            </a:r>
          </a:p>
          <a:p>
            <a:r>
              <a:rPr lang="sv-SE" dirty="0" smtClean="0"/>
              <a:t>Kortare väntetider</a:t>
            </a:r>
          </a:p>
          <a:p>
            <a:r>
              <a:rPr lang="sv-SE" dirty="0" smtClean="0"/>
              <a:t>”Ingen ska behöva vänta flera månader på att få rätt vård, stöd och behandling”</a:t>
            </a:r>
            <a:endParaRPr lang="sv-SE" dirty="0"/>
          </a:p>
        </p:txBody>
      </p:sp>
    </p:spTree>
    <p:extLst>
      <p:ext uri="{BB962C8B-B14F-4D97-AF65-F5344CB8AC3E}">
        <p14:creationId xmlns:p14="http://schemas.microsoft.com/office/powerpoint/2010/main" val="3033243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Bakgrund</a:t>
            </a:r>
            <a:endParaRPr lang="sv-SE" dirty="0"/>
          </a:p>
        </p:txBody>
      </p:sp>
      <p:sp>
        <p:nvSpPr>
          <p:cNvPr id="5" name="Platshållare för text 4"/>
          <p:cNvSpPr>
            <a:spLocks noGrp="1"/>
          </p:cNvSpPr>
          <p:nvPr>
            <p:ph type="body" sz="quarter" idx="14"/>
          </p:nvPr>
        </p:nvSpPr>
        <p:spPr/>
        <p:txBody>
          <a:bodyPr/>
          <a:lstStyle/>
          <a:p>
            <a:endParaRPr lang="sv-SE"/>
          </a:p>
        </p:txBody>
      </p:sp>
    </p:spTree>
    <p:extLst>
      <p:ext uri="{BB962C8B-B14F-4D97-AF65-F5344CB8AC3E}">
        <p14:creationId xmlns:p14="http://schemas.microsoft.com/office/powerpoint/2010/main" val="328994667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Nuläge</a:t>
            </a:r>
            <a:endParaRPr lang="sv-SE" dirty="0"/>
          </a:p>
        </p:txBody>
      </p:sp>
      <p:sp>
        <p:nvSpPr>
          <p:cNvPr id="5" name="Platshållare för innehåll 4"/>
          <p:cNvSpPr>
            <a:spLocks noGrp="1"/>
          </p:cNvSpPr>
          <p:nvPr>
            <p:ph sz="half" idx="1"/>
          </p:nvPr>
        </p:nvSpPr>
        <p:spPr/>
        <p:txBody>
          <a:bodyPr/>
          <a:lstStyle/>
          <a:p>
            <a:r>
              <a:rPr lang="sv-SE" dirty="0" smtClean="0"/>
              <a:t>Stora skillnader i omhändertagande av psykisk ohälsa på de olika hälsocentralerna</a:t>
            </a:r>
          </a:p>
          <a:p>
            <a:r>
              <a:rPr lang="sv-SE" dirty="0" smtClean="0"/>
              <a:t>Skillnader vad gäller arbetssätt, samarbetsformer och gränsdragning mellan primärvård och specialistpsykiatri</a:t>
            </a:r>
          </a:p>
          <a:p>
            <a:endParaRPr lang="sv-SE" dirty="0"/>
          </a:p>
        </p:txBody>
      </p:sp>
    </p:spTree>
    <p:extLst>
      <p:ext uri="{BB962C8B-B14F-4D97-AF65-F5344CB8AC3E}">
        <p14:creationId xmlns:p14="http://schemas.microsoft.com/office/powerpoint/2010/main" val="371351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Styrning</a:t>
            </a:r>
            <a:endParaRPr lang="sv-SE" dirty="0"/>
          </a:p>
        </p:txBody>
      </p:sp>
      <p:sp>
        <p:nvSpPr>
          <p:cNvPr id="5" name="Platshållare för innehåll 4"/>
          <p:cNvSpPr>
            <a:spLocks noGrp="1"/>
          </p:cNvSpPr>
          <p:nvPr>
            <p:ph sz="half" idx="1"/>
          </p:nvPr>
        </p:nvSpPr>
        <p:spPr/>
        <p:txBody>
          <a:bodyPr/>
          <a:lstStyle/>
          <a:p>
            <a:r>
              <a:rPr lang="sv-SE" dirty="0" smtClean="0"/>
              <a:t>Hälso- och sjukvården ska vara jämlik </a:t>
            </a:r>
          </a:p>
          <a:p>
            <a:r>
              <a:rPr lang="sv-SE" dirty="0" smtClean="0"/>
              <a:t>Anna </a:t>
            </a:r>
            <a:r>
              <a:rPr lang="sv-SE" dirty="0" err="1" smtClean="0"/>
              <a:t>Nergårdhs</a:t>
            </a:r>
            <a:r>
              <a:rPr lang="sv-SE" dirty="0" smtClean="0"/>
              <a:t> delbetänkande ”Rätt stöd till psykisk hälsa”</a:t>
            </a:r>
          </a:p>
          <a:p>
            <a:r>
              <a:rPr lang="sv-SE" dirty="0" smtClean="0"/>
              <a:t>Vårdval 2022: Samtliga hälsocentraler ska kunna erbjuda patienter omhändertagande av ett psykosocialt team</a:t>
            </a:r>
          </a:p>
          <a:p>
            <a:r>
              <a:rPr lang="sv-SE" dirty="0" smtClean="0"/>
              <a:t>Psykosocialt team: En interprofessionell teamsamverkan runt patienten med olika kompetenser</a:t>
            </a:r>
          </a:p>
          <a:p>
            <a:endParaRPr lang="sv-SE" dirty="0"/>
          </a:p>
        </p:txBody>
      </p:sp>
    </p:spTree>
    <p:extLst>
      <p:ext uri="{BB962C8B-B14F-4D97-AF65-F5344CB8AC3E}">
        <p14:creationId xmlns:p14="http://schemas.microsoft.com/office/powerpoint/2010/main" val="40819835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Uppdrag</a:t>
            </a:r>
            <a:endParaRPr lang="sv-SE" dirty="0"/>
          </a:p>
        </p:txBody>
      </p:sp>
      <p:sp>
        <p:nvSpPr>
          <p:cNvPr id="5" name="Platshållare för innehåll 4"/>
          <p:cNvSpPr>
            <a:spLocks noGrp="1"/>
          </p:cNvSpPr>
          <p:nvPr>
            <p:ph sz="half" idx="1"/>
          </p:nvPr>
        </p:nvSpPr>
        <p:spPr/>
        <p:txBody>
          <a:bodyPr/>
          <a:lstStyle/>
          <a:p>
            <a:r>
              <a:rPr lang="sv-SE" dirty="0" smtClean="0"/>
              <a:t>1-2 psykosociala team inom varje VO som förstärks med resurser från specialistpsykiatrin</a:t>
            </a:r>
          </a:p>
          <a:p>
            <a:r>
              <a:rPr lang="sv-SE" dirty="0" smtClean="0"/>
              <a:t>Vård med digitala lösningar ska utgöra en självklar del av teamens arbetssätt</a:t>
            </a:r>
          </a:p>
          <a:p>
            <a:r>
              <a:rPr lang="sv-SE" dirty="0" smtClean="0"/>
              <a:t>Teamen innefattas av konsultation från specialistpsykiatrin</a:t>
            </a:r>
          </a:p>
          <a:p>
            <a:endParaRPr lang="sv-SE" dirty="0"/>
          </a:p>
        </p:txBody>
      </p:sp>
    </p:spTree>
    <p:extLst>
      <p:ext uri="{BB962C8B-B14F-4D97-AF65-F5344CB8AC3E}">
        <p14:creationId xmlns:p14="http://schemas.microsoft.com/office/powerpoint/2010/main" val="4516910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sv-SE" dirty="0" smtClean="0"/>
              <a:t>Samarbetsvård</a:t>
            </a:r>
            <a:endParaRPr lang="sv-SE" dirty="0"/>
          </a:p>
        </p:txBody>
      </p:sp>
      <p:sp>
        <p:nvSpPr>
          <p:cNvPr id="5" name="Platshållare för text 4"/>
          <p:cNvSpPr>
            <a:spLocks noGrp="1"/>
          </p:cNvSpPr>
          <p:nvPr>
            <p:ph type="body" sz="quarter" idx="14"/>
          </p:nvPr>
        </p:nvSpPr>
        <p:spPr/>
        <p:txBody>
          <a:bodyPr/>
          <a:lstStyle/>
          <a:p>
            <a:r>
              <a:rPr lang="sv-SE" dirty="0" smtClean="0"/>
              <a:t>Förslaget</a:t>
            </a:r>
            <a:endParaRPr lang="sv-SE" dirty="0"/>
          </a:p>
        </p:txBody>
      </p:sp>
    </p:spTree>
    <p:extLst>
      <p:ext uri="{BB962C8B-B14F-4D97-AF65-F5344CB8AC3E}">
        <p14:creationId xmlns:p14="http://schemas.microsoft.com/office/powerpoint/2010/main" val="239927838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14901" y="155672"/>
            <a:ext cx="5978095" cy="834016"/>
          </a:xfrm>
        </p:spPr>
        <p:txBody>
          <a:bodyPr/>
          <a:lstStyle/>
          <a:p>
            <a:r>
              <a:rPr lang="sv-SE" dirty="0"/>
              <a:t>Definition av det psykosociala teamet </a:t>
            </a:r>
          </a:p>
        </p:txBody>
      </p:sp>
      <p:sp>
        <p:nvSpPr>
          <p:cNvPr id="4" name="Rektangel med rundade hörn 3"/>
          <p:cNvSpPr/>
          <p:nvPr/>
        </p:nvSpPr>
        <p:spPr bwMode="auto">
          <a:xfrm>
            <a:off x="1287224" y="1343644"/>
            <a:ext cx="1913175" cy="1720570"/>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1050" b="1" i="0" u="none" strike="noStrike" cap="none" normalizeH="0" baseline="0" dirty="0" smtClean="0">
                <a:ln>
                  <a:noFill/>
                </a:ln>
                <a:solidFill>
                  <a:schemeClr val="tx1"/>
                </a:solidFill>
                <a:effectLst/>
                <a:latin typeface="Arial" charset="0"/>
              </a:rPr>
              <a:t>Vårdsamordnare</a:t>
            </a:r>
            <a:r>
              <a:rPr kumimoji="0" lang="sv-SE" sz="1050" b="1" i="0" u="none" strike="noStrike" cap="none" normalizeH="0" dirty="0" smtClean="0">
                <a:ln>
                  <a:noFill/>
                </a:ln>
                <a:solidFill>
                  <a:schemeClr val="tx1"/>
                </a:solidFill>
                <a:effectLst/>
                <a:latin typeface="Arial" charset="0"/>
              </a:rPr>
              <a:t> (S</a:t>
            </a:r>
            <a:r>
              <a:rPr kumimoji="0" lang="sv-SE" sz="1050" b="1" i="0" u="none" strike="noStrike" cap="none" normalizeH="0" baseline="0" dirty="0" smtClean="0">
                <a:ln>
                  <a:noFill/>
                </a:ln>
                <a:solidFill>
                  <a:schemeClr val="tx1"/>
                </a:solidFill>
                <a:effectLst/>
                <a:latin typeface="Arial" charset="0"/>
              </a:rPr>
              <a:t>sk)</a:t>
            </a:r>
          </a:p>
          <a:p>
            <a:pPr eaLnBrk="0" fontAlgn="base" hangingPunct="0">
              <a:spcBef>
                <a:spcPct val="0"/>
              </a:spcBef>
              <a:spcAft>
                <a:spcPct val="0"/>
              </a:spcAft>
            </a:pPr>
            <a:r>
              <a:rPr lang="sv-SE" sz="1050" dirty="0"/>
              <a:t>Samtalsbehandlare </a:t>
            </a:r>
            <a:r>
              <a:rPr lang="sv-SE" sz="1050" dirty="0" smtClean="0">
                <a:solidFill>
                  <a:schemeClr val="tx1"/>
                </a:solidFill>
                <a:latin typeface="Arial" charset="0"/>
              </a:rPr>
              <a:t>Psykolog</a:t>
            </a:r>
          </a:p>
          <a:p>
            <a:pPr marL="0" marR="0" indent="0" algn="l" defTabSz="914400" rtl="0" eaLnBrk="0" fontAlgn="base" latinLnBrk="0" hangingPunct="0">
              <a:lnSpc>
                <a:spcPct val="100000"/>
              </a:lnSpc>
              <a:spcBef>
                <a:spcPct val="0"/>
              </a:spcBef>
              <a:spcAft>
                <a:spcPct val="0"/>
              </a:spcAft>
              <a:buClrTx/>
              <a:buSzTx/>
              <a:buFontTx/>
              <a:buNone/>
              <a:tabLst/>
            </a:pPr>
            <a:r>
              <a:rPr kumimoji="0" lang="sv-SE" sz="1050" i="0" u="none" strike="noStrike" cap="none" normalizeH="0" baseline="0" dirty="0" smtClean="0">
                <a:ln>
                  <a:noFill/>
                </a:ln>
                <a:solidFill>
                  <a:schemeClr val="tx1"/>
                </a:solidFill>
                <a:effectLst/>
                <a:latin typeface="Arial" charset="0"/>
              </a:rPr>
              <a:t>Kurator</a:t>
            </a:r>
          </a:p>
          <a:p>
            <a:pPr marL="0" marR="0" indent="0" algn="l" defTabSz="914400" rtl="0" eaLnBrk="0" fontAlgn="base" latinLnBrk="0" hangingPunct="0">
              <a:lnSpc>
                <a:spcPct val="100000"/>
              </a:lnSpc>
              <a:spcBef>
                <a:spcPct val="0"/>
              </a:spcBef>
              <a:spcAft>
                <a:spcPct val="0"/>
              </a:spcAft>
              <a:buClrTx/>
              <a:buSzTx/>
              <a:buFontTx/>
              <a:buNone/>
              <a:tabLst/>
            </a:pPr>
            <a:r>
              <a:rPr lang="sv-SE" sz="1050" dirty="0" smtClean="0">
                <a:solidFill>
                  <a:schemeClr val="tx1"/>
                </a:solidFill>
                <a:latin typeface="Arial" charset="0"/>
              </a:rPr>
              <a:t>Fysioterapeut</a:t>
            </a:r>
          </a:p>
          <a:p>
            <a:pPr marL="0" marR="0" indent="0" algn="l" defTabSz="914400" rtl="0" eaLnBrk="0" fontAlgn="base" latinLnBrk="0" hangingPunct="0">
              <a:lnSpc>
                <a:spcPct val="100000"/>
              </a:lnSpc>
              <a:spcBef>
                <a:spcPct val="0"/>
              </a:spcBef>
              <a:spcAft>
                <a:spcPct val="0"/>
              </a:spcAft>
              <a:buClrTx/>
              <a:buSzTx/>
              <a:buFontTx/>
              <a:buNone/>
              <a:tabLst/>
            </a:pPr>
            <a:r>
              <a:rPr lang="sv-SE" sz="1050" dirty="0" smtClean="0">
                <a:solidFill>
                  <a:schemeClr val="tx1"/>
                </a:solidFill>
                <a:latin typeface="Arial" charset="0"/>
              </a:rPr>
              <a:t>Arbetsterapeut</a:t>
            </a:r>
          </a:p>
          <a:p>
            <a:pPr marL="0" marR="0" indent="0" algn="l" defTabSz="914400" rtl="0" eaLnBrk="0" fontAlgn="base" latinLnBrk="0" hangingPunct="0">
              <a:lnSpc>
                <a:spcPct val="100000"/>
              </a:lnSpc>
              <a:spcBef>
                <a:spcPct val="0"/>
              </a:spcBef>
              <a:spcAft>
                <a:spcPct val="0"/>
              </a:spcAft>
              <a:buClrTx/>
              <a:buSzTx/>
              <a:buFontTx/>
              <a:buNone/>
              <a:tabLst/>
            </a:pPr>
            <a:r>
              <a:rPr kumimoji="0" lang="sv-SE" sz="1050" i="0" u="none" strike="noStrike" cap="none" normalizeH="0" baseline="0" dirty="0" smtClean="0">
                <a:ln>
                  <a:noFill/>
                </a:ln>
                <a:solidFill>
                  <a:schemeClr val="tx1"/>
                </a:solidFill>
                <a:effectLst/>
                <a:latin typeface="Arial" charset="0"/>
              </a:rPr>
              <a:t>Rehabkoordinator</a:t>
            </a:r>
          </a:p>
          <a:p>
            <a:pPr marL="0" marR="0" indent="0" algn="l" defTabSz="914400" rtl="0" eaLnBrk="0" fontAlgn="base" latinLnBrk="0" hangingPunct="0">
              <a:lnSpc>
                <a:spcPct val="100000"/>
              </a:lnSpc>
              <a:spcBef>
                <a:spcPct val="0"/>
              </a:spcBef>
              <a:spcAft>
                <a:spcPct val="0"/>
              </a:spcAft>
              <a:buClrTx/>
              <a:buSzTx/>
              <a:buFontTx/>
              <a:buNone/>
              <a:tabLst/>
            </a:pPr>
            <a:r>
              <a:rPr lang="sv-SE" sz="1050" dirty="0" smtClean="0">
                <a:solidFill>
                  <a:schemeClr val="tx1"/>
                </a:solidFill>
                <a:latin typeface="Arial" charset="0"/>
              </a:rPr>
              <a:t>Allmänläkare (PAL)</a:t>
            </a:r>
            <a:endParaRPr kumimoji="0" lang="sv-SE" sz="1050" i="0" u="none" strike="noStrike" cap="none" normalizeH="0" baseline="0" dirty="0" smtClean="0">
              <a:ln>
                <a:noFill/>
              </a:ln>
              <a:solidFill>
                <a:schemeClr val="tx1"/>
              </a:solidFill>
              <a:effectLst/>
              <a:latin typeface="Arial" charset="0"/>
            </a:endParaRPr>
          </a:p>
        </p:txBody>
      </p:sp>
      <p:sp>
        <p:nvSpPr>
          <p:cNvPr id="5" name="Rektangel med rundade hörn 4"/>
          <p:cNvSpPr/>
          <p:nvPr/>
        </p:nvSpPr>
        <p:spPr bwMode="auto">
          <a:xfrm>
            <a:off x="3786348" y="1756114"/>
            <a:ext cx="1447800" cy="939800"/>
          </a:xfrm>
          <a:prstGeom prst="roundRect">
            <a:avLst/>
          </a:prstGeom>
          <a:solidFill>
            <a:schemeClr val="accent3">
              <a:lumMod val="40000"/>
              <a:lumOff val="60000"/>
            </a:schemeClr>
          </a:solidFill>
          <a:ln>
            <a:headEnd type="none" w="sm" len="sm"/>
            <a:tailEnd type="none" w="sm" len="sm"/>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1600" b="0" i="0" u="none" strike="noStrike" cap="none" normalizeH="0" baseline="0" dirty="0" smtClean="0">
              <a:ln>
                <a:noFill/>
              </a:ln>
              <a:solidFill>
                <a:schemeClr val="tx1"/>
              </a:solidFill>
              <a:effectLst/>
              <a:latin typeface="Arial" charset="0"/>
            </a:endParaRPr>
          </a:p>
          <a:p>
            <a:pPr marL="0" marR="0" indent="0" algn="ctr" defTabSz="914400" rtl="0" eaLnBrk="0" fontAlgn="base" latinLnBrk="0" hangingPunct="0">
              <a:lnSpc>
                <a:spcPct val="100000"/>
              </a:lnSpc>
              <a:spcBef>
                <a:spcPct val="0"/>
              </a:spcBef>
              <a:spcAft>
                <a:spcPct val="0"/>
              </a:spcAft>
              <a:buClrTx/>
              <a:buSzTx/>
              <a:buFontTx/>
              <a:buNone/>
              <a:tabLst/>
            </a:pPr>
            <a:r>
              <a:rPr kumimoji="0" lang="sv-SE" sz="1600" b="0" i="0" u="none" strike="noStrike" cap="none" normalizeH="0" baseline="0" dirty="0" smtClean="0">
                <a:ln>
                  <a:noFill/>
                </a:ln>
                <a:solidFill>
                  <a:schemeClr val="tx1"/>
                </a:solidFill>
                <a:effectLst/>
                <a:latin typeface="Arial" charset="0"/>
              </a:rPr>
              <a:t>Patient</a:t>
            </a:r>
          </a:p>
        </p:txBody>
      </p:sp>
      <p:sp>
        <p:nvSpPr>
          <p:cNvPr id="7" name="Rektangel med rundade hörn 6"/>
          <p:cNvSpPr/>
          <p:nvPr/>
        </p:nvSpPr>
        <p:spPr bwMode="auto">
          <a:xfrm>
            <a:off x="3843548" y="4010235"/>
            <a:ext cx="1320800" cy="368300"/>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sv-SE" sz="1200" dirty="0" smtClean="0">
                <a:solidFill>
                  <a:schemeClr val="tx1"/>
                </a:solidFill>
                <a:latin typeface="Arial" charset="0"/>
              </a:rPr>
              <a:t>Psykiatrikonsult</a:t>
            </a:r>
          </a:p>
        </p:txBody>
      </p:sp>
      <p:cxnSp>
        <p:nvCxnSpPr>
          <p:cNvPr id="9" name="Rak 8"/>
          <p:cNvCxnSpPr>
            <a:stCxn id="4" idx="2"/>
            <a:endCxn id="7" idx="0"/>
          </p:cNvCxnSpPr>
          <p:nvPr/>
        </p:nvCxnSpPr>
        <p:spPr bwMode="auto">
          <a:xfrm>
            <a:off x="2243812" y="3064214"/>
            <a:ext cx="2260136" cy="946021"/>
          </a:xfrm>
          <a:prstGeom prst="line">
            <a:avLst/>
          </a:prstGeom>
          <a:solidFill>
            <a:schemeClr val="bg1"/>
          </a:solidFill>
          <a:ln w="12700" cap="flat" cmpd="sng" algn="ctr">
            <a:solidFill>
              <a:schemeClr val="tx1"/>
            </a:solidFill>
            <a:prstDash val="solid"/>
            <a:round/>
            <a:headEnd type="none" w="sm" len="sm"/>
            <a:tailEnd type="none" w="sm" len="sm"/>
          </a:ln>
          <a:effectLst/>
        </p:spPr>
      </p:cxnSp>
      <p:cxnSp>
        <p:nvCxnSpPr>
          <p:cNvPr id="18" name="Rak 17"/>
          <p:cNvCxnSpPr>
            <a:stCxn id="5" idx="1"/>
          </p:cNvCxnSpPr>
          <p:nvPr/>
        </p:nvCxnSpPr>
        <p:spPr bwMode="auto">
          <a:xfrm flipH="1">
            <a:off x="3189448" y="2226014"/>
            <a:ext cx="596900" cy="0"/>
          </a:xfrm>
          <a:prstGeom prst="line">
            <a:avLst/>
          </a:prstGeom>
          <a:solidFill>
            <a:schemeClr val="bg1"/>
          </a:solidFill>
          <a:ln w="12700" cap="flat" cmpd="sng" algn="ctr">
            <a:solidFill>
              <a:schemeClr val="tx1"/>
            </a:solidFill>
            <a:prstDash val="solid"/>
            <a:round/>
            <a:headEnd type="none" w="sm" len="sm"/>
            <a:tailEnd type="none" w="sm" len="sm"/>
          </a:ln>
          <a:effectLst/>
        </p:spPr>
      </p:cxnSp>
      <p:cxnSp>
        <p:nvCxnSpPr>
          <p:cNvPr id="23" name="Rak 22"/>
          <p:cNvCxnSpPr>
            <a:stCxn id="5" idx="2"/>
            <a:endCxn id="7" idx="0"/>
          </p:cNvCxnSpPr>
          <p:nvPr/>
        </p:nvCxnSpPr>
        <p:spPr bwMode="auto">
          <a:xfrm flipH="1">
            <a:off x="4503948" y="2695914"/>
            <a:ext cx="6300" cy="1314321"/>
          </a:xfrm>
          <a:prstGeom prst="line">
            <a:avLst/>
          </a:prstGeom>
          <a:solidFill>
            <a:schemeClr val="bg1"/>
          </a:solidFill>
          <a:ln w="12700" cap="flat" cmpd="sng" algn="ctr">
            <a:solidFill>
              <a:schemeClr val="tx1"/>
            </a:solidFill>
            <a:prstDash val="dash"/>
            <a:round/>
            <a:headEnd type="none" w="sm" len="sm"/>
            <a:tailEnd type="none" w="sm" len="sm"/>
          </a:ln>
          <a:effectLst/>
        </p:spPr>
      </p:cxnSp>
      <p:sp>
        <p:nvSpPr>
          <p:cNvPr id="35" name="Rektangel med rundade hörn 34"/>
          <p:cNvSpPr/>
          <p:nvPr/>
        </p:nvSpPr>
        <p:spPr bwMode="auto">
          <a:xfrm>
            <a:off x="235038" y="2940229"/>
            <a:ext cx="1474106" cy="660643"/>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sv-SE" sz="1050" dirty="0" smtClean="0">
                <a:solidFill>
                  <a:schemeClr val="tx1"/>
                </a:solidFill>
                <a:latin typeface="Arial" charset="0"/>
              </a:rPr>
              <a:t>Förstärkning med resurser från specialistpsykiatrin</a:t>
            </a:r>
            <a:endParaRPr kumimoji="0" lang="sv-SE" sz="1050" i="0" u="none" strike="noStrike" cap="none" normalizeH="0" baseline="0" dirty="0" smtClean="0">
              <a:ln>
                <a:noFill/>
              </a:ln>
              <a:solidFill>
                <a:schemeClr val="tx1"/>
              </a:solidFill>
              <a:effectLst/>
              <a:latin typeface="Arial" charset="0"/>
            </a:endParaRPr>
          </a:p>
        </p:txBody>
      </p:sp>
      <p:sp>
        <p:nvSpPr>
          <p:cNvPr id="6" name="Ellips 5"/>
          <p:cNvSpPr/>
          <p:nvPr/>
        </p:nvSpPr>
        <p:spPr bwMode="auto">
          <a:xfrm>
            <a:off x="0" y="2648628"/>
            <a:ext cx="1907027" cy="1314321"/>
          </a:xfrm>
          <a:prstGeom prst="ellipse">
            <a:avLst/>
          </a:prstGeom>
          <a:noFill/>
          <a:ln w="1905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48728114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1-2 psykosociala team/VO</a:t>
            </a:r>
            <a:endParaRPr lang="sv-SE" dirty="0"/>
          </a:p>
        </p:txBody>
      </p:sp>
      <p:sp>
        <p:nvSpPr>
          <p:cNvPr id="5" name="Ellips 4"/>
          <p:cNvSpPr/>
          <p:nvPr/>
        </p:nvSpPr>
        <p:spPr bwMode="auto">
          <a:xfrm>
            <a:off x="3616260" y="1949804"/>
            <a:ext cx="1653702" cy="1585609"/>
          </a:xfrm>
          <a:prstGeom prst="ellipse">
            <a:avLst/>
          </a:prstGeom>
          <a:solidFill>
            <a:srgbClr val="0096C8"/>
          </a:solidFill>
          <a:ln>
            <a:noFill/>
            <a:headEnd type="none" w="sm" len="sm"/>
            <a:tailEnd type="none" w="sm" len="sm"/>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6" name="textruta 5"/>
          <p:cNvSpPr txBox="1"/>
          <p:nvPr/>
        </p:nvSpPr>
        <p:spPr>
          <a:xfrm>
            <a:off x="3675843" y="2467390"/>
            <a:ext cx="1534536" cy="584775"/>
          </a:xfrm>
          <a:prstGeom prst="rect">
            <a:avLst/>
          </a:prstGeom>
          <a:noFill/>
        </p:spPr>
        <p:txBody>
          <a:bodyPr wrap="square" rtlCol="0">
            <a:spAutoFit/>
          </a:bodyPr>
          <a:lstStyle/>
          <a:p>
            <a:pPr algn="ctr"/>
            <a:r>
              <a:rPr lang="sv-SE" sz="1600" b="1" dirty="0" smtClean="0"/>
              <a:t>Psykosociala teamet</a:t>
            </a:r>
            <a:endParaRPr lang="sv-SE" sz="1600" b="1" dirty="0"/>
          </a:p>
        </p:txBody>
      </p:sp>
      <p:sp>
        <p:nvSpPr>
          <p:cNvPr id="11" name="Likbent triangel 10"/>
          <p:cNvSpPr/>
          <p:nvPr/>
        </p:nvSpPr>
        <p:spPr bwMode="auto">
          <a:xfrm>
            <a:off x="1547003" y="0"/>
            <a:ext cx="45719" cy="45719"/>
          </a:xfrm>
          <a:prstGeom prst="triangle">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17" name="Rektangel med rundade hörn 16"/>
          <p:cNvSpPr/>
          <p:nvPr/>
        </p:nvSpPr>
        <p:spPr bwMode="auto">
          <a:xfrm>
            <a:off x="2461099" y="3121461"/>
            <a:ext cx="1449421" cy="900367"/>
          </a:xfrm>
          <a:prstGeom prst="roundRect">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sv-SE" sz="2800" dirty="0"/>
          </a:p>
        </p:txBody>
      </p:sp>
      <p:sp>
        <p:nvSpPr>
          <p:cNvPr id="18" name="Rektangel med rundade hörn 17"/>
          <p:cNvSpPr/>
          <p:nvPr/>
        </p:nvSpPr>
        <p:spPr bwMode="auto">
          <a:xfrm>
            <a:off x="2436777" y="1467298"/>
            <a:ext cx="1449421" cy="900367"/>
          </a:xfrm>
          <a:prstGeom prst="roundRect">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19" name="Rektangel med rundade hörn 18"/>
          <p:cNvSpPr/>
          <p:nvPr/>
        </p:nvSpPr>
        <p:spPr bwMode="auto">
          <a:xfrm>
            <a:off x="4873559" y="3121461"/>
            <a:ext cx="1449421" cy="900367"/>
          </a:xfrm>
          <a:prstGeom prst="roundRect">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20" name="Rektangel med rundade hörn 19"/>
          <p:cNvSpPr/>
          <p:nvPr/>
        </p:nvSpPr>
        <p:spPr bwMode="auto">
          <a:xfrm>
            <a:off x="4946514" y="1503678"/>
            <a:ext cx="1449421" cy="900367"/>
          </a:xfrm>
          <a:prstGeom prst="roundRect">
            <a:avLst/>
          </a:prstGeom>
          <a:solidFill>
            <a:schemeClr val="accent1">
              <a:lumMod val="20000"/>
              <a:lumOff val="80000"/>
            </a:schemeClr>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21" name="textruta 20"/>
          <p:cNvSpPr txBox="1"/>
          <p:nvPr/>
        </p:nvSpPr>
        <p:spPr>
          <a:xfrm>
            <a:off x="2529188" y="1534347"/>
            <a:ext cx="1264597" cy="646331"/>
          </a:xfrm>
          <a:prstGeom prst="rect">
            <a:avLst/>
          </a:prstGeom>
          <a:noFill/>
        </p:spPr>
        <p:txBody>
          <a:bodyPr wrap="square" rtlCol="0">
            <a:spAutoFit/>
          </a:bodyPr>
          <a:lstStyle/>
          <a:p>
            <a:r>
              <a:rPr lang="sv-SE" sz="1200" b="1" dirty="0" smtClean="0"/>
              <a:t>Hälsocentral 1</a:t>
            </a:r>
          </a:p>
          <a:p>
            <a:pPr marL="171450" indent="-171450">
              <a:buFont typeface="Arial" panose="020B0604020202020204" pitchFamily="34" charset="0"/>
              <a:buChar char="•"/>
            </a:pPr>
            <a:r>
              <a:rPr lang="sv-SE" sz="1200" dirty="0" smtClean="0"/>
              <a:t>Kurator</a:t>
            </a:r>
          </a:p>
          <a:p>
            <a:pPr marL="171450" indent="-171450">
              <a:buFont typeface="Arial" panose="020B0604020202020204" pitchFamily="34" charset="0"/>
              <a:buChar char="•"/>
            </a:pPr>
            <a:r>
              <a:rPr lang="sv-SE" sz="1200" dirty="0" smtClean="0"/>
              <a:t>Psykolog</a:t>
            </a:r>
            <a:endParaRPr lang="sv-SE" sz="1200" dirty="0"/>
          </a:p>
        </p:txBody>
      </p:sp>
      <p:sp>
        <p:nvSpPr>
          <p:cNvPr id="23" name="textruta 22"/>
          <p:cNvSpPr txBox="1"/>
          <p:nvPr/>
        </p:nvSpPr>
        <p:spPr>
          <a:xfrm>
            <a:off x="2548645" y="3176120"/>
            <a:ext cx="1279190" cy="830997"/>
          </a:xfrm>
          <a:prstGeom prst="rect">
            <a:avLst/>
          </a:prstGeom>
          <a:noFill/>
        </p:spPr>
        <p:txBody>
          <a:bodyPr wrap="square" rtlCol="0">
            <a:spAutoFit/>
          </a:bodyPr>
          <a:lstStyle/>
          <a:p>
            <a:r>
              <a:rPr lang="sv-SE" sz="1200" b="1" dirty="0" smtClean="0"/>
              <a:t>Hälsocentral 3</a:t>
            </a:r>
          </a:p>
          <a:p>
            <a:pPr marL="171450" indent="-171450">
              <a:buFont typeface="Arial" panose="020B0604020202020204" pitchFamily="34" charset="0"/>
              <a:buChar char="•"/>
            </a:pPr>
            <a:r>
              <a:rPr lang="sv-SE" sz="1200" dirty="0" smtClean="0"/>
              <a:t>KBT-behandlare</a:t>
            </a:r>
          </a:p>
          <a:p>
            <a:pPr marL="171450" indent="-171450">
              <a:buFont typeface="Arial" panose="020B0604020202020204" pitchFamily="34" charset="0"/>
              <a:buChar char="•"/>
            </a:pPr>
            <a:r>
              <a:rPr lang="sv-SE" sz="1200" dirty="0" smtClean="0"/>
              <a:t>Psykiatri-</a:t>
            </a:r>
            <a:r>
              <a:rPr lang="sv-SE" sz="1200" dirty="0" err="1" smtClean="0"/>
              <a:t>ssk</a:t>
            </a:r>
            <a:endParaRPr lang="sv-SE" sz="1200" dirty="0"/>
          </a:p>
        </p:txBody>
      </p:sp>
      <p:sp>
        <p:nvSpPr>
          <p:cNvPr id="24" name="textruta 23"/>
          <p:cNvSpPr txBox="1"/>
          <p:nvPr/>
        </p:nvSpPr>
        <p:spPr>
          <a:xfrm>
            <a:off x="5012176" y="1567023"/>
            <a:ext cx="1588040" cy="646331"/>
          </a:xfrm>
          <a:prstGeom prst="rect">
            <a:avLst/>
          </a:prstGeom>
          <a:noFill/>
        </p:spPr>
        <p:txBody>
          <a:bodyPr wrap="square" rtlCol="0">
            <a:spAutoFit/>
          </a:bodyPr>
          <a:lstStyle/>
          <a:p>
            <a:r>
              <a:rPr lang="sv-SE" sz="1200" b="1" dirty="0" smtClean="0"/>
              <a:t>Hälsocentral 2</a:t>
            </a:r>
          </a:p>
          <a:p>
            <a:pPr marL="171450" indent="-171450">
              <a:buFont typeface="Arial" panose="020B0604020202020204" pitchFamily="34" charset="0"/>
              <a:buChar char="•"/>
            </a:pPr>
            <a:r>
              <a:rPr lang="sv-SE" sz="1200" dirty="0" smtClean="0"/>
              <a:t>KBT-behandlare</a:t>
            </a:r>
          </a:p>
          <a:p>
            <a:pPr marL="171450" indent="-171450">
              <a:buFont typeface="Arial" panose="020B0604020202020204" pitchFamily="34" charset="0"/>
              <a:buChar char="•"/>
            </a:pPr>
            <a:r>
              <a:rPr lang="sv-SE" sz="1200" dirty="0" smtClean="0"/>
              <a:t>Arbetsterapeut</a:t>
            </a:r>
            <a:endParaRPr lang="sv-SE" sz="1200" dirty="0"/>
          </a:p>
        </p:txBody>
      </p:sp>
      <p:sp>
        <p:nvSpPr>
          <p:cNvPr id="25" name="textruta 24"/>
          <p:cNvSpPr txBox="1"/>
          <p:nvPr/>
        </p:nvSpPr>
        <p:spPr>
          <a:xfrm>
            <a:off x="4895450" y="3246585"/>
            <a:ext cx="1524815" cy="646331"/>
          </a:xfrm>
          <a:prstGeom prst="rect">
            <a:avLst/>
          </a:prstGeom>
          <a:noFill/>
        </p:spPr>
        <p:txBody>
          <a:bodyPr wrap="square" rtlCol="0">
            <a:spAutoFit/>
          </a:bodyPr>
          <a:lstStyle/>
          <a:p>
            <a:r>
              <a:rPr lang="sv-SE" sz="1200" b="1" dirty="0" smtClean="0"/>
              <a:t>Hälsocentral 4</a:t>
            </a:r>
          </a:p>
          <a:p>
            <a:pPr marL="171450" indent="-171450">
              <a:buFont typeface="Arial" panose="020B0604020202020204" pitchFamily="34" charset="0"/>
              <a:buChar char="•"/>
            </a:pPr>
            <a:r>
              <a:rPr lang="sv-SE" sz="1200" dirty="0" smtClean="0"/>
              <a:t>Vårdsamordnare</a:t>
            </a:r>
          </a:p>
          <a:p>
            <a:pPr marL="171450" indent="-171450">
              <a:buFont typeface="Arial" panose="020B0604020202020204" pitchFamily="34" charset="0"/>
              <a:buChar char="•"/>
            </a:pPr>
            <a:r>
              <a:rPr lang="sv-SE" sz="1200" dirty="0" smtClean="0"/>
              <a:t>Fysioterapeut</a:t>
            </a:r>
            <a:endParaRPr lang="sv-SE" sz="1200" dirty="0"/>
          </a:p>
        </p:txBody>
      </p:sp>
    </p:spTree>
    <p:extLst>
      <p:ext uri="{BB962C8B-B14F-4D97-AF65-F5344CB8AC3E}">
        <p14:creationId xmlns:p14="http://schemas.microsoft.com/office/powerpoint/2010/main" val="22049642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703891" y="773070"/>
            <a:ext cx="8130924" cy="3139321"/>
          </a:xfrm>
          <a:prstGeom prst="rect">
            <a:avLst/>
          </a:prstGeom>
          <a:noFill/>
        </p:spPr>
        <p:txBody>
          <a:bodyPr wrap="square" rtlCol="0">
            <a:spAutoFit/>
          </a:bodyPr>
          <a:lstStyle/>
          <a:p>
            <a:pPr marL="228600" lvl="0" indent="-228600">
              <a:lnSpc>
                <a:spcPct val="150000"/>
              </a:lnSpc>
              <a:buFont typeface="+mj-lt"/>
              <a:buAutoNum type="arabicPeriod"/>
            </a:pPr>
            <a:r>
              <a:rPr lang="sv-SE" sz="1200" dirty="0"/>
              <a:t>Mötet öppnas</a:t>
            </a:r>
          </a:p>
          <a:p>
            <a:pPr marL="228600" lvl="0" indent="-228600">
              <a:lnSpc>
                <a:spcPct val="150000"/>
              </a:lnSpc>
              <a:buFont typeface="+mj-lt"/>
              <a:buAutoNum type="arabicPeriod"/>
            </a:pPr>
            <a:r>
              <a:rPr lang="sv-SE" sz="1200" dirty="0"/>
              <a:t>Upprop</a:t>
            </a:r>
          </a:p>
          <a:p>
            <a:pPr marL="228600" lvl="0" indent="-228600">
              <a:lnSpc>
                <a:spcPct val="150000"/>
              </a:lnSpc>
              <a:buFont typeface="+mj-lt"/>
              <a:buAutoNum type="arabicPeriod"/>
            </a:pPr>
            <a:r>
              <a:rPr lang="sv-SE" sz="1200" dirty="0"/>
              <a:t>Val av justerare</a:t>
            </a:r>
          </a:p>
          <a:p>
            <a:pPr marL="228600" lvl="0" indent="-228600">
              <a:lnSpc>
                <a:spcPct val="150000"/>
              </a:lnSpc>
              <a:buFont typeface="+mj-lt"/>
              <a:buAutoNum type="arabicPeriod"/>
            </a:pPr>
            <a:r>
              <a:rPr lang="sv-SE" sz="1200" dirty="0"/>
              <a:t>Utvecklingsmedel nationella överenskommelser </a:t>
            </a:r>
          </a:p>
          <a:p>
            <a:pPr marL="228600" lvl="0" indent="-228600">
              <a:lnSpc>
                <a:spcPct val="150000"/>
              </a:lnSpc>
              <a:buFont typeface="+mj-lt"/>
              <a:buAutoNum type="arabicPeriod"/>
            </a:pPr>
            <a:r>
              <a:rPr lang="sv-SE" sz="1200" dirty="0"/>
              <a:t>Organisation och resurser </a:t>
            </a:r>
          </a:p>
          <a:p>
            <a:pPr marL="228600" indent="-228600">
              <a:lnSpc>
                <a:spcPct val="150000"/>
              </a:lnSpc>
              <a:buFont typeface="+mj-lt"/>
              <a:buAutoNum type="arabicPeriod"/>
            </a:pPr>
            <a:r>
              <a:rPr lang="sv-SE" sz="1200" dirty="0" smtClean="0"/>
              <a:t>Psykosociala team    </a:t>
            </a:r>
            <a:endParaRPr lang="sv-SE" sz="1200" dirty="0"/>
          </a:p>
          <a:p>
            <a:pPr marL="228600" lvl="0" indent="-228600">
              <a:lnSpc>
                <a:spcPct val="150000"/>
              </a:lnSpc>
              <a:buFont typeface="+mj-lt"/>
              <a:buAutoNum type="arabicPeriod"/>
            </a:pPr>
            <a:r>
              <a:rPr lang="sv-SE" sz="1200" dirty="0" smtClean="0"/>
              <a:t>Prehospital </a:t>
            </a:r>
            <a:r>
              <a:rPr lang="sv-SE" sz="1200" dirty="0"/>
              <a:t>akut vård vid psykisk ohälsa </a:t>
            </a:r>
          </a:p>
          <a:p>
            <a:pPr marL="228600" lvl="0" indent="-228600">
              <a:lnSpc>
                <a:spcPct val="150000"/>
              </a:lnSpc>
              <a:buFont typeface="+mj-lt"/>
              <a:buAutoNum type="arabicPeriod"/>
            </a:pPr>
            <a:r>
              <a:rPr lang="sv-SE" sz="1200" dirty="0"/>
              <a:t>Psykisk hälsa – förstärkta aktiviteter suicidprevention hösten </a:t>
            </a:r>
            <a:r>
              <a:rPr lang="sv-SE" sz="1200" dirty="0" smtClean="0"/>
              <a:t>2022</a:t>
            </a:r>
          </a:p>
          <a:p>
            <a:pPr marL="228600" lvl="0" indent="-228600">
              <a:lnSpc>
                <a:spcPct val="150000"/>
              </a:lnSpc>
              <a:buFont typeface="+mj-lt"/>
              <a:buAutoNum type="arabicPeriod"/>
            </a:pPr>
            <a:r>
              <a:rPr lang="sv-SE" sz="1200" dirty="0" smtClean="0"/>
              <a:t>Modellområde </a:t>
            </a:r>
            <a:r>
              <a:rPr lang="sv-SE" sz="1200" dirty="0"/>
              <a:t>Östra Norrbotten </a:t>
            </a:r>
          </a:p>
          <a:p>
            <a:pPr marL="228600" lvl="0" indent="-228600">
              <a:lnSpc>
                <a:spcPct val="150000"/>
              </a:lnSpc>
              <a:buFont typeface="+mj-lt"/>
              <a:buAutoNum type="arabicPeriod"/>
            </a:pPr>
            <a:r>
              <a:rPr lang="sv-SE" sz="1200" dirty="0" err="1"/>
              <a:t>Polsam</a:t>
            </a:r>
            <a:r>
              <a:rPr lang="sv-SE" sz="1200" dirty="0"/>
              <a:t> 31 augusti – genomgång av dagordning </a:t>
            </a:r>
          </a:p>
          <a:p>
            <a:pPr marL="228600" lvl="0" indent="-228600">
              <a:lnSpc>
                <a:spcPct val="150000"/>
              </a:lnSpc>
              <a:buFont typeface="+mj-lt"/>
              <a:buAutoNum type="arabicPeriod"/>
            </a:pPr>
            <a:r>
              <a:rPr lang="sv-SE" sz="1200" dirty="0"/>
              <a:t>Övriga frågor</a:t>
            </a:r>
          </a:p>
        </p:txBody>
      </p:sp>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Dagordning</a:t>
            </a:r>
            <a:endParaRPr lang="sv-SE" sz="2400" b="1" dirty="0">
              <a:solidFill>
                <a:schemeClr val="accent1"/>
              </a:solidFill>
            </a:endParaRPr>
          </a:p>
        </p:txBody>
      </p:sp>
    </p:spTree>
    <p:extLst>
      <p:ext uri="{BB962C8B-B14F-4D97-AF65-F5344CB8AC3E}">
        <p14:creationId xmlns:p14="http://schemas.microsoft.com/office/powerpoint/2010/main" val="8633237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z="2800" dirty="0" smtClean="0"/>
              <a:t>Stegvis vård</a:t>
            </a:r>
            <a:endParaRPr lang="sv-SE" sz="2800" dirty="0"/>
          </a:p>
        </p:txBody>
      </p:sp>
      <p:sp>
        <p:nvSpPr>
          <p:cNvPr id="3" name="Platshållare för text 2"/>
          <p:cNvSpPr>
            <a:spLocks noGrp="1"/>
          </p:cNvSpPr>
          <p:nvPr>
            <p:ph type="body" sz="quarter" idx="14"/>
          </p:nvPr>
        </p:nvSpPr>
        <p:spPr/>
        <p:txBody>
          <a:bodyPr/>
          <a:lstStyle/>
          <a:p>
            <a:r>
              <a:rPr lang="sv-SE" dirty="0" smtClean="0"/>
              <a:t> </a:t>
            </a:r>
            <a:endParaRPr lang="sv-SE" dirty="0"/>
          </a:p>
        </p:txBody>
      </p:sp>
    </p:spTree>
    <p:extLst>
      <p:ext uri="{BB962C8B-B14F-4D97-AF65-F5344CB8AC3E}">
        <p14:creationId xmlns:p14="http://schemas.microsoft.com/office/powerpoint/2010/main" val="13797204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Rak 8"/>
          <p:cNvCxnSpPr/>
          <p:nvPr/>
        </p:nvCxnSpPr>
        <p:spPr bwMode="auto">
          <a:xfrm flipH="1">
            <a:off x="1797698" y="508000"/>
            <a:ext cx="6496" cy="4022947"/>
          </a:xfrm>
          <a:prstGeom prst="line">
            <a:avLst/>
          </a:prstGeom>
          <a:solidFill>
            <a:schemeClr val="bg1"/>
          </a:solidFill>
          <a:ln w="12700" cap="flat" cmpd="sng" algn="ctr">
            <a:solidFill>
              <a:schemeClr val="tx1"/>
            </a:solidFill>
            <a:prstDash val="solid"/>
            <a:round/>
            <a:headEnd type="none" w="sm" len="sm"/>
            <a:tailEnd type="none" w="sm" len="sm"/>
          </a:ln>
          <a:effectLst/>
        </p:spPr>
      </p:cxnSp>
      <p:sp>
        <p:nvSpPr>
          <p:cNvPr id="12" name="textruta 11"/>
          <p:cNvSpPr txBox="1"/>
          <p:nvPr/>
        </p:nvSpPr>
        <p:spPr>
          <a:xfrm>
            <a:off x="468311" y="616646"/>
            <a:ext cx="1235075" cy="276999"/>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sz="1200" dirty="0" smtClean="0"/>
              <a:t>Förebygga</a:t>
            </a:r>
            <a:endParaRPr lang="sv-SE" sz="1200" dirty="0"/>
          </a:p>
        </p:txBody>
      </p:sp>
      <p:cxnSp>
        <p:nvCxnSpPr>
          <p:cNvPr id="19" name="Vinklad  18"/>
          <p:cNvCxnSpPr/>
          <p:nvPr/>
        </p:nvCxnSpPr>
        <p:spPr bwMode="auto">
          <a:xfrm flipV="1">
            <a:off x="481383" y="4024310"/>
            <a:ext cx="1014412" cy="421481"/>
          </a:xfrm>
          <a:prstGeom prst="bentConnector3">
            <a:avLst>
              <a:gd name="adj1" fmla="val 21127"/>
            </a:avLst>
          </a:prstGeom>
          <a:solidFill>
            <a:schemeClr val="bg1"/>
          </a:solidFill>
          <a:ln w="12700" cap="flat" cmpd="sng" algn="ctr">
            <a:solidFill>
              <a:srgbClr val="0070C0"/>
            </a:solidFill>
            <a:prstDash val="solid"/>
            <a:round/>
            <a:headEnd type="none" w="sm" len="sm"/>
            <a:tailEnd type="none" w="sm" len="sm"/>
          </a:ln>
          <a:effectLst/>
        </p:spPr>
      </p:cxnSp>
      <p:cxnSp>
        <p:nvCxnSpPr>
          <p:cNvPr id="21" name="Vinklad  20"/>
          <p:cNvCxnSpPr/>
          <p:nvPr/>
        </p:nvCxnSpPr>
        <p:spPr bwMode="auto">
          <a:xfrm flipV="1">
            <a:off x="2018110" y="3813570"/>
            <a:ext cx="1014412" cy="421481"/>
          </a:xfrm>
          <a:prstGeom prst="bentConnector3">
            <a:avLst>
              <a:gd name="adj1" fmla="val 14085"/>
            </a:avLst>
          </a:prstGeom>
          <a:solidFill>
            <a:schemeClr val="bg1"/>
          </a:solidFill>
          <a:ln w="12700" cap="flat" cmpd="sng" algn="ctr">
            <a:solidFill>
              <a:srgbClr val="0070C0"/>
            </a:solidFill>
            <a:prstDash val="solid"/>
            <a:round/>
            <a:headEnd type="none" w="sm" len="sm"/>
            <a:tailEnd type="none" w="sm" len="sm"/>
          </a:ln>
          <a:effectLst/>
        </p:spPr>
      </p:cxnSp>
      <p:cxnSp>
        <p:nvCxnSpPr>
          <p:cNvPr id="22" name="Vinklad  21"/>
          <p:cNvCxnSpPr/>
          <p:nvPr/>
        </p:nvCxnSpPr>
        <p:spPr bwMode="auto">
          <a:xfrm flipV="1">
            <a:off x="3219452" y="3627832"/>
            <a:ext cx="1014412" cy="421481"/>
          </a:xfrm>
          <a:prstGeom prst="bentConnector3">
            <a:avLst>
              <a:gd name="adj1" fmla="val 11972"/>
            </a:avLst>
          </a:prstGeom>
          <a:solidFill>
            <a:schemeClr val="bg1"/>
          </a:solidFill>
          <a:ln w="12700" cap="flat" cmpd="sng" algn="ctr">
            <a:solidFill>
              <a:srgbClr val="0070C0"/>
            </a:solidFill>
            <a:prstDash val="solid"/>
            <a:round/>
            <a:headEnd type="none" w="sm" len="sm"/>
            <a:tailEnd type="none" w="sm" len="sm"/>
          </a:ln>
          <a:effectLst/>
        </p:spPr>
      </p:cxnSp>
      <p:cxnSp>
        <p:nvCxnSpPr>
          <p:cNvPr id="23" name="Vinklad  22"/>
          <p:cNvCxnSpPr/>
          <p:nvPr/>
        </p:nvCxnSpPr>
        <p:spPr bwMode="auto">
          <a:xfrm flipV="1">
            <a:off x="4447781" y="3380184"/>
            <a:ext cx="1014412" cy="421481"/>
          </a:xfrm>
          <a:prstGeom prst="bentConnector3">
            <a:avLst>
              <a:gd name="adj1" fmla="val 21127"/>
            </a:avLst>
          </a:prstGeom>
          <a:solidFill>
            <a:schemeClr val="bg1"/>
          </a:solidFill>
          <a:ln w="12700" cap="flat" cmpd="sng" algn="ctr">
            <a:solidFill>
              <a:srgbClr val="0070C0"/>
            </a:solidFill>
            <a:prstDash val="solid"/>
            <a:round/>
            <a:headEnd type="none" w="sm" len="sm"/>
            <a:tailEnd type="none" w="sm" len="sm"/>
          </a:ln>
          <a:effectLst/>
        </p:spPr>
      </p:cxnSp>
      <p:cxnSp>
        <p:nvCxnSpPr>
          <p:cNvPr id="24" name="Vinklad  23"/>
          <p:cNvCxnSpPr/>
          <p:nvPr/>
        </p:nvCxnSpPr>
        <p:spPr bwMode="auto">
          <a:xfrm flipV="1">
            <a:off x="5841009" y="3169443"/>
            <a:ext cx="1014412" cy="421481"/>
          </a:xfrm>
          <a:prstGeom prst="bentConnector3">
            <a:avLst>
              <a:gd name="adj1" fmla="val 23944"/>
            </a:avLst>
          </a:prstGeom>
          <a:solidFill>
            <a:schemeClr val="bg1"/>
          </a:solidFill>
          <a:ln w="12700" cap="flat" cmpd="sng" algn="ctr">
            <a:solidFill>
              <a:srgbClr val="0070C0"/>
            </a:solidFill>
            <a:prstDash val="solid"/>
            <a:round/>
            <a:headEnd type="none" w="sm" len="sm"/>
            <a:tailEnd type="none" w="sm" len="sm"/>
          </a:ln>
          <a:effectLst/>
        </p:spPr>
      </p:cxnSp>
      <p:cxnSp>
        <p:nvCxnSpPr>
          <p:cNvPr id="25" name="Vinklad  24"/>
          <p:cNvCxnSpPr/>
          <p:nvPr/>
        </p:nvCxnSpPr>
        <p:spPr bwMode="auto">
          <a:xfrm flipV="1">
            <a:off x="7234238" y="2958703"/>
            <a:ext cx="1014412" cy="421481"/>
          </a:xfrm>
          <a:prstGeom prst="bentConnector3">
            <a:avLst>
              <a:gd name="adj1" fmla="val 19014"/>
            </a:avLst>
          </a:prstGeom>
          <a:solidFill>
            <a:schemeClr val="bg1"/>
          </a:solidFill>
          <a:ln w="12700" cap="flat" cmpd="sng" algn="ctr">
            <a:solidFill>
              <a:srgbClr val="0070C0"/>
            </a:solidFill>
            <a:prstDash val="solid"/>
            <a:round/>
            <a:headEnd type="none" w="sm" len="sm"/>
            <a:tailEnd type="none" w="sm" len="sm"/>
          </a:ln>
          <a:effectLst>
            <a:innerShdw blurRad="63500" dist="50800" dir="13500000">
              <a:prstClr val="black">
                <a:alpha val="50000"/>
              </a:prstClr>
            </a:innerShdw>
          </a:effectLst>
        </p:spPr>
      </p:cxnSp>
      <p:sp>
        <p:nvSpPr>
          <p:cNvPr id="32" name="textruta 31"/>
          <p:cNvSpPr txBox="1"/>
          <p:nvPr/>
        </p:nvSpPr>
        <p:spPr>
          <a:xfrm>
            <a:off x="698081" y="4023116"/>
            <a:ext cx="742948" cy="507831"/>
          </a:xfrm>
          <a:prstGeom prst="rect">
            <a:avLst/>
          </a:prstGeom>
          <a:noFill/>
        </p:spPr>
        <p:txBody>
          <a:bodyPr wrap="square" rtlCol="0">
            <a:spAutoFit/>
          </a:bodyPr>
          <a:lstStyle/>
          <a:p>
            <a:r>
              <a:rPr lang="sv-SE" sz="900" dirty="0" smtClean="0"/>
              <a:t>Förebygg-</a:t>
            </a:r>
            <a:br>
              <a:rPr lang="sv-SE" sz="900" dirty="0" smtClean="0"/>
            </a:br>
            <a:r>
              <a:rPr lang="sv-SE" sz="900" dirty="0" smtClean="0"/>
              <a:t>ande insatser</a:t>
            </a:r>
            <a:endParaRPr lang="sv-SE" sz="900" dirty="0"/>
          </a:p>
        </p:txBody>
      </p:sp>
      <p:sp>
        <p:nvSpPr>
          <p:cNvPr id="34" name="textruta 33"/>
          <p:cNvSpPr txBox="1"/>
          <p:nvPr/>
        </p:nvSpPr>
        <p:spPr>
          <a:xfrm>
            <a:off x="2157413" y="3864647"/>
            <a:ext cx="1062039" cy="507831"/>
          </a:xfrm>
          <a:prstGeom prst="rect">
            <a:avLst/>
          </a:prstGeom>
          <a:noFill/>
        </p:spPr>
        <p:txBody>
          <a:bodyPr wrap="square" rtlCol="0">
            <a:spAutoFit/>
          </a:bodyPr>
          <a:lstStyle/>
          <a:p>
            <a:r>
              <a:rPr lang="sv-SE" sz="900" dirty="0" smtClean="0"/>
              <a:t>Kortare och mindre resurskrävande</a:t>
            </a:r>
            <a:endParaRPr lang="sv-SE" sz="900" dirty="0"/>
          </a:p>
        </p:txBody>
      </p:sp>
      <p:sp>
        <p:nvSpPr>
          <p:cNvPr id="35" name="textruta 34"/>
          <p:cNvSpPr txBox="1"/>
          <p:nvPr/>
        </p:nvSpPr>
        <p:spPr>
          <a:xfrm>
            <a:off x="4707731" y="3380183"/>
            <a:ext cx="1133278" cy="646331"/>
          </a:xfrm>
          <a:prstGeom prst="rect">
            <a:avLst/>
          </a:prstGeom>
          <a:noFill/>
        </p:spPr>
        <p:txBody>
          <a:bodyPr wrap="square" rtlCol="0">
            <a:spAutoFit/>
          </a:bodyPr>
          <a:lstStyle/>
          <a:p>
            <a:r>
              <a:rPr lang="sv-SE" sz="900" dirty="0" smtClean="0"/>
              <a:t>Kontakten stannar på den nivå där patienten når förbättring</a:t>
            </a:r>
            <a:endParaRPr lang="sv-SE" sz="900" dirty="0"/>
          </a:p>
        </p:txBody>
      </p:sp>
      <p:sp>
        <p:nvSpPr>
          <p:cNvPr id="36" name="textruta 35"/>
          <p:cNvSpPr txBox="1"/>
          <p:nvPr/>
        </p:nvSpPr>
        <p:spPr>
          <a:xfrm>
            <a:off x="7413030" y="3010851"/>
            <a:ext cx="1214437" cy="507831"/>
          </a:xfrm>
          <a:prstGeom prst="rect">
            <a:avLst/>
          </a:prstGeom>
          <a:noFill/>
        </p:spPr>
        <p:txBody>
          <a:bodyPr wrap="square" rtlCol="0">
            <a:spAutoFit/>
          </a:bodyPr>
          <a:lstStyle/>
          <a:p>
            <a:r>
              <a:rPr lang="sv-SE" sz="900" dirty="0" smtClean="0"/>
              <a:t>Längre och mer resurskrävande insats</a:t>
            </a:r>
            <a:endParaRPr lang="sv-SE" sz="900" dirty="0"/>
          </a:p>
        </p:txBody>
      </p:sp>
      <p:sp>
        <p:nvSpPr>
          <p:cNvPr id="39" name="Ned 38"/>
          <p:cNvSpPr/>
          <p:nvPr/>
        </p:nvSpPr>
        <p:spPr bwMode="auto">
          <a:xfrm rot="2174681">
            <a:off x="4378393" y="705946"/>
            <a:ext cx="339553" cy="1340542"/>
          </a:xfrm>
          <a:prstGeom prst="downArrow">
            <a:avLst>
              <a:gd name="adj1" fmla="val 19532"/>
              <a:gd name="adj2" fmla="val 43659"/>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40" name="Ned 39"/>
          <p:cNvSpPr/>
          <p:nvPr/>
        </p:nvSpPr>
        <p:spPr bwMode="auto">
          <a:xfrm rot="18506396">
            <a:off x="5438011" y="605020"/>
            <a:ext cx="339553" cy="1565280"/>
          </a:xfrm>
          <a:prstGeom prst="downArrow">
            <a:avLst>
              <a:gd name="adj1" fmla="val 24813"/>
              <a:gd name="adj2" fmla="val 38208"/>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41" name="Ned 40"/>
          <p:cNvSpPr/>
          <p:nvPr/>
        </p:nvSpPr>
        <p:spPr bwMode="auto">
          <a:xfrm rot="17491722">
            <a:off x="6149544" y="-34602"/>
            <a:ext cx="339553" cy="2781746"/>
          </a:xfrm>
          <a:prstGeom prst="downArrow">
            <a:avLst>
              <a:gd name="adj1" fmla="val 24813"/>
              <a:gd name="adj2" fmla="val 38208"/>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42" name="Ned 41"/>
          <p:cNvSpPr/>
          <p:nvPr/>
        </p:nvSpPr>
        <p:spPr bwMode="auto">
          <a:xfrm rot="3611338">
            <a:off x="3703807" y="209380"/>
            <a:ext cx="339553" cy="2450512"/>
          </a:xfrm>
          <a:prstGeom prst="downArrow">
            <a:avLst>
              <a:gd name="adj1" fmla="val 24813"/>
              <a:gd name="adj2" fmla="val 38208"/>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rgbClr val="0070C0"/>
              </a:solidFill>
              <a:effectLst/>
              <a:latin typeface="Arial" charset="0"/>
            </a:endParaRPr>
          </a:p>
        </p:txBody>
      </p:sp>
      <p:sp>
        <p:nvSpPr>
          <p:cNvPr id="38" name="Ned 37"/>
          <p:cNvSpPr/>
          <p:nvPr/>
        </p:nvSpPr>
        <p:spPr bwMode="auto">
          <a:xfrm>
            <a:off x="4802105" y="832090"/>
            <a:ext cx="339553" cy="1171895"/>
          </a:xfrm>
          <a:prstGeom prst="downArrow">
            <a:avLst>
              <a:gd name="adj1" fmla="val 24813"/>
              <a:gd name="adj2" fmla="val 38208"/>
            </a:avLst>
          </a:prstGeom>
          <a:solidFill>
            <a:srgbClr val="0070C0"/>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sv-SE" sz="2600" b="0" i="0" u="none" strike="noStrike" cap="none" normalizeH="0" baseline="0" smtClean="0">
              <a:ln>
                <a:noFill/>
              </a:ln>
              <a:solidFill>
                <a:schemeClr val="tx1"/>
              </a:solidFill>
              <a:effectLst/>
              <a:latin typeface="Arial" charset="0"/>
            </a:endParaRPr>
          </a:p>
        </p:txBody>
      </p:sp>
      <p:sp>
        <p:nvSpPr>
          <p:cNvPr id="43" name="Rektangel 42"/>
          <p:cNvSpPr/>
          <p:nvPr/>
        </p:nvSpPr>
        <p:spPr bwMode="auto">
          <a:xfrm>
            <a:off x="2059186" y="2148198"/>
            <a:ext cx="989893" cy="1172766"/>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Stöd till självhjälp.</a:t>
            </a:r>
          </a:p>
          <a:p>
            <a:pPr marL="0" marR="0" indent="0" algn="l" defTabSz="914400" rtl="0" eaLnBrk="0" fontAlgn="base" latinLnBrk="0" hangingPunct="0">
              <a:lnSpc>
                <a:spcPct val="100000"/>
              </a:lnSpc>
              <a:spcBef>
                <a:spcPct val="0"/>
              </a:spcBef>
              <a:spcAft>
                <a:spcPct val="0"/>
              </a:spcAft>
              <a:buClrTx/>
              <a:buSzTx/>
              <a:buFontTx/>
              <a:buNone/>
              <a:tabLst/>
            </a:pPr>
            <a:r>
              <a:rPr lang="sv-SE" sz="900" dirty="0" smtClean="0">
                <a:latin typeface="Arial" charset="0"/>
              </a:rPr>
              <a:t>Rådgivning.</a:t>
            </a:r>
          </a:p>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Hänvisning till internetbaserad rådgivning tex 1177.se</a:t>
            </a:r>
            <a:r>
              <a:rPr kumimoji="0" lang="sv-SE" sz="900" b="0" i="0" u="none" strike="noStrike" cap="none" normalizeH="0" dirty="0" smtClean="0">
                <a:ln>
                  <a:noFill/>
                </a:ln>
                <a:solidFill>
                  <a:schemeClr val="tx1"/>
                </a:solidFill>
                <a:effectLst/>
                <a:latin typeface="Arial" charset="0"/>
              </a:rPr>
              <a:t> eller </a:t>
            </a:r>
            <a:r>
              <a:rPr kumimoji="0" lang="sv-SE" sz="900" b="0" i="0" u="none" strike="noStrike" cap="none" normalizeH="0" dirty="0" err="1" smtClean="0">
                <a:ln>
                  <a:noFill/>
                </a:ln>
                <a:solidFill>
                  <a:schemeClr val="tx1"/>
                </a:solidFill>
                <a:effectLst/>
                <a:latin typeface="Arial" charset="0"/>
              </a:rPr>
              <a:t>iKBT</a:t>
            </a:r>
            <a:endParaRPr kumimoji="0" lang="sv-SE" sz="900" b="0" i="0" u="none" strike="noStrike" cap="none" normalizeH="0" baseline="0" dirty="0" smtClean="0">
              <a:ln>
                <a:noFill/>
              </a:ln>
              <a:solidFill>
                <a:schemeClr val="tx1"/>
              </a:solidFill>
              <a:effectLst/>
              <a:latin typeface="Arial" charset="0"/>
            </a:endParaRPr>
          </a:p>
        </p:txBody>
      </p:sp>
      <p:sp>
        <p:nvSpPr>
          <p:cNvPr id="44" name="Rektangel 43"/>
          <p:cNvSpPr/>
          <p:nvPr/>
        </p:nvSpPr>
        <p:spPr bwMode="auto">
          <a:xfrm>
            <a:off x="3350721" y="2089633"/>
            <a:ext cx="932259" cy="1201566"/>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Kortare fokuserade individuella insatser.</a:t>
            </a:r>
            <a:r>
              <a:rPr kumimoji="0" lang="sv-SE" sz="900" b="0" i="0" u="none" strike="noStrike" cap="none" normalizeH="0" dirty="0" smtClean="0">
                <a:ln>
                  <a:noFill/>
                </a:ln>
                <a:solidFill>
                  <a:schemeClr val="tx1"/>
                </a:solidFill>
                <a:effectLst/>
                <a:latin typeface="Arial" charset="0"/>
              </a:rPr>
              <a:t> Guidad självhjälp med inplanerade besök</a:t>
            </a:r>
            <a:endParaRPr kumimoji="0" lang="sv-SE" sz="900" b="0" i="0" u="none" strike="noStrike" cap="none" normalizeH="0" baseline="0" dirty="0" smtClean="0">
              <a:ln>
                <a:noFill/>
              </a:ln>
              <a:solidFill>
                <a:schemeClr val="tx1"/>
              </a:solidFill>
              <a:effectLst/>
              <a:latin typeface="Arial" charset="0"/>
            </a:endParaRPr>
          </a:p>
        </p:txBody>
      </p:sp>
      <p:sp>
        <p:nvSpPr>
          <p:cNvPr id="45" name="Rektangel 44"/>
          <p:cNvSpPr/>
          <p:nvPr/>
        </p:nvSpPr>
        <p:spPr bwMode="auto">
          <a:xfrm>
            <a:off x="4675529" y="2088722"/>
            <a:ext cx="932259" cy="922129"/>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Grupp-</a:t>
            </a:r>
          </a:p>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interventioner i blandande eller diagnos-specifika grupper</a:t>
            </a:r>
          </a:p>
        </p:txBody>
      </p:sp>
      <p:sp>
        <p:nvSpPr>
          <p:cNvPr id="46" name="Rektangel 45"/>
          <p:cNvSpPr/>
          <p:nvPr/>
        </p:nvSpPr>
        <p:spPr bwMode="auto">
          <a:xfrm>
            <a:off x="6029324" y="2115664"/>
            <a:ext cx="932259" cy="574752"/>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Upprepade individuella sessioner</a:t>
            </a:r>
          </a:p>
        </p:txBody>
      </p:sp>
      <p:sp>
        <p:nvSpPr>
          <p:cNvPr id="47" name="Rektangel 46"/>
          <p:cNvSpPr/>
          <p:nvPr/>
        </p:nvSpPr>
        <p:spPr bwMode="auto">
          <a:xfrm>
            <a:off x="7413030" y="2088722"/>
            <a:ext cx="932259" cy="700088"/>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Remiss till psykiatrisk</a:t>
            </a:r>
            <a:r>
              <a:rPr kumimoji="0" lang="sv-SE" sz="900" b="0" i="0" u="none" strike="noStrike" cap="none" normalizeH="0" dirty="0" smtClean="0">
                <a:ln>
                  <a:noFill/>
                </a:ln>
                <a:solidFill>
                  <a:schemeClr val="tx1"/>
                </a:solidFill>
                <a:effectLst/>
                <a:latin typeface="Arial" charset="0"/>
              </a:rPr>
              <a:t> specialistnivå</a:t>
            </a:r>
            <a:endParaRPr kumimoji="0" lang="sv-SE" sz="900" b="0" i="0" u="none" strike="noStrike" cap="none" normalizeH="0" baseline="0" dirty="0" smtClean="0">
              <a:ln>
                <a:noFill/>
              </a:ln>
              <a:solidFill>
                <a:schemeClr val="tx1"/>
              </a:solidFill>
              <a:effectLst/>
              <a:latin typeface="Arial" charset="0"/>
            </a:endParaRPr>
          </a:p>
        </p:txBody>
      </p:sp>
      <p:sp>
        <p:nvSpPr>
          <p:cNvPr id="48" name="Rektangel 47"/>
          <p:cNvSpPr/>
          <p:nvPr/>
        </p:nvSpPr>
        <p:spPr bwMode="auto">
          <a:xfrm>
            <a:off x="501157" y="2221384"/>
            <a:ext cx="1136533" cy="1593376"/>
          </a:xfrm>
          <a:prstGeom prst="rect">
            <a:avLst/>
          </a:prstGeom>
          <a:solidFill>
            <a:schemeClr val="bg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Psykoedukativa/</a:t>
            </a:r>
            <a:br>
              <a:rPr kumimoji="0" lang="sv-SE" sz="900" b="0" i="0" u="none" strike="noStrike" cap="none" normalizeH="0" baseline="0" dirty="0" smtClean="0">
                <a:ln>
                  <a:noFill/>
                </a:ln>
                <a:solidFill>
                  <a:schemeClr val="tx1"/>
                </a:solidFill>
                <a:effectLst/>
                <a:latin typeface="Arial" charset="0"/>
              </a:rPr>
            </a:br>
            <a:r>
              <a:rPr kumimoji="0" lang="sv-SE" sz="900" b="0" i="0" u="none" strike="noStrike" cap="none" normalizeH="0" baseline="0" dirty="0" smtClean="0">
                <a:ln>
                  <a:noFill/>
                </a:ln>
                <a:solidFill>
                  <a:schemeClr val="tx1"/>
                </a:solidFill>
                <a:effectLst/>
                <a:latin typeface="Arial" charset="0"/>
              </a:rPr>
              <a:t>psykopedagogiska stöd</a:t>
            </a:r>
          </a:p>
          <a:p>
            <a:pPr marL="0" marR="0" indent="0" algn="l" defTabSz="914400" rtl="0" eaLnBrk="0" fontAlgn="base" latinLnBrk="0" hangingPunct="0">
              <a:lnSpc>
                <a:spcPct val="100000"/>
              </a:lnSpc>
              <a:spcBef>
                <a:spcPct val="0"/>
              </a:spcBef>
              <a:spcAft>
                <a:spcPct val="0"/>
              </a:spcAft>
              <a:buClrTx/>
              <a:buSzTx/>
              <a:buFontTx/>
              <a:buNone/>
              <a:tabLst/>
            </a:pPr>
            <a:endParaRPr lang="sv-SE" sz="900" dirty="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Levnadsvane</a:t>
            </a:r>
            <a:r>
              <a:rPr lang="sv-SE" sz="900" dirty="0">
                <a:latin typeface="Arial" charset="0"/>
              </a:rPr>
              <a:t> </a:t>
            </a:r>
            <a:r>
              <a:rPr lang="sv-SE" sz="900" dirty="0" smtClean="0">
                <a:latin typeface="Arial" charset="0"/>
              </a:rPr>
              <a:t>- m</a:t>
            </a:r>
            <a:r>
              <a:rPr kumimoji="0" lang="sv-SE" sz="900" b="0" i="0" u="none" strike="noStrike" cap="none" normalizeH="0" baseline="0" dirty="0" smtClean="0">
                <a:ln>
                  <a:noFill/>
                </a:ln>
                <a:solidFill>
                  <a:schemeClr val="tx1"/>
                </a:solidFill>
                <a:effectLst/>
                <a:latin typeface="Arial" charset="0"/>
              </a:rPr>
              <a:t>ottagning</a:t>
            </a:r>
          </a:p>
          <a:p>
            <a:pPr marL="0" marR="0" indent="0" algn="l" defTabSz="914400" rtl="0" eaLnBrk="0" fontAlgn="base" latinLnBrk="0" hangingPunct="0">
              <a:lnSpc>
                <a:spcPct val="100000"/>
              </a:lnSpc>
              <a:spcBef>
                <a:spcPct val="0"/>
              </a:spcBef>
              <a:spcAft>
                <a:spcPct val="0"/>
              </a:spcAft>
              <a:buClrTx/>
              <a:buSzTx/>
              <a:buFontTx/>
              <a:buNone/>
              <a:tabLst/>
            </a:pPr>
            <a:endParaRPr lang="sv-SE" sz="900" dirty="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r>
              <a:rPr kumimoji="0" lang="sv-SE" sz="900" b="0" i="0" u="none" strike="noStrike" cap="none" normalizeH="0" baseline="0" dirty="0" smtClean="0">
                <a:ln>
                  <a:noFill/>
                </a:ln>
                <a:solidFill>
                  <a:schemeClr val="tx1"/>
                </a:solidFill>
                <a:effectLst/>
                <a:latin typeface="Arial" charset="0"/>
              </a:rPr>
              <a:t>Öppna föreläsningar</a:t>
            </a:r>
          </a:p>
          <a:p>
            <a:pPr marL="0" marR="0" indent="0" algn="l" defTabSz="914400" rtl="0" eaLnBrk="0" fontAlgn="base" latinLnBrk="0" hangingPunct="0">
              <a:lnSpc>
                <a:spcPct val="100000"/>
              </a:lnSpc>
              <a:spcBef>
                <a:spcPct val="0"/>
              </a:spcBef>
              <a:spcAft>
                <a:spcPct val="0"/>
              </a:spcAft>
              <a:buClrTx/>
              <a:buSzTx/>
              <a:buFontTx/>
              <a:buNone/>
              <a:tabLst/>
            </a:pPr>
            <a:endParaRPr lang="sv-SE" sz="900" dirty="0">
              <a:latin typeface="Arial" charset="0"/>
            </a:endParaRPr>
          </a:p>
          <a:p>
            <a:pPr marL="0" marR="0" indent="0" algn="l" defTabSz="914400" rtl="0" eaLnBrk="0" fontAlgn="base" latinLnBrk="0" hangingPunct="0">
              <a:lnSpc>
                <a:spcPct val="100000"/>
              </a:lnSpc>
              <a:spcBef>
                <a:spcPct val="0"/>
              </a:spcBef>
              <a:spcAft>
                <a:spcPct val="0"/>
              </a:spcAft>
              <a:buClrTx/>
              <a:buSzTx/>
              <a:buFontTx/>
              <a:buNone/>
              <a:tabLst/>
            </a:pPr>
            <a:endParaRPr kumimoji="0" lang="sv-SE" sz="900" b="0" i="0" u="none" strike="noStrike" cap="none" normalizeH="0" baseline="0" dirty="0" smtClean="0">
              <a:ln>
                <a:noFill/>
              </a:ln>
              <a:solidFill>
                <a:schemeClr val="tx1"/>
              </a:solidFill>
              <a:effectLst/>
              <a:latin typeface="Arial" charset="0"/>
            </a:endParaRPr>
          </a:p>
        </p:txBody>
      </p:sp>
      <p:sp>
        <p:nvSpPr>
          <p:cNvPr id="15" name="textruta 14"/>
          <p:cNvSpPr txBox="1"/>
          <p:nvPr/>
        </p:nvSpPr>
        <p:spPr>
          <a:xfrm>
            <a:off x="4050505" y="524313"/>
            <a:ext cx="1978819" cy="307777"/>
          </a:xfrm>
          <a:prstGeom prst="rect">
            <a:avLst/>
          </a:prstGeom>
          <a:ln/>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sv-SE" sz="1400" dirty="0" smtClean="0"/>
              <a:t>Bedöma/Behandla</a:t>
            </a:r>
            <a:endParaRPr lang="sv-SE" sz="1400" dirty="0"/>
          </a:p>
        </p:txBody>
      </p:sp>
      <p:sp>
        <p:nvSpPr>
          <p:cNvPr id="3" name="textruta 2"/>
          <p:cNvSpPr txBox="1"/>
          <p:nvPr/>
        </p:nvSpPr>
        <p:spPr>
          <a:xfrm>
            <a:off x="1318818" y="145153"/>
            <a:ext cx="6257925" cy="369332"/>
          </a:xfrm>
          <a:prstGeom prst="rect">
            <a:avLst/>
          </a:prstGeom>
          <a:noFill/>
        </p:spPr>
        <p:txBody>
          <a:bodyPr wrap="square" rtlCol="0">
            <a:spAutoFit/>
          </a:bodyPr>
          <a:lstStyle/>
          <a:p>
            <a:r>
              <a:rPr lang="sv-SE" dirty="0" smtClean="0"/>
              <a:t>Exempel stegvis vård vid psykisk ohälsa i primärvården</a:t>
            </a:r>
            <a:endParaRPr lang="sv-SE" dirty="0"/>
          </a:p>
        </p:txBody>
      </p:sp>
    </p:spTree>
    <p:extLst>
      <p:ext uri="{BB962C8B-B14F-4D97-AF65-F5344CB8AC3E}">
        <p14:creationId xmlns:p14="http://schemas.microsoft.com/office/powerpoint/2010/main" val="18293864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592723" y="316277"/>
            <a:ext cx="5978095" cy="834016"/>
          </a:xfrm>
        </p:spPr>
        <p:txBody>
          <a:bodyPr/>
          <a:lstStyle/>
          <a:p>
            <a:r>
              <a:rPr lang="sv-SE" dirty="0" smtClean="0"/>
              <a:t>Exempel på arbetssätt</a:t>
            </a:r>
            <a:endParaRPr lang="sv-SE" dirty="0"/>
          </a:p>
        </p:txBody>
      </p:sp>
      <p:sp>
        <p:nvSpPr>
          <p:cNvPr id="3" name="Platshållare för innehåll 2"/>
          <p:cNvSpPr>
            <a:spLocks noGrp="1"/>
          </p:cNvSpPr>
          <p:nvPr>
            <p:ph sz="half" idx="1"/>
          </p:nvPr>
        </p:nvSpPr>
        <p:spPr/>
        <p:txBody>
          <a:bodyPr/>
          <a:lstStyle/>
          <a:p>
            <a:pPr lvl="0"/>
            <a:r>
              <a:rPr lang="sv-SE" dirty="0"/>
              <a:t>Närstående </a:t>
            </a:r>
            <a:r>
              <a:rPr lang="sv-SE" dirty="0" smtClean="0"/>
              <a:t>involveras </a:t>
            </a:r>
            <a:r>
              <a:rPr lang="sv-SE" dirty="0"/>
              <a:t>och erbjudas stöd enligt ”Nationell anhörigstrategi inom hälso- och sjukvård och omsorg” (S2022/02134).</a:t>
            </a:r>
          </a:p>
          <a:p>
            <a:pPr lvl="0"/>
            <a:r>
              <a:rPr lang="sv-SE" dirty="0" smtClean="0"/>
              <a:t>Vård- </a:t>
            </a:r>
            <a:r>
              <a:rPr lang="sv-SE" dirty="0"/>
              <a:t>och insatsprogrammen för diagnosområdet säkrar att evidensbaserade insatser erbjuds patienterna. </a:t>
            </a:r>
          </a:p>
          <a:p>
            <a:endParaRPr lang="sv-SE" dirty="0"/>
          </a:p>
          <a:p>
            <a:endParaRPr lang="sv-SE" dirty="0"/>
          </a:p>
          <a:p>
            <a:endParaRPr lang="sv-SE" dirty="0"/>
          </a:p>
        </p:txBody>
      </p:sp>
    </p:spTree>
    <p:extLst>
      <p:ext uri="{BB962C8B-B14F-4D97-AF65-F5344CB8AC3E}">
        <p14:creationId xmlns:p14="http://schemas.microsoft.com/office/powerpoint/2010/main" val="421500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Mätbara mål</a:t>
            </a:r>
            <a:endParaRPr lang="sv-SE" dirty="0"/>
          </a:p>
        </p:txBody>
      </p:sp>
      <p:sp>
        <p:nvSpPr>
          <p:cNvPr id="4" name="Platshållare för innehåll 3"/>
          <p:cNvSpPr>
            <a:spLocks noGrp="1"/>
          </p:cNvSpPr>
          <p:nvPr>
            <p:ph sz="half" idx="1"/>
          </p:nvPr>
        </p:nvSpPr>
        <p:spPr/>
        <p:txBody>
          <a:bodyPr/>
          <a:lstStyle/>
          <a:p>
            <a:r>
              <a:rPr lang="sv-SE" dirty="0" smtClean="0"/>
              <a:t>Arbetsgruppen har föreslagit sju mätbara mål.</a:t>
            </a:r>
            <a:endParaRPr lang="sv-SE" dirty="0"/>
          </a:p>
        </p:txBody>
      </p:sp>
    </p:spTree>
    <p:extLst>
      <p:ext uri="{BB962C8B-B14F-4D97-AF65-F5344CB8AC3E}">
        <p14:creationId xmlns:p14="http://schemas.microsoft.com/office/powerpoint/2010/main" val="326857496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Kompetensutveckling personal</a:t>
            </a:r>
            <a:endParaRPr lang="sv-SE" dirty="0"/>
          </a:p>
        </p:txBody>
      </p:sp>
      <p:sp>
        <p:nvSpPr>
          <p:cNvPr id="3" name="Platshållare för innehåll 2"/>
          <p:cNvSpPr>
            <a:spLocks noGrp="1"/>
          </p:cNvSpPr>
          <p:nvPr>
            <p:ph sz="half" idx="1"/>
          </p:nvPr>
        </p:nvSpPr>
        <p:spPr/>
        <p:txBody>
          <a:bodyPr/>
          <a:lstStyle/>
          <a:p>
            <a:r>
              <a:rPr lang="sv-SE" dirty="0" smtClean="0"/>
              <a:t>Arbetsgruppen har identifierat ett antal områden där särskilda kompetensutvecklingsinsatser måste genomföras.</a:t>
            </a:r>
            <a:endParaRPr lang="sv-SE" dirty="0"/>
          </a:p>
        </p:txBody>
      </p:sp>
    </p:spTree>
    <p:extLst>
      <p:ext uri="{BB962C8B-B14F-4D97-AF65-F5344CB8AC3E}">
        <p14:creationId xmlns:p14="http://schemas.microsoft.com/office/powerpoint/2010/main" val="8941332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Tidsplan</a:t>
            </a:r>
            <a:endParaRPr lang="sv-SE" dirty="0"/>
          </a:p>
        </p:txBody>
      </p:sp>
      <p:sp>
        <p:nvSpPr>
          <p:cNvPr id="3" name="Platshållare för innehåll 2"/>
          <p:cNvSpPr>
            <a:spLocks noGrp="1"/>
          </p:cNvSpPr>
          <p:nvPr>
            <p:ph sz="half" idx="1"/>
          </p:nvPr>
        </p:nvSpPr>
        <p:spPr/>
        <p:txBody>
          <a:bodyPr/>
          <a:lstStyle/>
          <a:p>
            <a:r>
              <a:rPr lang="sv-SE" dirty="0"/>
              <a:t>Det nya arbetssättet införs som en pilot i Boden och i Södra Norrbotten under hösten 2022. </a:t>
            </a:r>
            <a:endParaRPr lang="sv-SE" dirty="0" smtClean="0"/>
          </a:p>
          <a:p>
            <a:r>
              <a:rPr lang="sv-SE" dirty="0" smtClean="0"/>
              <a:t>Arbetssättet </a:t>
            </a:r>
            <a:r>
              <a:rPr lang="sv-SE" dirty="0"/>
              <a:t>införs i resterande verksamhetsområden under våren 2023. </a:t>
            </a:r>
            <a:endParaRPr lang="sv-SE" dirty="0" smtClean="0"/>
          </a:p>
          <a:p>
            <a:r>
              <a:rPr lang="sv-SE" dirty="0" smtClean="0"/>
              <a:t>Efter </a:t>
            </a:r>
            <a:r>
              <a:rPr lang="sv-SE" dirty="0"/>
              <a:t>införandet ska det nya arbetssättet utvärderas. </a:t>
            </a:r>
          </a:p>
          <a:p>
            <a:endParaRPr lang="sv-SE" dirty="0"/>
          </a:p>
        </p:txBody>
      </p:sp>
    </p:spTree>
    <p:extLst>
      <p:ext uri="{BB962C8B-B14F-4D97-AF65-F5344CB8AC3E}">
        <p14:creationId xmlns:p14="http://schemas.microsoft.com/office/powerpoint/2010/main" val="33917532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5564130"/>
          </a:xfrm>
          <a:prstGeom prst="ellipse">
            <a:avLst/>
          </a:prstGeom>
          <a:ln>
            <a:noFill/>
          </a:ln>
          <a:effectLst>
            <a:softEdge rad="112500"/>
          </a:effectLst>
        </p:spPr>
      </p:pic>
      <p:sp>
        <p:nvSpPr>
          <p:cNvPr id="3" name="Platshållare för text 2"/>
          <p:cNvSpPr>
            <a:spLocks noGrp="1"/>
          </p:cNvSpPr>
          <p:nvPr>
            <p:ph type="body" sz="quarter" idx="14"/>
          </p:nvPr>
        </p:nvSpPr>
        <p:spPr>
          <a:xfrm>
            <a:off x="0" y="25718"/>
            <a:ext cx="9144000" cy="1299647"/>
          </a:xfrm>
        </p:spPr>
        <p:style>
          <a:lnRef idx="1">
            <a:schemeClr val="accent6"/>
          </a:lnRef>
          <a:fillRef idx="2">
            <a:schemeClr val="accent6"/>
          </a:fillRef>
          <a:effectRef idx="1">
            <a:schemeClr val="accent6"/>
          </a:effectRef>
          <a:fontRef idx="minor">
            <a:schemeClr val="dk1"/>
          </a:fontRef>
        </p:style>
        <p:txBody>
          <a:bodyPr>
            <a:normAutofit fontScale="25000" lnSpcReduction="20000"/>
          </a:bodyPr>
          <a:lstStyle/>
          <a:p>
            <a:endParaRPr lang="sv-SE" sz="4800" b="1" dirty="0"/>
          </a:p>
          <a:p>
            <a:r>
              <a:rPr lang="sv-SE" sz="3300" b="1" dirty="0"/>
              <a:t/>
            </a:r>
            <a:br>
              <a:rPr lang="sv-SE" sz="3300" b="1" dirty="0"/>
            </a:br>
            <a:r>
              <a:rPr lang="sv-SE" sz="3300" b="1" dirty="0" smtClean="0"/>
              <a:t> </a:t>
            </a:r>
            <a:r>
              <a:rPr lang="sv-SE" sz="5400" b="1" dirty="0" smtClean="0"/>
              <a:t>§7 Prehospital </a:t>
            </a:r>
            <a:r>
              <a:rPr lang="sv-SE" sz="5400" b="1" dirty="0"/>
              <a:t>psykiatrisk akutsjukvård</a:t>
            </a:r>
          </a:p>
          <a:p>
            <a:r>
              <a:rPr lang="sv-SE" sz="5400" b="1" dirty="0"/>
              <a:t>Ett samverkansprojekt med Ambulans, Polis och Psykiatrin i länet</a:t>
            </a:r>
            <a:endParaRPr lang="sv-SE" sz="3300" b="1" dirty="0"/>
          </a:p>
          <a:p>
            <a:r>
              <a:rPr lang="sv-SE" sz="4000" dirty="0"/>
              <a:t>Sofi </a:t>
            </a:r>
            <a:r>
              <a:rPr lang="sv-SE" sz="4000" dirty="0" smtClean="0"/>
              <a:t>Enström, projektledare</a:t>
            </a:r>
            <a:br>
              <a:rPr lang="sv-SE" sz="4000" dirty="0" smtClean="0"/>
            </a:br>
            <a:r>
              <a:rPr lang="sv-SE" sz="4000" dirty="0" smtClean="0"/>
              <a:t>Carin Nordberg, länssamordnare </a:t>
            </a:r>
            <a:r>
              <a:rPr lang="sv-SE" sz="4000" dirty="0"/>
              <a:t>psykiatri</a:t>
            </a:r>
          </a:p>
        </p:txBody>
      </p:sp>
    </p:spTree>
    <p:extLst>
      <p:ext uri="{BB962C8B-B14F-4D97-AF65-F5344CB8AC3E}">
        <p14:creationId xmlns:p14="http://schemas.microsoft.com/office/powerpoint/2010/main" val="31075172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850279" y="2421840"/>
            <a:ext cx="5227122" cy="2294417"/>
          </a:xfrm>
        </p:spPr>
        <p:txBody>
          <a:bodyPr/>
          <a:lstStyle/>
          <a:p>
            <a:r>
              <a:rPr lang="sv-SE" sz="2000" dirty="0">
                <a:solidFill>
                  <a:schemeClr val="tx1"/>
                </a:solidFill>
              </a:rPr>
              <a:t>Prehospital akutpsykiatri –</a:t>
            </a:r>
            <a:br>
              <a:rPr lang="sv-SE" sz="2000" dirty="0">
                <a:solidFill>
                  <a:schemeClr val="tx1"/>
                </a:solidFill>
              </a:rPr>
            </a:br>
            <a:r>
              <a:rPr lang="sv-SE" sz="2000" dirty="0">
                <a:solidFill>
                  <a:srgbClr val="FF0000"/>
                </a:solidFill>
              </a:rPr>
              <a:t>AKUTPSYKIATRISK VÅRD </a:t>
            </a:r>
            <a:r>
              <a:rPr lang="sv-SE" sz="2000" b="0" dirty="0">
                <a:solidFill>
                  <a:schemeClr val="tx1"/>
                </a:solidFill>
              </a:rPr>
              <a:t>I HEMMET, ARBETSPLATSEN ELLER SKADEPLATSEN</a:t>
            </a:r>
            <a:br>
              <a:rPr lang="sv-SE" sz="2000" b="0" dirty="0">
                <a:solidFill>
                  <a:schemeClr val="tx1"/>
                </a:solidFill>
              </a:rPr>
            </a:br>
            <a:endParaRPr lang="sv-SE" sz="2000" b="0" dirty="0">
              <a:solidFill>
                <a:schemeClr val="tx1"/>
              </a:solidFill>
            </a:endParaRPr>
          </a:p>
        </p:txBody>
      </p:sp>
      <p:sp>
        <p:nvSpPr>
          <p:cNvPr id="3" name="Platshållare för text 2"/>
          <p:cNvSpPr>
            <a:spLocks noGrp="1"/>
          </p:cNvSpPr>
          <p:nvPr>
            <p:ph type="body" sz="quarter" idx="14"/>
          </p:nvPr>
        </p:nvSpPr>
        <p:spPr>
          <a:xfrm>
            <a:off x="0" y="1"/>
            <a:ext cx="9144000" cy="2991803"/>
          </a:xfrm>
        </p:spPr>
        <p:style>
          <a:lnRef idx="1">
            <a:schemeClr val="accent6"/>
          </a:lnRef>
          <a:fillRef idx="2">
            <a:schemeClr val="accent6"/>
          </a:fillRef>
          <a:effectRef idx="1">
            <a:schemeClr val="accent6"/>
          </a:effectRef>
          <a:fontRef idx="minor">
            <a:schemeClr val="dk1"/>
          </a:fontRef>
        </p:style>
        <p:txBody>
          <a:bodyPr/>
          <a:lstStyle/>
          <a:p>
            <a:r>
              <a:rPr lang="sv-SE" sz="1500" b="1" dirty="0"/>
              <a:t>”Prehospital sjukvård</a:t>
            </a:r>
            <a:r>
              <a:rPr lang="sv-SE" sz="1350" b="1" dirty="0"/>
              <a:t>, är den sjukvård som bedrivs av ambulanspersonal </a:t>
            </a:r>
            <a:br>
              <a:rPr lang="sv-SE" sz="1350" b="1" dirty="0"/>
            </a:br>
            <a:r>
              <a:rPr lang="sv-SE" sz="1350" b="1" dirty="0"/>
              <a:t/>
            </a:r>
            <a:br>
              <a:rPr lang="sv-SE" sz="1350" b="1" dirty="0"/>
            </a:br>
            <a:r>
              <a:rPr lang="sv-SE" sz="1350" dirty="0"/>
              <a:t>på </a:t>
            </a:r>
            <a:r>
              <a:rPr lang="sv-SE" sz="1350" dirty="0" err="1"/>
              <a:t>hämtplats</a:t>
            </a:r>
            <a:r>
              <a:rPr lang="sv-SE" sz="1350" dirty="0"/>
              <a:t> (i hemmet, arbetsplatsen, skadeplatsen) samt under transport i </a:t>
            </a:r>
            <a:br>
              <a:rPr lang="sv-SE" sz="1350" dirty="0"/>
            </a:br>
            <a:r>
              <a:rPr lang="sv-SE" sz="1350" dirty="0"/>
              <a:t/>
            </a:r>
            <a:br>
              <a:rPr lang="sv-SE" sz="1350" dirty="0"/>
            </a:br>
            <a:r>
              <a:rPr lang="sv-SE" sz="1350" dirty="0"/>
              <a:t>ambulans (bil, helikopter eller båt).”</a:t>
            </a:r>
          </a:p>
          <a:p>
            <a:endParaRPr lang="sv-SE" sz="1200" b="1" dirty="0"/>
          </a:p>
          <a:p>
            <a:r>
              <a:rPr lang="sv-SE" sz="900" b="1" dirty="0"/>
              <a:t>FLISA - </a:t>
            </a:r>
            <a:r>
              <a:rPr lang="sv-SE" sz="900" dirty="0"/>
              <a:t>Föreningen för Ledningsansvariga Inom Svensk Ambulanssjukvård, </a:t>
            </a:r>
            <a:r>
              <a:rPr lang="sv-SE" sz="900" dirty="0" err="1"/>
              <a:t>preshopital</a:t>
            </a:r>
            <a:r>
              <a:rPr lang="sv-SE" sz="900" dirty="0"/>
              <a:t> akutsjukvård</a:t>
            </a:r>
            <a:endParaRPr lang="sv-SE" sz="900" b="1" dirty="0"/>
          </a:p>
          <a:p>
            <a:endParaRPr lang="sv-SE" sz="1400" b="1" dirty="0"/>
          </a:p>
          <a:p>
            <a:endParaRPr lang="sv-SE" sz="1800" dirty="0"/>
          </a:p>
        </p:txBody>
      </p:sp>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397" y="2494479"/>
            <a:ext cx="3384284" cy="23317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990157389"/>
      </p:ext>
    </p:extLst>
  </p:cSld>
  <p:clrMapOvr>
    <a:masterClrMapping/>
  </p:clrMapOvr>
  <p:transition spd="slow">
    <p:push dir="u"/>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tshållare för innehåll 4">
            <a:extLst>
              <a:ext uri="{FF2B5EF4-FFF2-40B4-BE49-F238E27FC236}">
                <a16:creationId xmlns="" xmlns:a16="http://schemas.microsoft.com/office/drawing/2014/main" id="{16277D27-ED4D-4E6B-9D6C-969D01457395}"/>
              </a:ext>
            </a:extLst>
          </p:cNvPr>
          <p:cNvPicPr>
            <a:picLocks noChangeAspect="1"/>
          </p:cNvPicPr>
          <p:nvPr/>
        </p:nvPicPr>
        <p:blipFill>
          <a:blip r:embed="rId3"/>
          <a:stretch>
            <a:fillRect/>
          </a:stretch>
        </p:blipFill>
        <p:spPr>
          <a:xfrm>
            <a:off x="222885" y="272643"/>
            <a:ext cx="6799028" cy="3825013"/>
          </a:xfrm>
          <a:prstGeom prst="rect">
            <a:avLst/>
          </a:prstGeom>
        </p:spPr>
      </p:pic>
      <p:sp>
        <p:nvSpPr>
          <p:cNvPr id="11" name="textruta 10">
            <a:extLst>
              <a:ext uri="{FF2B5EF4-FFF2-40B4-BE49-F238E27FC236}">
                <a16:creationId xmlns="" xmlns:a16="http://schemas.microsoft.com/office/drawing/2014/main" id="{C33D4318-0329-4FCE-86E9-8B4AA0EEC841}"/>
              </a:ext>
            </a:extLst>
          </p:cNvPr>
          <p:cNvSpPr txBox="1"/>
          <p:nvPr/>
        </p:nvSpPr>
        <p:spPr>
          <a:xfrm>
            <a:off x="3768132" y="3313258"/>
            <a:ext cx="4778651" cy="900246"/>
          </a:xfrm>
          <a:prstGeom prst="rect">
            <a:avLst/>
          </a:prstGeom>
          <a:solidFill>
            <a:srgbClr val="FFC000"/>
          </a:solidFill>
          <a:effectLst>
            <a:glow rad="228600">
              <a:schemeClr val="accent5">
                <a:satMod val="175000"/>
                <a:alpha val="40000"/>
              </a:schemeClr>
            </a:glow>
          </a:effectLst>
        </p:spPr>
        <p:txBody>
          <a:bodyPr wrap="square" rtlCol="0">
            <a:spAutoFit/>
          </a:bodyPr>
          <a:lstStyle/>
          <a:p>
            <a:pPr defTabSz="914378">
              <a:defRPr/>
            </a:pPr>
            <a:r>
              <a:rPr lang="sv-SE" sz="1050" b="1" dirty="0">
                <a:solidFill>
                  <a:prstClr val="black"/>
                </a:solidFill>
                <a:latin typeface="Arial"/>
              </a:rPr>
              <a:t>Statsbidraget söktes på följande punkter:</a:t>
            </a:r>
          </a:p>
          <a:p>
            <a:pPr marL="285743" indent="-285743" defTabSz="914378">
              <a:buFont typeface="Arial" panose="020B0604020202020204" pitchFamily="34" charset="0"/>
              <a:buChar char="•"/>
              <a:defRPr/>
            </a:pPr>
            <a:r>
              <a:rPr lang="sv-SE" sz="1050" b="1" dirty="0">
                <a:solidFill>
                  <a:prstClr val="black"/>
                </a:solidFill>
                <a:latin typeface="Arial"/>
              </a:rPr>
              <a:t>Inrätta psykiatriambulanser</a:t>
            </a:r>
          </a:p>
          <a:p>
            <a:pPr marL="285743" indent="-285743" defTabSz="914378">
              <a:buFont typeface="Arial" panose="020B0604020202020204" pitchFamily="34" charset="0"/>
              <a:buChar char="•"/>
              <a:defRPr/>
            </a:pPr>
            <a:r>
              <a:rPr lang="sv-SE" sz="1050" b="1" dirty="0">
                <a:solidFill>
                  <a:prstClr val="black"/>
                </a:solidFill>
                <a:latin typeface="Arial"/>
              </a:rPr>
              <a:t>Utveckling av arbetssätt genom digitala hjälpmedel och system,</a:t>
            </a:r>
          </a:p>
          <a:p>
            <a:pPr marL="285743" indent="-285743" defTabSz="914378">
              <a:buFont typeface="Arial" panose="020B0604020202020204" pitchFamily="34" charset="0"/>
              <a:buChar char="•"/>
              <a:defRPr/>
            </a:pPr>
            <a:r>
              <a:rPr lang="sv-SE" sz="1050" b="1" dirty="0">
                <a:solidFill>
                  <a:prstClr val="black"/>
                </a:solidFill>
                <a:latin typeface="Arial"/>
              </a:rPr>
              <a:t>Anpassningar i verksamheterna, material, utbildningsinsatser </a:t>
            </a:r>
            <a:r>
              <a:rPr lang="sv-SE" sz="1050" b="1" dirty="0" err="1">
                <a:solidFill>
                  <a:prstClr val="black"/>
                </a:solidFill>
                <a:latin typeface="Arial"/>
              </a:rPr>
              <a:t>m.m</a:t>
            </a:r>
            <a:endParaRPr lang="sv-SE" sz="1050" b="1" dirty="0">
              <a:solidFill>
                <a:prstClr val="black"/>
              </a:solidFill>
              <a:latin typeface="Arial"/>
            </a:endParaRPr>
          </a:p>
          <a:p>
            <a:pPr marL="285743" indent="-285743" defTabSz="914378">
              <a:buFont typeface="Arial" panose="020B0604020202020204" pitchFamily="34" charset="0"/>
              <a:buChar char="•"/>
              <a:defRPr/>
            </a:pPr>
            <a:r>
              <a:rPr lang="sv-SE" sz="1050" strike="sngStrike" dirty="0">
                <a:solidFill>
                  <a:prstClr val="black"/>
                </a:solidFill>
                <a:latin typeface="Arial"/>
              </a:rPr>
              <a:t>Kostnader för administration av den verksamhet som bidrag lämnas för.</a:t>
            </a:r>
          </a:p>
        </p:txBody>
      </p:sp>
      <p:sp>
        <p:nvSpPr>
          <p:cNvPr id="2" name="Rubrik 1"/>
          <p:cNvSpPr>
            <a:spLocks noGrp="1"/>
          </p:cNvSpPr>
          <p:nvPr>
            <p:ph type="ctrTitle"/>
          </p:nvPr>
        </p:nvSpPr>
        <p:spPr>
          <a:xfrm>
            <a:off x="139106" y="4551997"/>
            <a:ext cx="3483293" cy="249317"/>
          </a:xfrm>
        </p:spPr>
        <p:txBody>
          <a:bodyPr>
            <a:normAutofit fontScale="90000"/>
          </a:bodyPr>
          <a:lstStyle/>
          <a:p>
            <a:r>
              <a:rPr lang="sv-SE" sz="3600" dirty="0"/>
              <a:t>Stadsbidrag</a:t>
            </a:r>
          </a:p>
        </p:txBody>
      </p:sp>
    </p:spTree>
    <p:extLst>
      <p:ext uri="{BB962C8B-B14F-4D97-AF65-F5344CB8AC3E}">
        <p14:creationId xmlns:p14="http://schemas.microsoft.com/office/powerpoint/2010/main" val="27421712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0" y="345488"/>
            <a:ext cx="3762739" cy="4474608"/>
          </a:xfrm>
          <a:prstGeom prst="rect">
            <a:avLst/>
          </a:prstGeom>
        </p:spPr>
      </p:pic>
      <p:cxnSp>
        <p:nvCxnSpPr>
          <p:cNvPr id="5" name="Rak pil 4"/>
          <p:cNvCxnSpPr/>
          <p:nvPr/>
        </p:nvCxnSpPr>
        <p:spPr>
          <a:xfrm>
            <a:off x="1906446" y="3816237"/>
            <a:ext cx="2767268" cy="59505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6" name="textruta 5"/>
          <p:cNvSpPr txBox="1"/>
          <p:nvPr/>
        </p:nvSpPr>
        <p:spPr>
          <a:xfrm>
            <a:off x="209827" y="3480435"/>
            <a:ext cx="1752403" cy="559961"/>
          </a:xfrm>
          <a:prstGeom prst="rect">
            <a:avLst/>
          </a:prstGeom>
          <a:noFill/>
        </p:spPr>
        <p:txBody>
          <a:bodyPr wrap="none" rtlCol="0">
            <a:spAutoFit/>
          </a:bodyPr>
          <a:lstStyle/>
          <a:p>
            <a:r>
              <a:rPr lang="sv-SE" sz="1013" b="1" dirty="0"/>
              <a:t>Piteå</a:t>
            </a:r>
          </a:p>
          <a:p>
            <a:r>
              <a:rPr lang="sv-SE" sz="1013" dirty="0"/>
              <a:t>Mobil akutpsykiatrisk enhet</a:t>
            </a:r>
          </a:p>
          <a:p>
            <a:r>
              <a:rPr lang="sv-SE" sz="1013" dirty="0"/>
              <a:t>(MAE) </a:t>
            </a:r>
          </a:p>
        </p:txBody>
      </p:sp>
      <p:cxnSp>
        <p:nvCxnSpPr>
          <p:cNvPr id="7" name="Rak pil 6"/>
          <p:cNvCxnSpPr>
            <a:stCxn id="4" idx="3"/>
          </p:cNvCxnSpPr>
          <p:nvPr/>
        </p:nvCxnSpPr>
        <p:spPr>
          <a:xfrm flipH="1">
            <a:off x="4673714" y="2582792"/>
            <a:ext cx="1375025" cy="138874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8" name="textruta 7"/>
          <p:cNvSpPr txBox="1"/>
          <p:nvPr/>
        </p:nvSpPr>
        <p:spPr>
          <a:xfrm>
            <a:off x="6146484" y="2248038"/>
            <a:ext cx="1405889" cy="559961"/>
          </a:xfrm>
          <a:prstGeom prst="rect">
            <a:avLst/>
          </a:prstGeom>
          <a:noFill/>
        </p:spPr>
        <p:txBody>
          <a:bodyPr wrap="square" rtlCol="0">
            <a:spAutoFit/>
          </a:bodyPr>
          <a:lstStyle/>
          <a:p>
            <a:r>
              <a:rPr lang="sv-SE" sz="1013" b="1" dirty="0"/>
              <a:t>Sunderbyn</a:t>
            </a:r>
          </a:p>
          <a:p>
            <a:r>
              <a:rPr lang="sv-SE" sz="1013" dirty="0"/>
              <a:t>Mobil akutpsykiatrisk enhet (MAE) </a:t>
            </a:r>
          </a:p>
        </p:txBody>
      </p:sp>
      <p:cxnSp>
        <p:nvCxnSpPr>
          <p:cNvPr id="9" name="Rak pil 8"/>
          <p:cNvCxnSpPr/>
          <p:nvPr/>
        </p:nvCxnSpPr>
        <p:spPr>
          <a:xfrm>
            <a:off x="2286000" y="1654718"/>
            <a:ext cx="1980247" cy="92807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0" name="textruta 9"/>
          <p:cNvSpPr txBox="1"/>
          <p:nvPr/>
        </p:nvSpPr>
        <p:spPr>
          <a:xfrm>
            <a:off x="919527" y="1171233"/>
            <a:ext cx="1268729" cy="715837"/>
          </a:xfrm>
          <a:prstGeom prst="rect">
            <a:avLst/>
          </a:prstGeom>
          <a:noFill/>
        </p:spPr>
        <p:txBody>
          <a:bodyPr wrap="square" rtlCol="0">
            <a:spAutoFit/>
          </a:bodyPr>
          <a:lstStyle/>
          <a:p>
            <a:r>
              <a:rPr lang="sv-SE" sz="1013" b="1" dirty="0"/>
              <a:t>Gällivare</a:t>
            </a:r>
          </a:p>
          <a:p>
            <a:r>
              <a:rPr lang="sv-SE" sz="1013" dirty="0"/>
              <a:t>Mobil akutpsykiatrisk enhet (MAE), </a:t>
            </a:r>
            <a:endParaRPr lang="sv-SE" sz="1013" dirty="0">
              <a:solidFill>
                <a:srgbClr val="FF0000"/>
              </a:solidFill>
            </a:endParaRPr>
          </a:p>
        </p:txBody>
      </p:sp>
      <p:pic>
        <p:nvPicPr>
          <p:cNvPr id="11" name="Bildobjekt 10"/>
          <p:cNvPicPr>
            <a:picLocks noChangeAspect="1"/>
          </p:cNvPicPr>
          <p:nvPr/>
        </p:nvPicPr>
        <p:blipFill>
          <a:blip r:embed="rId4"/>
          <a:stretch>
            <a:fillRect/>
          </a:stretch>
        </p:blipFill>
        <p:spPr>
          <a:xfrm>
            <a:off x="2584182" y="1096375"/>
            <a:ext cx="742730" cy="447803"/>
          </a:xfrm>
          <a:prstGeom prst="rect">
            <a:avLst/>
          </a:prstGeom>
        </p:spPr>
      </p:pic>
      <p:pic>
        <p:nvPicPr>
          <p:cNvPr id="13" name="Bildobjekt 12"/>
          <p:cNvPicPr>
            <a:picLocks noChangeAspect="1"/>
          </p:cNvPicPr>
          <p:nvPr/>
        </p:nvPicPr>
        <p:blipFill>
          <a:blip r:embed="rId5"/>
          <a:stretch>
            <a:fillRect/>
          </a:stretch>
        </p:blipFill>
        <p:spPr>
          <a:xfrm>
            <a:off x="1874808" y="2399731"/>
            <a:ext cx="709375" cy="413924"/>
          </a:xfrm>
          <a:prstGeom prst="rect">
            <a:avLst/>
          </a:prstGeom>
        </p:spPr>
      </p:pic>
      <p:pic>
        <p:nvPicPr>
          <p:cNvPr id="14" name="Bildobjekt 13"/>
          <p:cNvPicPr>
            <a:picLocks noChangeAspect="1"/>
          </p:cNvPicPr>
          <p:nvPr/>
        </p:nvPicPr>
        <p:blipFill>
          <a:blip r:embed="rId6"/>
          <a:stretch>
            <a:fillRect/>
          </a:stretch>
        </p:blipFill>
        <p:spPr>
          <a:xfrm>
            <a:off x="1022396" y="2796292"/>
            <a:ext cx="1165860" cy="443534"/>
          </a:xfrm>
          <a:prstGeom prst="rect">
            <a:avLst/>
          </a:prstGeom>
        </p:spPr>
      </p:pic>
      <p:sp>
        <p:nvSpPr>
          <p:cNvPr id="16" name="Rubrik 15"/>
          <p:cNvSpPr>
            <a:spLocks noGrp="1"/>
          </p:cNvSpPr>
          <p:nvPr>
            <p:ph type="ctrTitle"/>
          </p:nvPr>
        </p:nvSpPr>
        <p:spPr>
          <a:xfrm>
            <a:off x="4397544" y="81492"/>
            <a:ext cx="5337810" cy="527992"/>
          </a:xfrm>
        </p:spPr>
        <p:txBody>
          <a:bodyPr>
            <a:normAutofit/>
          </a:bodyPr>
          <a:lstStyle/>
          <a:p>
            <a:r>
              <a:rPr lang="sv-SE" sz="2100" dirty="0"/>
              <a:t>Mobila akutpsykiatriska team</a:t>
            </a:r>
          </a:p>
        </p:txBody>
      </p:sp>
    </p:spTree>
    <p:extLst>
      <p:ext uri="{BB962C8B-B14F-4D97-AF65-F5344CB8AC3E}">
        <p14:creationId xmlns:p14="http://schemas.microsoft.com/office/powerpoint/2010/main" val="569259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0 L 0.125 0 C 0.181 0 0.25 0.069 0.25 0.125 L 0.25 0.25 E" pathEditMode="relative" ptsTypes="">
                                      <p:cBhvr>
                                        <p:cTn id="6" dur="2000" fill="hold"/>
                                        <p:tgtEl>
                                          <p:spTgt spid="11"/>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0.05599 -0.00926 L 0.12305 0.03079 C 0.13698 0.03982 0.15794 0.04468 0.17995 0.04468 C 0.20495 0.04468 0.225 0.03982 0.23893 0.03079 L 0.30599 -0.00926 " pathEditMode="relative" rAng="0" ptsTypes="AAAAA">
                                      <p:cBhvr>
                                        <p:cTn id="10" dur="2000" fill="hold"/>
                                        <p:tgtEl>
                                          <p:spTgt spid="13"/>
                                        </p:tgtEl>
                                        <p:attrNameLst>
                                          <p:attrName>ppt_x</p:attrName>
                                          <p:attrName>ppt_y</p:attrName>
                                        </p:attrNameLst>
                                      </p:cBhvr>
                                      <p:rCtr x="12500" y="2685"/>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8.33333E-7 4.44444E-6 L 0.06706 0.04004 C 0.08099 0.04907 0.10195 0.05393 0.12396 0.05393 C 0.14896 0.05393 0.16901 0.04907 0.18294 0.04004 L 0.25 4.44444E-6 " pathEditMode="relative" rAng="0" ptsTypes="AAAAA">
                                      <p:cBhvr>
                                        <p:cTn id="14" dur="2000" fill="hold"/>
                                        <p:tgtEl>
                                          <p:spTgt spid="14"/>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830997"/>
          </a:xfrm>
          <a:prstGeom prst="rect">
            <a:avLst/>
          </a:prstGeom>
          <a:noFill/>
        </p:spPr>
        <p:txBody>
          <a:bodyPr wrap="square" rtlCol="0">
            <a:spAutoFit/>
          </a:bodyPr>
          <a:lstStyle/>
          <a:p>
            <a:r>
              <a:rPr lang="sv-SE" sz="2400" b="1" dirty="0" smtClean="0">
                <a:solidFill>
                  <a:schemeClr val="accent1"/>
                </a:solidFill>
              </a:rPr>
              <a:t>§4 Utvecklingsmedel nationella överenskommelser</a:t>
            </a:r>
            <a:endParaRPr lang="sv-SE" sz="2400" b="1" dirty="0">
              <a:solidFill>
                <a:schemeClr val="accent1"/>
              </a:solidFill>
            </a:endParaRPr>
          </a:p>
        </p:txBody>
      </p:sp>
      <p:sp>
        <p:nvSpPr>
          <p:cNvPr id="2" name="textruta 1"/>
          <p:cNvSpPr txBox="1"/>
          <p:nvPr/>
        </p:nvSpPr>
        <p:spPr>
          <a:xfrm>
            <a:off x="1052052" y="1366684"/>
            <a:ext cx="6617109" cy="2526890"/>
          </a:xfrm>
          <a:prstGeom prst="rect">
            <a:avLst/>
          </a:prstGeom>
          <a:noFill/>
        </p:spPr>
        <p:txBody>
          <a:bodyPr wrap="square" rtlCol="0">
            <a:spAutoFit/>
          </a:bodyPr>
          <a:lstStyle/>
          <a:p>
            <a:endParaRPr lang="sv-SE" dirty="0"/>
          </a:p>
        </p:txBody>
      </p:sp>
    </p:spTree>
    <p:extLst>
      <p:ext uri="{BB962C8B-B14F-4D97-AF65-F5344CB8AC3E}">
        <p14:creationId xmlns:p14="http://schemas.microsoft.com/office/powerpoint/2010/main" val="35429571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1142134" y="1070848"/>
            <a:ext cx="6615982" cy="3666182"/>
          </a:xfrm>
          <a:prstGeom prst="rect">
            <a:avLst/>
          </a:prstGeom>
        </p:spPr>
      </p:pic>
      <p:sp>
        <p:nvSpPr>
          <p:cNvPr id="4" name="Rubrik 3"/>
          <p:cNvSpPr>
            <a:spLocks noGrp="1"/>
          </p:cNvSpPr>
          <p:nvPr>
            <p:ph type="title" idx="4294967295"/>
          </p:nvPr>
        </p:nvSpPr>
        <p:spPr>
          <a:xfrm>
            <a:off x="628650" y="273844"/>
            <a:ext cx="7886700" cy="994172"/>
          </a:xfrm>
          <a:prstGeom prst="rect">
            <a:avLst/>
          </a:prstGeom>
        </p:spPr>
        <p:txBody>
          <a:bodyPr>
            <a:normAutofit/>
          </a:bodyPr>
          <a:lstStyle/>
          <a:p>
            <a:pPr algn="ctr"/>
            <a:r>
              <a:rPr lang="sv-SE" sz="3600" b="1" dirty="0">
                <a:solidFill>
                  <a:srgbClr val="155697"/>
                </a:solidFill>
                <a:latin typeface="Bahnschrift Light" panose="020B0502040204020203" pitchFamily="34" charset="0"/>
              </a:rPr>
              <a:t>Samverkanslarm </a:t>
            </a:r>
            <a:endParaRPr lang="sv-SE" dirty="0">
              <a:solidFill>
                <a:srgbClr val="155697"/>
              </a:solidFill>
              <a:latin typeface="Bahnschrift Light" panose="020B0502040204020203" pitchFamily="34" charset="0"/>
            </a:endParaRPr>
          </a:p>
        </p:txBody>
      </p:sp>
    </p:spTree>
    <p:extLst>
      <p:ext uri="{BB962C8B-B14F-4D97-AF65-F5344CB8AC3E}">
        <p14:creationId xmlns:p14="http://schemas.microsoft.com/office/powerpoint/2010/main" val="1693632707"/>
      </p:ext>
    </p:extLst>
  </p:cSld>
  <p:clrMapOvr>
    <a:masterClrMapping/>
  </p:clrMapOvr>
  <p:transition spd="slow">
    <p:push dir="u"/>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Transport till vårdinrättning/stanna hemma?</a:t>
            </a:r>
            <a:endParaRPr lang="sv-SE" dirty="0"/>
          </a:p>
        </p:txBody>
      </p:sp>
      <p:sp>
        <p:nvSpPr>
          <p:cNvPr id="3" name="Platshållare för innehåll 2"/>
          <p:cNvSpPr>
            <a:spLocks noGrp="1"/>
          </p:cNvSpPr>
          <p:nvPr>
            <p:ph idx="1"/>
          </p:nvPr>
        </p:nvSpPr>
        <p:spPr/>
        <p:txBody>
          <a:bodyPr/>
          <a:lstStyle/>
          <a:p>
            <a:pPr marL="0" indent="0">
              <a:buNone/>
            </a:pPr>
            <a:r>
              <a:rPr lang="sv-SE" dirty="0" smtClean="0">
                <a:solidFill>
                  <a:srgbClr val="FF0000"/>
                </a:solidFill>
              </a:rPr>
              <a:t>44% av alla </a:t>
            </a:r>
            <a:r>
              <a:rPr lang="sv-SE" dirty="0" smtClean="0"/>
              <a:t>patienterna kunnat </a:t>
            </a:r>
            <a:r>
              <a:rPr lang="sv-SE" b="1" dirty="0" smtClean="0"/>
              <a:t>stanna hemma </a:t>
            </a:r>
            <a:r>
              <a:rPr lang="sv-SE" dirty="0" smtClean="0"/>
              <a:t>efter besök </a:t>
            </a:r>
          </a:p>
          <a:p>
            <a:pPr marL="0" indent="0">
              <a:buNone/>
            </a:pPr>
            <a:endParaRPr lang="sv-SE" dirty="0" smtClean="0"/>
          </a:p>
          <a:p>
            <a:r>
              <a:rPr lang="sv-SE" dirty="0" smtClean="0"/>
              <a:t>Ambulanstransport - </a:t>
            </a:r>
            <a:r>
              <a:rPr lang="sv-SE" b="1" dirty="0" smtClean="0"/>
              <a:t>21 patienter </a:t>
            </a:r>
            <a:r>
              <a:rPr lang="sv-SE" dirty="0" smtClean="0"/>
              <a:t>till vårdinrättning</a:t>
            </a:r>
          </a:p>
          <a:p>
            <a:pPr marL="0" indent="0">
              <a:buNone/>
            </a:pPr>
            <a:endParaRPr lang="sv-SE" dirty="0" smtClean="0"/>
          </a:p>
          <a:p>
            <a:r>
              <a:rPr lang="sv-SE" dirty="0" smtClean="0"/>
              <a:t>Polistransport - </a:t>
            </a:r>
            <a:r>
              <a:rPr lang="sv-SE" b="1" dirty="0" smtClean="0"/>
              <a:t>9 patienter </a:t>
            </a:r>
            <a:r>
              <a:rPr lang="sv-SE" dirty="0" smtClean="0"/>
              <a:t>till vårdinrättning</a:t>
            </a:r>
          </a:p>
          <a:p>
            <a:endParaRPr lang="sv-SE" dirty="0" smtClean="0"/>
          </a:p>
          <a:p>
            <a:r>
              <a:rPr lang="sv-SE" dirty="0" smtClean="0"/>
              <a:t>MAE- transport - </a:t>
            </a:r>
            <a:r>
              <a:rPr lang="sv-SE" b="1" dirty="0" smtClean="0"/>
              <a:t>50 patienter </a:t>
            </a:r>
            <a:r>
              <a:rPr lang="sv-SE" dirty="0" smtClean="0"/>
              <a:t>till vårdinrättning</a:t>
            </a:r>
            <a:endParaRPr lang="sv-SE" dirty="0"/>
          </a:p>
        </p:txBody>
      </p:sp>
      <p:pic>
        <p:nvPicPr>
          <p:cNvPr id="4" name="Bildobjekt 3"/>
          <p:cNvPicPr>
            <a:picLocks noChangeAspect="1"/>
          </p:cNvPicPr>
          <p:nvPr/>
        </p:nvPicPr>
        <p:blipFill>
          <a:blip r:embed="rId3"/>
          <a:stretch>
            <a:fillRect/>
          </a:stretch>
        </p:blipFill>
        <p:spPr>
          <a:xfrm>
            <a:off x="6704052" y="1949068"/>
            <a:ext cx="861963" cy="519690"/>
          </a:xfrm>
          <a:prstGeom prst="rect">
            <a:avLst/>
          </a:prstGeom>
        </p:spPr>
      </p:pic>
      <p:pic>
        <p:nvPicPr>
          <p:cNvPr id="5" name="Bildobjekt 4"/>
          <p:cNvPicPr>
            <a:picLocks noChangeAspect="1"/>
          </p:cNvPicPr>
          <p:nvPr/>
        </p:nvPicPr>
        <p:blipFill>
          <a:blip r:embed="rId4"/>
          <a:stretch>
            <a:fillRect/>
          </a:stretch>
        </p:blipFill>
        <p:spPr>
          <a:xfrm>
            <a:off x="6121122" y="2779204"/>
            <a:ext cx="1165860" cy="443534"/>
          </a:xfrm>
          <a:prstGeom prst="rect">
            <a:avLst/>
          </a:prstGeom>
        </p:spPr>
      </p:pic>
      <p:pic>
        <p:nvPicPr>
          <p:cNvPr id="6" name="Bildobjekt 5"/>
          <p:cNvPicPr>
            <a:picLocks noChangeAspect="1"/>
          </p:cNvPicPr>
          <p:nvPr/>
        </p:nvPicPr>
        <p:blipFill>
          <a:blip r:embed="rId5"/>
          <a:stretch>
            <a:fillRect/>
          </a:stretch>
        </p:blipFill>
        <p:spPr>
          <a:xfrm>
            <a:off x="6498312" y="3450399"/>
            <a:ext cx="982335" cy="573198"/>
          </a:xfrm>
          <a:prstGeom prst="rect">
            <a:avLst/>
          </a:prstGeom>
        </p:spPr>
      </p:pic>
    </p:spTree>
    <p:extLst>
      <p:ext uri="{BB962C8B-B14F-4D97-AF65-F5344CB8AC3E}">
        <p14:creationId xmlns:p14="http://schemas.microsoft.com/office/powerpoint/2010/main" val="38071749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path" presetSubtype="0" accel="50000" decel="50000" fill="hold" nodeType="clickEffect">
                                  <p:stCondLst>
                                    <p:cond delay="0"/>
                                  </p:stCondLst>
                                  <p:childTnLst>
                                    <p:animMotion origin="layout" path="M 0 0 L 0.125 0 C 0.181 0 0.25 0.069 0.25 0.125 L 0.25 0.25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37" presetClass="path" presetSubtype="0" accel="50000" decel="50000" fill="hold" nodeType="clickEffect">
                                  <p:stCondLst>
                                    <p:cond delay="0"/>
                                  </p:stCondLst>
                                  <p:childTnLst>
                                    <p:animMotion origin="layout" path="M -8.33333E-7 4.44444E-6 L 0.06706 0.04004 C 0.08099 0.04907 0.10195 0.05393 0.12396 0.05393 C 0.14896 0.05393 0.16901 0.04907 0.18294 0.04004 L 0.25 4.44444E-6 " pathEditMode="relative" rAng="0" ptsTypes="AAAAA">
                                      <p:cBhvr>
                                        <p:cTn id="10" dur="2000" fill="hold"/>
                                        <p:tgtEl>
                                          <p:spTgt spid="5"/>
                                        </p:tgtEl>
                                        <p:attrNameLst>
                                          <p:attrName>ppt_x</p:attrName>
                                          <p:attrName>ppt_y</p:attrName>
                                        </p:attrNameLst>
                                      </p:cBhvr>
                                      <p:rCtr x="12500" y="2685"/>
                                    </p:animMotion>
                                  </p:childTnLst>
                                </p:cTn>
                              </p:par>
                            </p:childTnLst>
                          </p:cTn>
                        </p:par>
                      </p:childTnLst>
                    </p:cTn>
                  </p:par>
                  <p:par>
                    <p:cTn id="11" fill="hold">
                      <p:stCondLst>
                        <p:cond delay="indefinite"/>
                      </p:stCondLst>
                      <p:childTnLst>
                        <p:par>
                          <p:cTn id="12" fill="hold">
                            <p:stCondLst>
                              <p:cond delay="0"/>
                            </p:stCondLst>
                            <p:childTnLst>
                              <p:par>
                                <p:cTn id="13" presetID="37" presetClass="path" presetSubtype="0" accel="50000" decel="50000" fill="hold" nodeType="clickEffect">
                                  <p:stCondLst>
                                    <p:cond delay="0"/>
                                  </p:stCondLst>
                                  <p:childTnLst>
                                    <p:animMotion origin="layout" path="M 0.05599 -0.00926 L 0.12305 0.03079 C 0.13698 0.03982 0.15794 0.04468 0.17995 0.04468 C 0.20495 0.04468 0.225 0.03982 0.23893 0.03079 L 0.30599 -0.00926 " pathEditMode="relative" rAng="0" ptsTypes="AAAAA">
                                      <p:cBhvr>
                                        <p:cTn id="14" dur="2000" fill="hold"/>
                                        <p:tgtEl>
                                          <p:spTgt spid="6"/>
                                        </p:tgtEl>
                                        <p:attrNameLst>
                                          <p:attrName>ppt_x</p:attrName>
                                          <p:attrName>ppt_y</p:attrName>
                                        </p:attrNameLst>
                                      </p:cBhvr>
                                      <p:rCtr x="12500" y="26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nvPr>
        </p:nvGraphicFramePr>
        <p:xfrm>
          <a:off x="697936" y="596735"/>
          <a:ext cx="7602917" cy="4273113"/>
        </p:xfrm>
        <a:graphic>
          <a:graphicData uri="http://schemas.openxmlformats.org/drawingml/2006/chart">
            <c:chart xmlns:c="http://schemas.openxmlformats.org/drawingml/2006/chart" xmlns:r="http://schemas.openxmlformats.org/officeDocument/2006/relationships" r:id="rId3"/>
          </a:graphicData>
        </a:graphic>
      </p:graphicFrame>
      <p:sp>
        <p:nvSpPr>
          <p:cNvPr id="5" name="Rubrik 4"/>
          <p:cNvSpPr>
            <a:spLocks noGrp="1"/>
          </p:cNvSpPr>
          <p:nvPr>
            <p:ph type="ctrTitle"/>
          </p:nvPr>
        </p:nvSpPr>
        <p:spPr>
          <a:xfrm>
            <a:off x="1672742" y="472044"/>
            <a:ext cx="5653304" cy="507671"/>
          </a:xfrm>
        </p:spPr>
        <p:txBody>
          <a:bodyPr>
            <a:normAutofit fontScale="90000"/>
          </a:bodyPr>
          <a:lstStyle/>
          <a:p>
            <a:r>
              <a:rPr lang="sv-SE" sz="2400" dirty="0"/>
              <a:t>Tidpunkt för inkommande SOS-larm och </a:t>
            </a:r>
            <a:r>
              <a:rPr lang="sv-SE" sz="2400" dirty="0" err="1"/>
              <a:t>uppdag</a:t>
            </a:r>
            <a:r>
              <a:rPr lang="sv-SE" sz="2400" dirty="0"/>
              <a:t> nov-juli</a:t>
            </a:r>
            <a:br>
              <a:rPr lang="sv-SE" sz="2400" dirty="0"/>
            </a:br>
            <a:r>
              <a:rPr lang="sv-SE" sz="1500" dirty="0"/>
              <a:t>Piteå och Sunderbyns MAE</a:t>
            </a:r>
          </a:p>
        </p:txBody>
      </p:sp>
    </p:spTree>
    <p:extLst>
      <p:ext uri="{BB962C8B-B14F-4D97-AF65-F5344CB8AC3E}">
        <p14:creationId xmlns:p14="http://schemas.microsoft.com/office/powerpoint/2010/main" val="333560686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a:graphicFrameLocks/>
          </p:cNvGraphicFramePr>
          <p:nvPr>
            <p:extLst/>
          </p:nvPr>
        </p:nvGraphicFramePr>
        <p:xfrm>
          <a:off x="863929" y="587829"/>
          <a:ext cx="7258793" cy="4052455"/>
        </p:xfrm>
        <a:graphic>
          <a:graphicData uri="http://schemas.openxmlformats.org/drawingml/2006/chart">
            <c:chart xmlns:c="http://schemas.openxmlformats.org/drawingml/2006/chart" xmlns:r="http://schemas.openxmlformats.org/officeDocument/2006/relationships" r:id="rId3"/>
          </a:graphicData>
        </a:graphic>
      </p:graphicFrame>
      <p:sp>
        <p:nvSpPr>
          <p:cNvPr id="5" name="Rubrik 4"/>
          <p:cNvSpPr>
            <a:spLocks noGrp="1"/>
          </p:cNvSpPr>
          <p:nvPr>
            <p:ph type="title"/>
          </p:nvPr>
        </p:nvSpPr>
        <p:spPr>
          <a:xfrm>
            <a:off x="863929" y="1"/>
            <a:ext cx="7886700" cy="994172"/>
          </a:xfrm>
        </p:spPr>
        <p:txBody>
          <a:bodyPr>
            <a:normAutofit/>
          </a:bodyPr>
          <a:lstStyle/>
          <a:p>
            <a:pPr algn="ctr"/>
            <a:r>
              <a:rPr lang="sv-SE" sz="2400" dirty="0"/>
              <a:t>Antal SOS-larm och uppdrag Piteå och Sunderbyn per månad</a:t>
            </a:r>
          </a:p>
        </p:txBody>
      </p:sp>
      <p:sp>
        <p:nvSpPr>
          <p:cNvPr id="6" name="Rektangel 5"/>
          <p:cNvSpPr/>
          <p:nvPr/>
        </p:nvSpPr>
        <p:spPr>
          <a:xfrm>
            <a:off x="3382240" y="4715988"/>
            <a:ext cx="2850078" cy="400793"/>
          </a:xfrm>
          <a:prstGeom prst="rect">
            <a:avLst/>
          </a:prstGeom>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sv-SE" sz="1350" dirty="0"/>
              <a:t>2021-2022</a:t>
            </a:r>
          </a:p>
        </p:txBody>
      </p:sp>
    </p:spTree>
    <p:extLst>
      <p:ext uri="{BB962C8B-B14F-4D97-AF65-F5344CB8AC3E}">
        <p14:creationId xmlns:p14="http://schemas.microsoft.com/office/powerpoint/2010/main" val="2048801794"/>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C67E2139-6602-4F24-B776-D061E8A8D82A" descr="IMG_147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396" y="197167"/>
            <a:ext cx="2107077" cy="457128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0BE7348B-BAD3-49C4-8811-445DCF9E3902" descr="IMG_1476.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347" y="144302"/>
            <a:ext cx="2107406"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9FC23F3B-A3EA-4E45-AAC3-83ED62847177" descr="IMG_147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9778" y="196452"/>
            <a:ext cx="2107406"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19B63B0D-3855-4A03-8CBA-325FDD7DDBD5" descr="IMG_1479.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927" y="170242"/>
            <a:ext cx="2107406"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0" name="C02F5B07-E33F-4077-97A9-ABA83C75D2AA" descr="IMG_148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09778" y="196452"/>
            <a:ext cx="2107406"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1" name="52F87A66-D7DE-48CA-BCE6-575C2825F921" descr="IMG_148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5659" y="196452"/>
            <a:ext cx="2107406" cy="45720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llips 5"/>
          <p:cNvSpPr/>
          <p:nvPr/>
        </p:nvSpPr>
        <p:spPr>
          <a:xfrm>
            <a:off x="6804562" y="3195756"/>
            <a:ext cx="2168504" cy="125749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350"/>
          </a:p>
        </p:txBody>
      </p:sp>
      <p:pic>
        <p:nvPicPr>
          <p:cNvPr id="3" name="Bildobjekt 2"/>
          <p:cNvPicPr>
            <a:picLocks noChangeAspect="1"/>
          </p:cNvPicPr>
          <p:nvPr/>
        </p:nvPicPr>
        <p:blipFill>
          <a:blip r:embed="rId9"/>
          <a:stretch>
            <a:fillRect/>
          </a:stretch>
        </p:blipFill>
        <p:spPr>
          <a:xfrm>
            <a:off x="1633626" y="880216"/>
            <a:ext cx="7749989" cy="225522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4" name="Rektangel 3"/>
          <p:cNvSpPr/>
          <p:nvPr/>
        </p:nvSpPr>
        <p:spPr>
          <a:xfrm>
            <a:off x="2175346" y="2166435"/>
            <a:ext cx="6666548" cy="908685"/>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sv-SE" b="1" dirty="0"/>
          </a:p>
          <a:p>
            <a:pPr algn="ctr"/>
            <a:r>
              <a:rPr lang="sv-SE" i="1" dirty="0"/>
              <a:t>”Ni är det bästa som hänt sedan skivat bröd” </a:t>
            </a:r>
            <a:r>
              <a:rPr lang="sv-SE" dirty="0"/>
              <a:t>// Polisen i Piteå </a:t>
            </a:r>
          </a:p>
        </p:txBody>
      </p:sp>
      <p:sp>
        <p:nvSpPr>
          <p:cNvPr id="7" name="Rubrik 6"/>
          <p:cNvSpPr>
            <a:spLocks noGrp="1"/>
          </p:cNvSpPr>
          <p:nvPr>
            <p:ph type="title" idx="4294967295"/>
          </p:nvPr>
        </p:nvSpPr>
        <p:spPr>
          <a:xfrm>
            <a:off x="507881" y="130594"/>
            <a:ext cx="2191592" cy="994172"/>
          </a:xfrm>
          <a:prstGeom prst="rect">
            <a:avLst/>
          </a:prstGeom>
        </p:spPr>
        <p:txBody>
          <a:bodyPr/>
          <a:lstStyle/>
          <a:p>
            <a:r>
              <a:rPr lang="sv-SE" dirty="0" err="1" smtClean="0">
                <a:latin typeface="Script MT Bold" panose="03040602040607080904" pitchFamily="66" charset="0"/>
              </a:rPr>
              <a:t>Instagram</a:t>
            </a:r>
            <a:endParaRPr lang="sv-SE" dirty="0">
              <a:latin typeface="Script MT Bold" panose="03040602040607080904" pitchFamily="66" charset="0"/>
            </a:endParaRPr>
          </a:p>
        </p:txBody>
      </p:sp>
      <p:sp>
        <p:nvSpPr>
          <p:cNvPr id="8" name="Rektangel 7"/>
          <p:cNvSpPr/>
          <p:nvPr/>
        </p:nvSpPr>
        <p:spPr>
          <a:xfrm>
            <a:off x="3109736" y="2002393"/>
            <a:ext cx="4278461" cy="67722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r>
              <a:rPr lang="sv-SE" sz="2100" b="1" dirty="0"/>
              <a:t>FÖLJ OSS @</a:t>
            </a:r>
            <a:r>
              <a:rPr lang="sv-SE" sz="2100" b="1" u="sng" dirty="0"/>
              <a:t>MAEPITEAPSYKIATRI</a:t>
            </a:r>
          </a:p>
        </p:txBody>
      </p:sp>
    </p:spTree>
    <p:extLst>
      <p:ext uri="{BB962C8B-B14F-4D97-AF65-F5344CB8AC3E}">
        <p14:creationId xmlns:p14="http://schemas.microsoft.com/office/powerpoint/2010/main" val="302970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wipe(down)">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wipe(down)">
                                      <p:cBhvr>
                                        <p:cTn id="27" dur="500"/>
                                        <p:tgtEl>
                                          <p:spTgt spid="103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029"/>
                                        </p:tgtEl>
                                        <p:attrNameLst>
                                          <p:attrName>style.visibility</p:attrName>
                                        </p:attrNameLst>
                                      </p:cBhvr>
                                      <p:to>
                                        <p:strVal val="visible"/>
                                      </p:to>
                                    </p:set>
                                    <p:animEffect transition="in" filter="wipe(down)">
                                      <p:cBhvr>
                                        <p:cTn id="36" dur="500"/>
                                        <p:tgtEl>
                                          <p:spTgt spid="1029"/>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p:cTn id="41" dur="1000" fill="hold"/>
                                        <p:tgtEl>
                                          <p:spTgt spid="3"/>
                                        </p:tgtEl>
                                        <p:attrNameLst>
                                          <p:attrName>ppt_w</p:attrName>
                                        </p:attrNameLst>
                                      </p:cBhvr>
                                      <p:tavLst>
                                        <p:tav tm="0">
                                          <p:val>
                                            <p:fltVal val="0"/>
                                          </p:val>
                                        </p:tav>
                                        <p:tav tm="100000">
                                          <p:val>
                                            <p:strVal val="#ppt_w"/>
                                          </p:val>
                                        </p:tav>
                                      </p:tavLst>
                                    </p:anim>
                                    <p:anim calcmode="lin" valueType="num">
                                      <p:cBhvr>
                                        <p:cTn id="42" dur="1000" fill="hold"/>
                                        <p:tgtEl>
                                          <p:spTgt spid="3"/>
                                        </p:tgtEl>
                                        <p:attrNameLst>
                                          <p:attrName>ppt_h</p:attrName>
                                        </p:attrNameLst>
                                      </p:cBhvr>
                                      <p:tavLst>
                                        <p:tav tm="0">
                                          <p:val>
                                            <p:fltVal val="0"/>
                                          </p:val>
                                        </p:tav>
                                        <p:tav tm="100000">
                                          <p:val>
                                            <p:strVal val="#ppt_h"/>
                                          </p:val>
                                        </p:tav>
                                      </p:tavLst>
                                    </p:anim>
                                    <p:anim calcmode="lin" valueType="num">
                                      <p:cBhvr>
                                        <p:cTn id="43" dur="1000" fill="hold"/>
                                        <p:tgtEl>
                                          <p:spTgt spid="3"/>
                                        </p:tgtEl>
                                        <p:attrNameLst>
                                          <p:attrName>style.rotation</p:attrName>
                                        </p:attrNameLst>
                                      </p:cBhvr>
                                      <p:tavLst>
                                        <p:tav tm="0">
                                          <p:val>
                                            <p:fltVal val="90"/>
                                          </p:val>
                                        </p:tav>
                                        <p:tav tm="100000">
                                          <p:val>
                                            <p:fltVal val="0"/>
                                          </p:val>
                                        </p:tav>
                                      </p:tavLst>
                                    </p:anim>
                                    <p:animEffect transition="in" filter="fade">
                                      <p:cBhvr>
                                        <p:cTn id="44" dur="1000"/>
                                        <p:tgtEl>
                                          <p:spTgt spid="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par>
                                <p:cTn id="52" presetID="31" presetClass="entr" presetSubtype="0" fill="hold" grpId="0" nodeType="withEffect">
                                  <p:stCondLst>
                                    <p:cond delay="0"/>
                                  </p:stCondLst>
                                  <p:childTnLst>
                                    <p:set>
                                      <p:cBhvr>
                                        <p:cTn id="53" dur="1" fill="hold">
                                          <p:stCondLst>
                                            <p:cond delay="0"/>
                                          </p:stCondLst>
                                        </p:cTn>
                                        <p:tgtEl>
                                          <p:spTgt spid="4"/>
                                        </p:tgtEl>
                                        <p:attrNameLst>
                                          <p:attrName>style.visibility</p:attrName>
                                        </p:attrNameLst>
                                      </p:cBhvr>
                                      <p:to>
                                        <p:strVal val="visible"/>
                                      </p:to>
                                    </p:set>
                                    <p:anim calcmode="lin" valueType="num">
                                      <p:cBhvr>
                                        <p:cTn id="54" dur="1000" fill="hold"/>
                                        <p:tgtEl>
                                          <p:spTgt spid="4"/>
                                        </p:tgtEl>
                                        <p:attrNameLst>
                                          <p:attrName>ppt_w</p:attrName>
                                        </p:attrNameLst>
                                      </p:cBhvr>
                                      <p:tavLst>
                                        <p:tav tm="0">
                                          <p:val>
                                            <p:fltVal val="0"/>
                                          </p:val>
                                        </p:tav>
                                        <p:tav tm="100000">
                                          <p:val>
                                            <p:strVal val="#ppt_w"/>
                                          </p:val>
                                        </p:tav>
                                      </p:tavLst>
                                    </p:anim>
                                    <p:anim calcmode="lin" valueType="num">
                                      <p:cBhvr>
                                        <p:cTn id="55" dur="1000" fill="hold"/>
                                        <p:tgtEl>
                                          <p:spTgt spid="4"/>
                                        </p:tgtEl>
                                        <p:attrNameLst>
                                          <p:attrName>ppt_h</p:attrName>
                                        </p:attrNameLst>
                                      </p:cBhvr>
                                      <p:tavLst>
                                        <p:tav tm="0">
                                          <p:val>
                                            <p:fltVal val="0"/>
                                          </p:val>
                                        </p:tav>
                                        <p:tav tm="100000">
                                          <p:val>
                                            <p:strVal val="#ppt_h"/>
                                          </p:val>
                                        </p:tav>
                                      </p:tavLst>
                                    </p:anim>
                                    <p:anim calcmode="lin" valueType="num">
                                      <p:cBhvr>
                                        <p:cTn id="56" dur="1000" fill="hold"/>
                                        <p:tgtEl>
                                          <p:spTgt spid="4"/>
                                        </p:tgtEl>
                                        <p:attrNameLst>
                                          <p:attrName>style.rotation</p:attrName>
                                        </p:attrNameLst>
                                      </p:cBhvr>
                                      <p:tavLst>
                                        <p:tav tm="0">
                                          <p:val>
                                            <p:fltVal val="90"/>
                                          </p:val>
                                        </p:tav>
                                        <p:tav tm="100000">
                                          <p:val>
                                            <p:fltVal val="0"/>
                                          </p:val>
                                        </p:tav>
                                      </p:tavLst>
                                    </p:anim>
                                    <p:animEffect transition="in" filter="fade">
                                      <p:cBhvr>
                                        <p:cTn id="5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806440" y="1019652"/>
            <a:ext cx="4806315" cy="994172"/>
          </a:xfrm>
        </p:spPr>
        <p:txBody>
          <a:bodyPr>
            <a:normAutofit/>
          </a:bodyPr>
          <a:lstStyle/>
          <a:p>
            <a:r>
              <a:rPr lang="sv-SE" sz="2400" b="1" dirty="0"/>
              <a:t>Diskussion eller frågor?</a:t>
            </a:r>
          </a:p>
        </p:txBody>
      </p:sp>
      <p:pic>
        <p:nvPicPr>
          <p:cNvPr id="4" name="Platshållare för innehåll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72696" y="265271"/>
            <a:ext cx="4981089" cy="32635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390" y="2375868"/>
            <a:ext cx="3692553" cy="252869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899677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47867" y="98748"/>
            <a:ext cx="7505974" cy="1200329"/>
          </a:xfrm>
          <a:prstGeom prst="rect">
            <a:avLst/>
          </a:prstGeom>
          <a:noFill/>
        </p:spPr>
        <p:txBody>
          <a:bodyPr wrap="square" rtlCol="0">
            <a:spAutoFit/>
          </a:bodyPr>
          <a:lstStyle/>
          <a:p>
            <a:r>
              <a:rPr lang="sv-SE" sz="2400" b="1" dirty="0" smtClean="0">
                <a:solidFill>
                  <a:schemeClr val="accent1"/>
                </a:solidFill>
              </a:rPr>
              <a:t>§8 </a:t>
            </a:r>
            <a:r>
              <a:rPr lang="sv-SE" sz="2400" b="1" dirty="0">
                <a:solidFill>
                  <a:schemeClr val="accent1"/>
                </a:solidFill>
              </a:rPr>
              <a:t>Psykisk hälsa – förstärkta aktiviteter suicidprevention hösten 2022</a:t>
            </a:r>
          </a:p>
          <a:p>
            <a:r>
              <a:rPr lang="sv-SE" sz="2400" b="1" dirty="0" smtClean="0">
                <a:solidFill>
                  <a:schemeClr val="accent1"/>
                </a:solidFill>
              </a:rPr>
              <a:t> </a:t>
            </a:r>
            <a:endParaRPr lang="sv-SE" sz="2400" b="1" dirty="0">
              <a:solidFill>
                <a:schemeClr val="accent1"/>
              </a:solidFill>
            </a:endParaRPr>
          </a:p>
        </p:txBody>
      </p:sp>
      <p:sp>
        <p:nvSpPr>
          <p:cNvPr id="2" name="textruta 1"/>
          <p:cNvSpPr txBox="1"/>
          <p:nvPr/>
        </p:nvSpPr>
        <p:spPr>
          <a:xfrm>
            <a:off x="393290" y="943898"/>
            <a:ext cx="8249264" cy="3754874"/>
          </a:xfrm>
          <a:prstGeom prst="rect">
            <a:avLst/>
          </a:prstGeom>
          <a:noFill/>
        </p:spPr>
        <p:txBody>
          <a:bodyPr wrap="square" rtlCol="0">
            <a:spAutoFit/>
          </a:bodyPr>
          <a:lstStyle/>
          <a:p>
            <a:pPr marL="285750" indent="-285750">
              <a:buFont typeface="Arial" panose="020B0604020202020204" pitchFamily="34" charset="0"/>
              <a:buChar char="•"/>
            </a:pPr>
            <a:r>
              <a:rPr lang="sv-SE" sz="1400" dirty="0" smtClean="0"/>
              <a:t>Handlingsplan för psykisk hälsa finns upprättad men aktiviteter försenades </a:t>
            </a:r>
            <a:r>
              <a:rPr lang="sv-SE" sz="1400" dirty="0" err="1" smtClean="0"/>
              <a:t>pga</a:t>
            </a:r>
            <a:r>
              <a:rPr lang="sv-SE" sz="1400" dirty="0" smtClean="0"/>
              <a:t> fördröjt internt beslut inom Region Norrbotten 2021.  </a:t>
            </a:r>
          </a:p>
          <a:p>
            <a:pPr marL="285750" indent="-285750">
              <a:buFont typeface="Arial" panose="020B0604020202020204" pitchFamily="34" charset="0"/>
              <a:buChar char="•"/>
            </a:pPr>
            <a:r>
              <a:rPr lang="sv-SE" sz="1400" dirty="0" smtClean="0"/>
              <a:t>Länsgemensam handlingsplan suicidprevention – förväntas beslutas på </a:t>
            </a:r>
            <a:r>
              <a:rPr lang="sv-SE" sz="1400" dirty="0" err="1" smtClean="0"/>
              <a:t>Polsam</a:t>
            </a:r>
            <a:r>
              <a:rPr lang="sv-SE" sz="1400" dirty="0" smtClean="0"/>
              <a:t> 31 augusti. </a:t>
            </a:r>
          </a:p>
          <a:p>
            <a:pPr marL="285750" indent="-285750">
              <a:buFont typeface="Arial" panose="020B0604020202020204" pitchFamily="34" charset="0"/>
              <a:buChar char="•"/>
            </a:pPr>
            <a:r>
              <a:rPr lang="sv-SE" sz="1400" dirty="0" smtClean="0"/>
              <a:t>I vår gemensamma handlingsplan tillsammans med kommunerna finansieras aktiviteter med inom områdena: </a:t>
            </a:r>
          </a:p>
          <a:p>
            <a:pPr marL="742950" lvl="1" indent="-285750">
              <a:buFont typeface="Arial" panose="020B0604020202020204" pitchFamily="34" charset="0"/>
              <a:buChar char="•"/>
            </a:pPr>
            <a:r>
              <a:rPr lang="sv-SE" sz="1400" dirty="0" smtClean="0"/>
              <a:t>Personer med samsjuklighet</a:t>
            </a:r>
          </a:p>
          <a:p>
            <a:pPr marL="742950" lvl="1" indent="-285750">
              <a:buFont typeface="Arial" panose="020B0604020202020204" pitchFamily="34" charset="0"/>
              <a:buChar char="•"/>
            </a:pPr>
            <a:r>
              <a:rPr lang="sv-SE" sz="1400" dirty="0" smtClean="0"/>
              <a:t>Stärkt brukarmedverkan </a:t>
            </a:r>
          </a:p>
          <a:p>
            <a:pPr marL="742950" lvl="1" indent="-285750">
              <a:buFont typeface="Arial" panose="020B0604020202020204" pitchFamily="34" charset="0"/>
              <a:buChar char="•"/>
            </a:pPr>
            <a:r>
              <a:rPr lang="sv-SE" sz="1400" dirty="0" smtClean="0"/>
              <a:t>Suicidprevention </a:t>
            </a:r>
          </a:p>
          <a:p>
            <a:pPr marL="742950" lvl="1" indent="-285750">
              <a:buFont typeface="Arial" panose="020B0604020202020204" pitchFamily="34" charset="0"/>
              <a:buChar char="•"/>
            </a:pPr>
            <a:r>
              <a:rPr lang="sv-SE" sz="1400" dirty="0" smtClean="0"/>
              <a:t>Förstärkta insatser för barn och unga </a:t>
            </a:r>
          </a:p>
          <a:p>
            <a:endParaRPr lang="sv-SE" sz="1400" dirty="0"/>
          </a:p>
          <a:p>
            <a:r>
              <a:rPr lang="sv-SE" sz="1400" dirty="0" smtClean="0"/>
              <a:t>Region Norrbotten har utlovat kompensation till kommunerna (för de medel som skickades tillbaka till staten 2021) för att intensifiera arbetet under hösten 2022.  </a:t>
            </a:r>
          </a:p>
          <a:p>
            <a:r>
              <a:rPr lang="sv-SE" sz="1400" dirty="0" smtClean="0"/>
              <a:t>Medlen ska användas hösten 2022 för att förstärkta aktiviteter i handlingsplanen. Möjlig inriktning</a:t>
            </a:r>
          </a:p>
          <a:p>
            <a:pPr marL="285750" indent="-285750">
              <a:buFont typeface="Arial" panose="020B0604020202020204" pitchFamily="34" charset="0"/>
              <a:buChar char="•"/>
            </a:pPr>
            <a:r>
              <a:rPr lang="sv-SE" sz="1400" dirty="0" smtClean="0"/>
              <a:t>Lokala handlingsplaner för suicidprevention</a:t>
            </a:r>
          </a:p>
          <a:p>
            <a:pPr marL="285750" indent="-285750">
              <a:buFont typeface="Arial" panose="020B0604020202020204" pitchFamily="34" charset="0"/>
              <a:buChar char="•"/>
            </a:pPr>
            <a:r>
              <a:rPr lang="sv-SE" sz="1400" dirty="0" smtClean="0"/>
              <a:t>Insatser </a:t>
            </a:r>
            <a:r>
              <a:rPr lang="sv-SE" sz="1400" dirty="0"/>
              <a:t>till skola och elevhälsa för att arbeta med suicidprevention och psykisk </a:t>
            </a:r>
            <a:r>
              <a:rPr lang="sv-SE" sz="1400" dirty="0" smtClean="0"/>
              <a:t>ohälsa </a:t>
            </a:r>
            <a:r>
              <a:rPr lang="sv-SE" sz="1400" dirty="0"/>
              <a:t>hos barn- och </a:t>
            </a:r>
            <a:r>
              <a:rPr lang="sv-SE" sz="1400" dirty="0" smtClean="0"/>
              <a:t>unga</a:t>
            </a:r>
            <a:endParaRPr lang="sv-SE" sz="1400" dirty="0"/>
          </a:p>
          <a:p>
            <a:pPr marL="285750" indent="-285750">
              <a:buFont typeface="Arial" panose="020B0604020202020204" pitchFamily="34" charset="0"/>
              <a:buChar char="•"/>
            </a:pPr>
            <a:r>
              <a:rPr lang="sv-SE" sz="1400" dirty="0" smtClean="0"/>
              <a:t>Prehospital psykiatrisk akutsjukvård </a:t>
            </a:r>
          </a:p>
        </p:txBody>
      </p:sp>
    </p:spTree>
    <p:extLst>
      <p:ext uri="{BB962C8B-B14F-4D97-AF65-F5344CB8AC3E}">
        <p14:creationId xmlns:p14="http://schemas.microsoft.com/office/powerpoint/2010/main" val="22100262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§9 Modellområde Östra </a:t>
            </a:r>
            <a:endParaRPr lang="sv-SE" sz="2400" b="1" dirty="0">
              <a:solidFill>
                <a:schemeClr val="accent1"/>
              </a:solidFill>
            </a:endParaRPr>
          </a:p>
        </p:txBody>
      </p:sp>
    </p:spTree>
    <p:extLst>
      <p:ext uri="{BB962C8B-B14F-4D97-AF65-F5344CB8AC3E}">
        <p14:creationId xmlns:p14="http://schemas.microsoft.com/office/powerpoint/2010/main" val="37077374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ctrTitle"/>
          </p:nvPr>
        </p:nvSpPr>
        <p:spPr>
          <a:xfrm>
            <a:off x="966020" y="383458"/>
            <a:ext cx="6858000" cy="1120877"/>
          </a:xfrm>
        </p:spPr>
        <p:txBody>
          <a:bodyPr/>
          <a:lstStyle/>
          <a:p>
            <a:r>
              <a:rPr lang="sv-SE" sz="3200" dirty="0" smtClean="0">
                <a:solidFill>
                  <a:srgbClr val="0070C0"/>
                </a:solidFill>
              </a:rPr>
              <a:t>Medborgardialoger Östra Norrbotten</a:t>
            </a:r>
            <a:endParaRPr lang="sv-SE" sz="3200" dirty="0">
              <a:solidFill>
                <a:srgbClr val="0070C0"/>
              </a:solidFill>
            </a:endParaRPr>
          </a:p>
        </p:txBody>
      </p:sp>
      <p:sp>
        <p:nvSpPr>
          <p:cNvPr id="3" name="Underrubrik 2"/>
          <p:cNvSpPr>
            <a:spLocks noGrp="1"/>
          </p:cNvSpPr>
          <p:nvPr>
            <p:ph type="subTitle" idx="1"/>
          </p:nvPr>
        </p:nvSpPr>
        <p:spPr>
          <a:xfrm>
            <a:off x="1084007" y="1895283"/>
            <a:ext cx="6858000" cy="1241822"/>
          </a:xfrm>
        </p:spPr>
        <p:txBody>
          <a:bodyPr/>
          <a:lstStyle/>
          <a:p>
            <a:r>
              <a:rPr lang="sv-SE" dirty="0" smtClean="0"/>
              <a:t>Vad är viktigt för dig?</a:t>
            </a:r>
          </a:p>
          <a:p>
            <a:r>
              <a:rPr lang="sv-SE" dirty="0" smtClean="0"/>
              <a:t>Greta Sköld, projektledare </a:t>
            </a:r>
            <a:endParaRPr lang="sv-SE" dirty="0"/>
          </a:p>
        </p:txBody>
      </p:sp>
    </p:spTree>
    <p:extLst>
      <p:ext uri="{BB962C8B-B14F-4D97-AF65-F5344CB8AC3E}">
        <p14:creationId xmlns:p14="http://schemas.microsoft.com/office/powerpoint/2010/main" val="133329367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Fördjupad dialog </a:t>
            </a:r>
            <a:endParaRPr lang="sv-SE" dirty="0"/>
          </a:p>
        </p:txBody>
      </p:sp>
      <p:sp>
        <p:nvSpPr>
          <p:cNvPr id="3" name="Platshållare för text 2"/>
          <p:cNvSpPr>
            <a:spLocks noGrp="1"/>
          </p:cNvSpPr>
          <p:nvPr>
            <p:ph type="body" idx="1"/>
          </p:nvPr>
        </p:nvSpPr>
        <p:spPr/>
        <p:txBody>
          <a:bodyPr/>
          <a:lstStyle/>
          <a:p>
            <a:r>
              <a:rPr lang="sv-SE" dirty="0" smtClean="0"/>
              <a:t>Syfte</a:t>
            </a:r>
            <a:endParaRPr lang="sv-SE" dirty="0"/>
          </a:p>
        </p:txBody>
      </p:sp>
      <p:sp>
        <p:nvSpPr>
          <p:cNvPr id="4" name="Platshållare för innehåll 3"/>
          <p:cNvSpPr>
            <a:spLocks noGrp="1"/>
          </p:cNvSpPr>
          <p:nvPr>
            <p:ph sz="half" idx="2"/>
          </p:nvPr>
        </p:nvSpPr>
        <p:spPr/>
        <p:txBody>
          <a:bodyPr/>
          <a:lstStyle/>
          <a:p>
            <a:r>
              <a:rPr lang="sv-SE" dirty="0" smtClean="0"/>
              <a:t>Att befolkningen är medskapande när vi skapar en god och nära vård</a:t>
            </a:r>
            <a:endParaRPr lang="sv-SE" dirty="0"/>
          </a:p>
        </p:txBody>
      </p:sp>
      <p:sp>
        <p:nvSpPr>
          <p:cNvPr id="5" name="Platshållare för text 4"/>
          <p:cNvSpPr>
            <a:spLocks noGrp="1"/>
          </p:cNvSpPr>
          <p:nvPr>
            <p:ph type="body" sz="quarter" idx="3"/>
          </p:nvPr>
        </p:nvSpPr>
        <p:spPr/>
        <p:txBody>
          <a:bodyPr/>
          <a:lstStyle/>
          <a:p>
            <a:r>
              <a:rPr lang="sv-SE" dirty="0" smtClean="0"/>
              <a:t>Mål</a:t>
            </a:r>
            <a:endParaRPr lang="sv-SE" dirty="0"/>
          </a:p>
        </p:txBody>
      </p:sp>
      <p:sp>
        <p:nvSpPr>
          <p:cNvPr id="6" name="Platshållare för innehåll 5"/>
          <p:cNvSpPr>
            <a:spLocks noGrp="1"/>
          </p:cNvSpPr>
          <p:nvPr>
            <p:ph sz="quarter" idx="4"/>
          </p:nvPr>
        </p:nvSpPr>
        <p:spPr/>
        <p:txBody>
          <a:bodyPr/>
          <a:lstStyle/>
          <a:p>
            <a:r>
              <a:rPr lang="sv-SE" dirty="0" smtClean="0"/>
              <a:t>Att skapa relation för att på sikt få tillit, som är nödvändig för trygga självständiga medborgare.</a:t>
            </a:r>
          </a:p>
          <a:p>
            <a:r>
              <a:rPr lang="sv-SE" dirty="0" smtClean="0"/>
              <a:t>Delmål: att gemensamt hitta arenor för fortsatt dialog mellan huvudmän och medborgare.</a:t>
            </a:r>
            <a:endParaRPr lang="sv-SE" dirty="0"/>
          </a:p>
        </p:txBody>
      </p:sp>
    </p:spTree>
    <p:extLst>
      <p:ext uri="{BB962C8B-B14F-4D97-AF65-F5344CB8AC3E}">
        <p14:creationId xmlns:p14="http://schemas.microsoft.com/office/powerpoint/2010/main" val="20938745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474391" y="594880"/>
            <a:ext cx="5978095" cy="834016"/>
          </a:xfrm>
        </p:spPr>
        <p:txBody>
          <a:bodyPr/>
          <a:lstStyle/>
          <a:p>
            <a:pPr marL="342900" lvl="0" indent="-342900">
              <a:spcBef>
                <a:spcPts val="300"/>
              </a:spcBef>
              <a:spcAft>
                <a:spcPts val="300"/>
              </a:spcAft>
              <a:tabLst>
                <a:tab pos="228600" algn="l"/>
                <a:tab pos="828040" algn="l"/>
              </a:tabLst>
            </a:pPr>
            <a:r>
              <a:rPr lang="sv-SE" dirty="0">
                <a:latin typeface="Times New Roman" panose="02020603050405020304" pitchFamily="18" charset="0"/>
                <a:ea typeface="Calibri" panose="020F0502020204030204" pitchFamily="34" charset="0"/>
                <a:cs typeface="Times New Roman" panose="02020603050405020304" pitchFamily="18" charset="0"/>
              </a:rPr>
              <a:t/>
            </a:r>
            <a:br>
              <a:rPr lang="sv-SE" dirty="0">
                <a:latin typeface="Times New Roman" panose="02020603050405020304" pitchFamily="18" charset="0"/>
                <a:ea typeface="Calibri" panose="020F0502020204030204" pitchFamily="34" charset="0"/>
                <a:cs typeface="Times New Roman" panose="02020603050405020304" pitchFamily="18" charset="0"/>
              </a:rPr>
            </a:br>
            <a:r>
              <a:rPr lang="sv-SE" dirty="0" smtClean="0">
                <a:ea typeface="Calibri" panose="020F0502020204030204" pitchFamily="34" charset="0"/>
                <a:cs typeface="Times New Roman" panose="02020603050405020304" pitchFamily="18" charset="0"/>
              </a:rPr>
              <a:t>God och nära vård </a:t>
            </a:r>
            <a:r>
              <a:rPr lang="sv-SE" dirty="0">
                <a:latin typeface="Times New Roman" panose="02020603050405020304" pitchFamily="18" charset="0"/>
                <a:ea typeface="Calibri" panose="020F0502020204030204" pitchFamily="34" charset="0"/>
                <a:cs typeface="Times New Roman" panose="02020603050405020304" pitchFamily="18" charset="0"/>
              </a:rPr>
              <a:t/>
            </a:r>
            <a:br>
              <a:rPr lang="sv-SE" dirty="0">
                <a:latin typeface="Times New Roman" panose="02020603050405020304" pitchFamily="18" charset="0"/>
                <a:ea typeface="Calibri" panose="020F0502020204030204" pitchFamily="34" charset="0"/>
                <a:cs typeface="Times New Roman" panose="02020603050405020304" pitchFamily="18" charset="0"/>
              </a:rPr>
            </a:br>
            <a:endParaRPr lang="sv-SE" dirty="0"/>
          </a:p>
        </p:txBody>
      </p:sp>
      <p:pic>
        <p:nvPicPr>
          <p:cNvPr id="4" name="Platshållare för innehåll 3"/>
          <p:cNvPicPr>
            <a:picLocks noGrp="1" noChangeAspect="1"/>
          </p:cNvPicPr>
          <p:nvPr>
            <p:ph sz="half" idx="1"/>
          </p:nvPr>
        </p:nvPicPr>
        <p:blipFill>
          <a:blip r:embed="rId2"/>
          <a:stretch>
            <a:fillRect/>
          </a:stretch>
        </p:blipFill>
        <p:spPr>
          <a:xfrm>
            <a:off x="688751" y="1335387"/>
            <a:ext cx="5825915" cy="3251415"/>
          </a:xfrm>
          <a:prstGeom prst="rect">
            <a:avLst/>
          </a:prstGeom>
        </p:spPr>
      </p:pic>
    </p:spTree>
    <p:extLst>
      <p:ext uri="{BB962C8B-B14F-4D97-AF65-F5344CB8AC3E}">
        <p14:creationId xmlns:p14="http://schemas.microsoft.com/office/powerpoint/2010/main" val="3905241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611" y="278112"/>
            <a:ext cx="6472238" cy="4650581"/>
          </a:xfrm>
          <a:prstGeom prst="rect">
            <a:avLst/>
          </a:prstGeom>
        </p:spPr>
      </p:pic>
      <p:sp>
        <p:nvSpPr>
          <p:cNvPr id="4" name="textruta 3"/>
          <p:cNvSpPr txBox="1"/>
          <p:nvPr/>
        </p:nvSpPr>
        <p:spPr>
          <a:xfrm>
            <a:off x="158262" y="1677573"/>
            <a:ext cx="2300630" cy="1546577"/>
          </a:xfrm>
          <a:prstGeom prst="rect">
            <a:avLst/>
          </a:prstGeom>
          <a:noFill/>
        </p:spPr>
        <p:txBody>
          <a:bodyPr wrap="none" rtlCol="0">
            <a:spAutoFit/>
          </a:bodyPr>
          <a:lstStyle/>
          <a:p>
            <a:r>
              <a:rPr lang="sv-SE" sz="1350" dirty="0"/>
              <a:t>Annonsen</a:t>
            </a:r>
            <a:br>
              <a:rPr lang="sv-SE" sz="1350" dirty="0"/>
            </a:br>
            <a:r>
              <a:rPr lang="sv-SE" sz="1350" dirty="0"/>
              <a:t>Halvsida NSD och Kuriren,</a:t>
            </a:r>
          </a:p>
          <a:p>
            <a:r>
              <a:rPr lang="sv-SE" sz="1350" dirty="0"/>
              <a:t>Samt alla lokala reklamblad</a:t>
            </a:r>
          </a:p>
          <a:p>
            <a:r>
              <a:rPr lang="sv-SE" sz="1350" dirty="0"/>
              <a:t>Sociala medier:</a:t>
            </a:r>
            <a:br>
              <a:rPr lang="sv-SE" sz="1350" dirty="0"/>
            </a:br>
            <a:r>
              <a:rPr lang="sv-SE" sz="1350" dirty="0"/>
              <a:t>Facebook, </a:t>
            </a:r>
            <a:r>
              <a:rPr lang="sv-SE" sz="1350" dirty="0" err="1"/>
              <a:t>Instagram</a:t>
            </a:r>
            <a:r>
              <a:rPr lang="sv-SE" sz="1350" dirty="0"/>
              <a:t> och </a:t>
            </a:r>
          </a:p>
          <a:p>
            <a:r>
              <a:rPr lang="sv-SE" sz="1350" dirty="0" err="1"/>
              <a:t>Snapchat</a:t>
            </a:r>
            <a:r>
              <a:rPr lang="sv-SE" sz="1350" dirty="0"/>
              <a:t>.</a:t>
            </a:r>
          </a:p>
          <a:p>
            <a:endParaRPr lang="sv-SE" sz="1350" dirty="0"/>
          </a:p>
        </p:txBody>
      </p:sp>
    </p:spTree>
    <p:extLst>
      <p:ext uri="{BB962C8B-B14F-4D97-AF65-F5344CB8AC3E}">
        <p14:creationId xmlns:p14="http://schemas.microsoft.com/office/powerpoint/2010/main" val="34478888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Deltagare, valda av respektive organisations politiker från styrgruppen.</a:t>
            </a:r>
            <a:endParaRPr lang="sv-SE" dirty="0"/>
          </a:p>
        </p:txBody>
      </p:sp>
      <p:sp>
        <p:nvSpPr>
          <p:cNvPr id="3" name="Platshållare för text 2"/>
          <p:cNvSpPr>
            <a:spLocks noGrp="1"/>
          </p:cNvSpPr>
          <p:nvPr>
            <p:ph type="body" idx="1"/>
          </p:nvPr>
        </p:nvSpPr>
        <p:spPr/>
        <p:txBody>
          <a:bodyPr/>
          <a:lstStyle/>
          <a:p>
            <a:r>
              <a:rPr lang="sv-SE" dirty="0" smtClean="0"/>
              <a:t>Kommun</a:t>
            </a:r>
            <a:endParaRPr lang="sv-SE" dirty="0"/>
          </a:p>
        </p:txBody>
      </p:sp>
      <p:sp>
        <p:nvSpPr>
          <p:cNvPr id="4" name="Platshållare för innehåll 3"/>
          <p:cNvSpPr>
            <a:spLocks noGrp="1"/>
          </p:cNvSpPr>
          <p:nvPr>
            <p:ph sz="half" idx="2"/>
          </p:nvPr>
        </p:nvSpPr>
        <p:spPr/>
        <p:txBody>
          <a:bodyPr>
            <a:normAutofit fontScale="92500" lnSpcReduction="10000"/>
          </a:bodyPr>
          <a:lstStyle/>
          <a:p>
            <a:r>
              <a:rPr lang="sv-SE" dirty="0" smtClean="0"/>
              <a:t>KSO</a:t>
            </a:r>
          </a:p>
          <a:p>
            <a:r>
              <a:rPr lang="sv-SE" dirty="0" smtClean="0"/>
              <a:t>Socialnämndens </a:t>
            </a:r>
            <a:r>
              <a:rPr lang="sv-SE" dirty="0" err="1" smtClean="0"/>
              <a:t>ordf</a:t>
            </a:r>
            <a:r>
              <a:rPr lang="sv-SE" dirty="0" smtClean="0"/>
              <a:t> + vice</a:t>
            </a:r>
          </a:p>
          <a:p>
            <a:r>
              <a:rPr lang="sv-SE" dirty="0" smtClean="0"/>
              <a:t>Socialchef</a:t>
            </a:r>
            <a:br>
              <a:rPr lang="sv-SE" dirty="0" smtClean="0"/>
            </a:br>
            <a:endParaRPr lang="sv-SE" dirty="0" smtClean="0"/>
          </a:p>
          <a:p>
            <a:r>
              <a:rPr lang="sv-SE" dirty="0" smtClean="0"/>
              <a:t>Övertorneå valde att ta med MAS, som också är enhetschef</a:t>
            </a:r>
          </a:p>
          <a:p>
            <a:r>
              <a:rPr lang="sv-SE" dirty="0" smtClean="0"/>
              <a:t>Överkalix valde att bjuda med kommundirektören</a:t>
            </a:r>
            <a:endParaRPr lang="sv-SE" dirty="0"/>
          </a:p>
        </p:txBody>
      </p:sp>
      <p:sp>
        <p:nvSpPr>
          <p:cNvPr id="5" name="Platshållare för text 4"/>
          <p:cNvSpPr>
            <a:spLocks noGrp="1"/>
          </p:cNvSpPr>
          <p:nvPr>
            <p:ph type="body" sz="quarter" idx="3"/>
          </p:nvPr>
        </p:nvSpPr>
        <p:spPr/>
        <p:txBody>
          <a:bodyPr/>
          <a:lstStyle/>
          <a:p>
            <a:r>
              <a:rPr lang="sv-SE" dirty="0" smtClean="0"/>
              <a:t>Region</a:t>
            </a:r>
            <a:endParaRPr lang="sv-SE" dirty="0"/>
          </a:p>
        </p:txBody>
      </p:sp>
      <p:sp>
        <p:nvSpPr>
          <p:cNvPr id="6" name="Platshållare för innehåll 5"/>
          <p:cNvSpPr>
            <a:spLocks noGrp="1"/>
          </p:cNvSpPr>
          <p:nvPr>
            <p:ph sz="quarter" idx="4"/>
          </p:nvPr>
        </p:nvSpPr>
        <p:spPr/>
        <p:txBody>
          <a:bodyPr/>
          <a:lstStyle/>
          <a:p>
            <a:r>
              <a:rPr lang="sv-SE" dirty="0" smtClean="0"/>
              <a:t>Regionråd</a:t>
            </a:r>
          </a:p>
          <a:p>
            <a:r>
              <a:rPr lang="sv-SE" dirty="0" smtClean="0"/>
              <a:t>PV chef Östra</a:t>
            </a:r>
          </a:p>
          <a:p>
            <a:r>
              <a:rPr lang="sv-SE" dirty="0" smtClean="0"/>
              <a:t>Enhetschef </a:t>
            </a:r>
            <a:r>
              <a:rPr lang="sv-SE" dirty="0" err="1" smtClean="0"/>
              <a:t>resp</a:t>
            </a:r>
            <a:r>
              <a:rPr lang="sv-SE" dirty="0" smtClean="0"/>
              <a:t> HC</a:t>
            </a:r>
            <a:br>
              <a:rPr lang="sv-SE" dirty="0" smtClean="0"/>
            </a:br>
            <a:endParaRPr lang="sv-SE" dirty="0" smtClean="0"/>
          </a:p>
          <a:p>
            <a:r>
              <a:rPr lang="sv-SE" dirty="0" smtClean="0"/>
              <a:t>I Kalix deltog verksamhetschefen för medicinkliniken vid Kalix sjukhus</a:t>
            </a:r>
          </a:p>
          <a:p>
            <a:endParaRPr lang="sv-SE" dirty="0"/>
          </a:p>
        </p:txBody>
      </p:sp>
    </p:spTree>
    <p:extLst>
      <p:ext uri="{BB962C8B-B14F-4D97-AF65-F5344CB8AC3E}">
        <p14:creationId xmlns:p14="http://schemas.microsoft.com/office/powerpoint/2010/main" val="37652492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370157" y="331315"/>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dirty="0"/>
              <a:t>Vad är viktigt för dig?</a:t>
            </a:r>
            <a:br>
              <a:rPr lang="sv-SE" sz="3300" dirty="0"/>
            </a:br>
            <a:r>
              <a:rPr lang="sv-SE" sz="3300" dirty="0"/>
              <a:t>Vilka behov behöver du få tillgodosedda?</a:t>
            </a:r>
          </a:p>
        </p:txBody>
      </p:sp>
      <p:sp>
        <p:nvSpPr>
          <p:cNvPr id="3" name="Rubrik 1"/>
          <p:cNvSpPr txBox="1">
            <a:spLocks/>
          </p:cNvSpPr>
          <p:nvPr/>
        </p:nvSpPr>
        <p:spPr>
          <a:xfrm>
            <a:off x="349055" y="1650929"/>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dirty="0"/>
              <a:t>Hur vill du vara delaktig i omställningen till en nära vård?</a:t>
            </a:r>
          </a:p>
        </p:txBody>
      </p:sp>
      <p:sp>
        <p:nvSpPr>
          <p:cNvPr id="4" name="Rubrik 1"/>
          <p:cNvSpPr txBox="1">
            <a:spLocks/>
          </p:cNvSpPr>
          <p:nvPr/>
        </p:nvSpPr>
        <p:spPr>
          <a:xfrm>
            <a:off x="317402" y="2714592"/>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dirty="0"/>
              <a:t>Hur ska vår samverkan fortsätta?</a:t>
            </a:r>
          </a:p>
        </p:txBody>
      </p:sp>
      <p:sp>
        <p:nvSpPr>
          <p:cNvPr id="5" name="Rubrik 1"/>
          <p:cNvSpPr txBox="1">
            <a:spLocks/>
          </p:cNvSpPr>
          <p:nvPr/>
        </p:nvSpPr>
        <p:spPr>
          <a:xfrm>
            <a:off x="349055" y="3310625"/>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dirty="0"/>
              <a:t>Vad tycker du ger trivsel och trygghet i din kommun?</a:t>
            </a:r>
          </a:p>
        </p:txBody>
      </p:sp>
      <p:sp>
        <p:nvSpPr>
          <p:cNvPr id="6" name="Rubrik 1"/>
          <p:cNvSpPr txBox="1">
            <a:spLocks/>
          </p:cNvSpPr>
          <p:nvPr/>
        </p:nvSpPr>
        <p:spPr>
          <a:xfrm>
            <a:off x="370157" y="4463062"/>
            <a:ext cx="7886700" cy="99417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3300" dirty="0"/>
              <a:t>Vad gör dig lycklig?</a:t>
            </a:r>
          </a:p>
        </p:txBody>
      </p:sp>
    </p:spTree>
    <p:extLst>
      <p:ext uri="{BB962C8B-B14F-4D97-AF65-F5344CB8AC3E}">
        <p14:creationId xmlns:p14="http://schemas.microsoft.com/office/powerpoint/2010/main" val="24320646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386001" y="130138"/>
            <a:ext cx="2949178" cy="486410"/>
          </a:xfrm>
        </p:spPr>
        <p:txBody>
          <a:bodyPr/>
          <a:lstStyle/>
          <a:p>
            <a:r>
              <a:rPr lang="sv-SE" dirty="0" smtClean="0"/>
              <a:t>Överkalix</a:t>
            </a:r>
            <a:endParaRPr lang="sv-SE" dirty="0"/>
          </a:p>
        </p:txBody>
      </p:sp>
      <p:sp>
        <p:nvSpPr>
          <p:cNvPr id="4" name="Platshållare för text 3"/>
          <p:cNvSpPr>
            <a:spLocks noGrp="1"/>
          </p:cNvSpPr>
          <p:nvPr>
            <p:ph type="body" sz="half" idx="2"/>
          </p:nvPr>
        </p:nvSpPr>
        <p:spPr>
          <a:xfrm>
            <a:off x="383290" y="892500"/>
            <a:ext cx="4564630" cy="4157020"/>
          </a:xfrm>
        </p:spPr>
        <p:txBody>
          <a:bodyPr>
            <a:normAutofit fontScale="85000" lnSpcReduction="20000"/>
          </a:bodyPr>
          <a:lstStyle/>
          <a:p>
            <a:pPr marL="214313" indent="-214313">
              <a:buFont typeface="Arial" panose="020B0604020202020204" pitchFamily="34" charset="0"/>
              <a:buChar char="•"/>
            </a:pPr>
            <a:r>
              <a:rPr lang="sv-SE" dirty="0" smtClean="0"/>
              <a:t>Tillit, kontinuitet och kvalitet</a:t>
            </a:r>
          </a:p>
          <a:p>
            <a:pPr marL="214313" indent="-214313">
              <a:buFont typeface="Arial" panose="020B0604020202020204" pitchFamily="34" charset="0"/>
              <a:buChar char="•"/>
            </a:pPr>
            <a:r>
              <a:rPr lang="sv-SE" dirty="0" smtClean="0"/>
              <a:t>Samplanera olika behandlingar</a:t>
            </a:r>
          </a:p>
          <a:p>
            <a:pPr marL="214313" indent="-214313">
              <a:buFont typeface="Arial" panose="020B0604020202020204" pitchFamily="34" charset="0"/>
              <a:buChar char="•"/>
            </a:pPr>
            <a:r>
              <a:rPr lang="sv-SE" dirty="0" smtClean="0"/>
              <a:t>Kunna bo hemma länge </a:t>
            </a:r>
          </a:p>
          <a:p>
            <a:pPr marL="214313" indent="-214313">
              <a:buFont typeface="Arial" panose="020B0604020202020204" pitchFamily="34" charset="0"/>
              <a:buChar char="•"/>
            </a:pPr>
            <a:r>
              <a:rPr lang="sv-SE" dirty="0" smtClean="0"/>
              <a:t>Mer tid för hemtjänsten hos brukarna</a:t>
            </a:r>
          </a:p>
          <a:p>
            <a:pPr marL="214313" indent="-214313">
              <a:buFont typeface="Arial" panose="020B0604020202020204" pitchFamily="34" charset="0"/>
              <a:buChar char="•"/>
            </a:pPr>
            <a:r>
              <a:rPr lang="sv-SE" dirty="0" smtClean="0"/>
              <a:t>Låt utbildad personal sköta omsorg och låt andra städa, handla, skotta snö</a:t>
            </a:r>
          </a:p>
          <a:p>
            <a:pPr marL="214313" indent="-214313">
              <a:buFont typeface="Arial" panose="020B0604020202020204" pitchFamily="34" charset="0"/>
              <a:buChar char="•"/>
            </a:pPr>
            <a:r>
              <a:rPr lang="sv-SE" dirty="0" smtClean="0"/>
              <a:t>God tandhälsa behöver tandläkare på orten</a:t>
            </a:r>
          </a:p>
          <a:p>
            <a:pPr marL="214313" indent="-214313">
              <a:buFont typeface="Arial" panose="020B0604020202020204" pitchFamily="34" charset="0"/>
              <a:buChar char="•"/>
            </a:pPr>
            <a:r>
              <a:rPr lang="sv-SE" dirty="0" smtClean="0"/>
              <a:t>Att äldre får prata med en människa på hälsocentralen och inte en maskin</a:t>
            </a:r>
          </a:p>
          <a:p>
            <a:pPr marL="214313" indent="-214313">
              <a:buFont typeface="Arial" panose="020B0604020202020204" pitchFamily="34" charset="0"/>
              <a:buChar char="•"/>
            </a:pPr>
            <a:r>
              <a:rPr lang="sv-SE" dirty="0" smtClean="0"/>
              <a:t>Se över kostnaden och samordningen på dagens sjukresor- låt istället neurolog, kardiolog, ortoped åka ut i glesbygd med jämna mellanrum</a:t>
            </a:r>
          </a:p>
          <a:p>
            <a:pPr marL="214313" indent="-214313">
              <a:buFont typeface="Arial" panose="020B0604020202020204" pitchFamily="34" charset="0"/>
              <a:buChar char="•"/>
            </a:pPr>
            <a:r>
              <a:rPr lang="sv-SE" dirty="0" smtClean="0"/>
              <a:t>Åka runt och erbjuda exempelvis provtagning ute i byarna</a:t>
            </a:r>
          </a:p>
          <a:p>
            <a:pPr marL="214313" indent="-214313">
              <a:buFont typeface="Arial" panose="020B0604020202020204" pitchFamily="34" charset="0"/>
              <a:buChar char="•"/>
            </a:pPr>
            <a:r>
              <a:rPr lang="sv-SE" dirty="0" smtClean="0"/>
              <a:t>Utveckla ett Nära vård råd med oss medborgare</a:t>
            </a:r>
          </a:p>
          <a:p>
            <a:pPr marL="214313" indent="-214313">
              <a:buFont typeface="Arial" panose="020B0604020202020204" pitchFamily="34" charset="0"/>
              <a:buChar char="•"/>
            </a:pPr>
            <a:r>
              <a:rPr lang="sv-SE" dirty="0" smtClean="0"/>
              <a:t>Bjud in till kontinuerliga möten</a:t>
            </a:r>
          </a:p>
          <a:p>
            <a:pPr marL="214313" indent="-214313">
              <a:buFont typeface="Arial" panose="020B0604020202020204" pitchFamily="34" charset="0"/>
              <a:buChar char="•"/>
            </a:pPr>
            <a:r>
              <a:rPr lang="sv-SE" dirty="0" smtClean="0"/>
              <a:t>Slå ihop tillgänglighets/pensionärs/brukarråd till ett gemensamt för kommun/region</a:t>
            </a:r>
          </a:p>
          <a:p>
            <a:pPr marL="214313" indent="-214313">
              <a:buFont typeface="Arial" panose="020B0604020202020204" pitchFamily="34" charset="0"/>
              <a:buChar char="•"/>
            </a:pPr>
            <a:r>
              <a:rPr lang="sv-SE" dirty="0" smtClean="0"/>
              <a:t>Vi vill ha mer information exempelvis- Annonsera i reklamguiden återkommande</a:t>
            </a:r>
          </a:p>
          <a:p>
            <a:pPr marL="214313" indent="-214313">
              <a:buFont typeface="Arial" panose="020B0604020202020204" pitchFamily="34" charset="0"/>
              <a:buChar char="•"/>
            </a:pPr>
            <a:r>
              <a:rPr lang="sv-SE" dirty="0" smtClean="0"/>
              <a:t>Strandpromenadens hängmattor</a:t>
            </a:r>
            <a:endParaRPr lang="sv-SE" dirty="0"/>
          </a:p>
        </p:txBody>
      </p:sp>
      <p:pic>
        <p:nvPicPr>
          <p:cNvPr id="1026" name="37B8A753-B2CF-45CC-879A-F37C793A4E21" descr="IMG_178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23749" y="8356210"/>
            <a:ext cx="2355356" cy="3140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29DCA808-A7CE-4162-8EA4-7F0DB9F223B1" descr="IMG_178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3964" y="1411356"/>
            <a:ext cx="1922053" cy="256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37B8A753-B2CF-45CC-879A-F37C793A4E21" descr="IMG_178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96017" y="130138"/>
            <a:ext cx="1972669" cy="256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476290" y="119269"/>
            <a:ext cx="3061252" cy="1292087"/>
          </a:xfrm>
          <a:prstGeom prst="wedgeEllipseCallout">
            <a:avLst>
              <a:gd name="adj1" fmla="val -43885"/>
              <a:gd name="adj2" fmla="val 48654"/>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sv-SE" sz="1350" dirty="0"/>
              <a:t>” Det är bara att starta, sätt igång nu- så hakar vi på!”</a:t>
            </a:r>
          </a:p>
        </p:txBody>
      </p:sp>
    </p:spTree>
    <p:extLst>
      <p:ext uri="{BB962C8B-B14F-4D97-AF65-F5344CB8AC3E}">
        <p14:creationId xmlns:p14="http://schemas.microsoft.com/office/powerpoint/2010/main" val="226792862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BE2B897F-CA0A-43BE-AD61-7B7464524B9A" descr="_11A701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1015" y="462116"/>
            <a:ext cx="2528932" cy="3790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ubrik 1"/>
          <p:cNvSpPr>
            <a:spLocks noGrp="1"/>
          </p:cNvSpPr>
          <p:nvPr>
            <p:ph type="title"/>
          </p:nvPr>
        </p:nvSpPr>
        <p:spPr>
          <a:xfrm>
            <a:off x="531519" y="87261"/>
            <a:ext cx="2949178" cy="610215"/>
          </a:xfrm>
        </p:spPr>
        <p:txBody>
          <a:bodyPr/>
          <a:lstStyle/>
          <a:p>
            <a:r>
              <a:rPr lang="sv-SE" dirty="0" smtClean="0"/>
              <a:t>Övertorneå</a:t>
            </a:r>
            <a:endParaRPr lang="sv-SE" dirty="0"/>
          </a:p>
        </p:txBody>
      </p:sp>
      <p:sp>
        <p:nvSpPr>
          <p:cNvPr id="4" name="Platshållare för text 3"/>
          <p:cNvSpPr>
            <a:spLocks noGrp="1"/>
          </p:cNvSpPr>
          <p:nvPr>
            <p:ph type="body" sz="half" idx="2"/>
          </p:nvPr>
        </p:nvSpPr>
        <p:spPr>
          <a:xfrm>
            <a:off x="147484" y="1023283"/>
            <a:ext cx="4041058" cy="3637207"/>
          </a:xfrm>
        </p:spPr>
        <p:txBody>
          <a:bodyPr>
            <a:normAutofit fontScale="70000" lnSpcReduction="20000"/>
          </a:bodyPr>
          <a:lstStyle/>
          <a:p>
            <a:pPr marL="214313" indent="-214313">
              <a:buFont typeface="Arial" panose="020B0604020202020204" pitchFamily="34" charset="0"/>
              <a:buChar char="•"/>
            </a:pPr>
            <a:r>
              <a:rPr lang="sv-SE" sz="1400" dirty="0" smtClean="0"/>
              <a:t>Viktigt med trygghet och kontinuitet</a:t>
            </a:r>
          </a:p>
          <a:p>
            <a:pPr marL="214313" indent="-214313">
              <a:buFont typeface="Arial" panose="020B0604020202020204" pitchFamily="34" charset="0"/>
              <a:buChar char="•"/>
            </a:pPr>
            <a:r>
              <a:rPr lang="sv-SE" sz="1400" dirty="0" smtClean="0"/>
              <a:t>Rehabilitering i hemmet</a:t>
            </a:r>
          </a:p>
          <a:p>
            <a:pPr marL="214313" indent="-214313">
              <a:buFont typeface="Arial" panose="020B0604020202020204" pitchFamily="34" charset="0"/>
              <a:buChar char="•"/>
            </a:pPr>
            <a:r>
              <a:rPr lang="sv-SE" sz="1400" dirty="0" smtClean="0"/>
              <a:t>Digitaliseringen i hemmet</a:t>
            </a:r>
          </a:p>
          <a:p>
            <a:pPr marL="214313" indent="-214313">
              <a:buFont typeface="Arial" panose="020B0604020202020204" pitchFamily="34" charset="0"/>
              <a:buChar char="•"/>
            </a:pPr>
            <a:r>
              <a:rPr lang="sv-SE" sz="1400" dirty="0" smtClean="0"/>
              <a:t>Få bort stuprören, se och behandla hela människan</a:t>
            </a:r>
          </a:p>
          <a:p>
            <a:pPr marL="214313" indent="-214313">
              <a:buFont typeface="Arial" panose="020B0604020202020204" pitchFamily="34" charset="0"/>
              <a:buChar char="•"/>
            </a:pPr>
            <a:r>
              <a:rPr lang="sv-SE" sz="1400" dirty="0" smtClean="0"/>
              <a:t>Avlastning till anhöriga</a:t>
            </a:r>
          </a:p>
          <a:p>
            <a:pPr marL="214313" indent="-214313">
              <a:buFont typeface="Arial" panose="020B0604020202020204" pitchFamily="34" charset="0"/>
              <a:buChar char="•"/>
            </a:pPr>
            <a:r>
              <a:rPr lang="sv-SE" sz="1400" dirty="0" smtClean="0"/>
              <a:t>Tydlig plan då man åker hem från slutenvård, vad händer nu?</a:t>
            </a:r>
          </a:p>
          <a:p>
            <a:pPr marL="214313" indent="-214313">
              <a:buFont typeface="Arial" panose="020B0604020202020204" pitchFamily="34" charset="0"/>
              <a:buChar char="•"/>
            </a:pPr>
            <a:r>
              <a:rPr lang="sv-SE" sz="1400" dirty="0" smtClean="0"/>
              <a:t>Arbeta med förebyggande vård</a:t>
            </a:r>
          </a:p>
          <a:p>
            <a:pPr marL="214313" indent="-214313">
              <a:buFont typeface="Arial" panose="020B0604020202020204" pitchFamily="34" charset="0"/>
              <a:buChar char="•"/>
            </a:pPr>
            <a:r>
              <a:rPr lang="sv-SE" sz="1400" dirty="0" smtClean="0"/>
              <a:t>Större fokus på psykisk ohälsa</a:t>
            </a:r>
          </a:p>
          <a:p>
            <a:pPr marL="214313" indent="-214313">
              <a:buFont typeface="Arial" panose="020B0604020202020204" pitchFamily="34" charset="0"/>
              <a:buChar char="•"/>
            </a:pPr>
            <a:r>
              <a:rPr lang="sv-SE" sz="1400" dirty="0" smtClean="0"/>
              <a:t>Fortsätta med medborgardialoger</a:t>
            </a:r>
          </a:p>
          <a:p>
            <a:pPr marL="214313" indent="-214313">
              <a:buFont typeface="Arial" panose="020B0604020202020204" pitchFamily="34" charset="0"/>
              <a:buChar char="•"/>
            </a:pPr>
            <a:r>
              <a:rPr lang="sv-SE" sz="1400" dirty="0" smtClean="0"/>
              <a:t>Trygga personalen att de samverkar och utgår från patientens väg genom vården</a:t>
            </a:r>
          </a:p>
          <a:p>
            <a:pPr marL="214313" indent="-214313">
              <a:buFont typeface="Arial" panose="020B0604020202020204" pitchFamily="34" charset="0"/>
              <a:buChar char="•"/>
            </a:pPr>
            <a:r>
              <a:rPr lang="sv-SE" sz="1400" dirty="0" smtClean="0"/>
              <a:t>Hälsocentralen börjar med kvällsöppet</a:t>
            </a:r>
            <a:br>
              <a:rPr lang="sv-SE" sz="1400" dirty="0" smtClean="0"/>
            </a:br>
            <a:r>
              <a:rPr lang="sv-SE" sz="1400" dirty="0" smtClean="0"/>
              <a:t> tre dagar i veckan</a:t>
            </a:r>
          </a:p>
          <a:p>
            <a:endParaRPr lang="sv-SE" dirty="0"/>
          </a:p>
        </p:txBody>
      </p:sp>
      <p:pic>
        <p:nvPicPr>
          <p:cNvPr id="3074" name="394E9864-2966-408E-81CD-791ECD48F112" descr="_11A700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13239" y="462116"/>
            <a:ext cx="2697776" cy="19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B4BF0242-4902-4288-9BFC-B083BF3D47F4" descr="_11A6832.JPE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13239" y="2452629"/>
            <a:ext cx="2697776" cy="179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286136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51183" y="186813"/>
            <a:ext cx="2949178" cy="414184"/>
          </a:xfrm>
        </p:spPr>
        <p:txBody>
          <a:bodyPr/>
          <a:lstStyle/>
          <a:p>
            <a:r>
              <a:rPr lang="sv-SE" dirty="0" smtClean="0"/>
              <a:t>Haparanda</a:t>
            </a:r>
            <a:endParaRPr lang="sv-SE" dirty="0"/>
          </a:p>
        </p:txBody>
      </p:sp>
      <p:sp>
        <p:nvSpPr>
          <p:cNvPr id="4" name="Platshållare för text 3"/>
          <p:cNvSpPr>
            <a:spLocks noGrp="1"/>
          </p:cNvSpPr>
          <p:nvPr>
            <p:ph type="body" sz="half" idx="2"/>
          </p:nvPr>
        </p:nvSpPr>
        <p:spPr>
          <a:xfrm>
            <a:off x="551183" y="886362"/>
            <a:ext cx="3686520" cy="2858691"/>
          </a:xfrm>
        </p:spPr>
        <p:txBody>
          <a:bodyPr>
            <a:noAutofit/>
          </a:bodyPr>
          <a:lstStyle/>
          <a:p>
            <a:pPr marL="214313" indent="-214313">
              <a:buFont typeface="Arial" panose="020B0604020202020204" pitchFamily="34" charset="0"/>
              <a:buChar char="•"/>
            </a:pPr>
            <a:r>
              <a:rPr lang="sv-SE" sz="1000" dirty="0"/>
              <a:t>En lätt tillgänglig och nära vård, </a:t>
            </a:r>
            <a:r>
              <a:rPr lang="sv-SE" sz="1000" dirty="0" smtClean="0"/>
              <a:t/>
            </a:r>
            <a:br>
              <a:rPr lang="sv-SE" sz="1000" dirty="0" smtClean="0"/>
            </a:br>
            <a:endParaRPr lang="sv-SE" sz="1000" dirty="0" smtClean="0"/>
          </a:p>
          <a:p>
            <a:pPr marL="214313" indent="-214313">
              <a:buFont typeface="Arial" panose="020B0604020202020204" pitchFamily="34" charset="0"/>
              <a:buChar char="•"/>
            </a:pPr>
            <a:r>
              <a:rPr lang="sv-SE" sz="1000" dirty="0" smtClean="0"/>
              <a:t>Utveckling </a:t>
            </a:r>
            <a:r>
              <a:rPr lang="sv-SE" sz="1000" dirty="0"/>
              <a:t>av teknik behövs/ förväntas  både i kommunikation ut till medborgaren och i själva vården </a:t>
            </a:r>
            <a:r>
              <a:rPr lang="sv-SE" sz="1000" dirty="0" smtClean="0"/>
              <a:t/>
            </a:r>
            <a:br>
              <a:rPr lang="sv-SE" sz="1000" dirty="0" smtClean="0"/>
            </a:br>
            <a:r>
              <a:rPr lang="sv-SE" sz="1000" dirty="0" smtClean="0"/>
              <a:t/>
            </a:r>
            <a:br>
              <a:rPr lang="sv-SE" sz="1000" dirty="0" smtClean="0"/>
            </a:br>
            <a:r>
              <a:rPr lang="sv-SE" sz="1000" dirty="0"/>
              <a:t> ( Utveckling av </a:t>
            </a:r>
            <a:r>
              <a:rPr lang="sv-SE" sz="1000" dirty="0" err="1"/>
              <a:t>Digitalen</a:t>
            </a:r>
            <a:r>
              <a:rPr lang="sv-SE" sz="1000" dirty="0"/>
              <a:t>, info till medborgare om att hälsocentralerna betalar för KRY APP:s användandet) </a:t>
            </a:r>
            <a:r>
              <a:rPr lang="sv-SE" sz="1000" dirty="0" smtClean="0"/>
              <a:t/>
            </a:r>
            <a:br>
              <a:rPr lang="sv-SE" sz="1000" dirty="0" smtClean="0"/>
            </a:br>
            <a:r>
              <a:rPr lang="sv-SE" sz="1000" dirty="0" smtClean="0"/>
              <a:t/>
            </a:r>
            <a:br>
              <a:rPr lang="sv-SE" sz="1000" dirty="0" smtClean="0"/>
            </a:br>
            <a:r>
              <a:rPr lang="sv-SE" sz="1000" dirty="0"/>
              <a:t> Ungdomar använder digitala vägar in helst till vården. </a:t>
            </a:r>
          </a:p>
          <a:p>
            <a:pPr marL="214313" indent="-214313">
              <a:buFont typeface="Arial" panose="020B0604020202020204" pitchFamily="34" charset="0"/>
              <a:buChar char="•"/>
            </a:pPr>
            <a:r>
              <a:rPr lang="sv-SE" sz="1000" dirty="0"/>
              <a:t> </a:t>
            </a:r>
            <a:r>
              <a:rPr lang="sv-SE" sz="1000" dirty="0" smtClean="0"/>
              <a:t>Känsla </a:t>
            </a:r>
            <a:r>
              <a:rPr lang="sv-SE" sz="1000" dirty="0"/>
              <a:t>av Trygghet är en viktig del i vården och omsorgen </a:t>
            </a:r>
          </a:p>
          <a:p>
            <a:pPr marL="214313" indent="-214313">
              <a:buFont typeface="Arial" panose="020B0604020202020204" pitchFamily="34" charset="0"/>
              <a:buChar char="•"/>
            </a:pPr>
            <a:r>
              <a:rPr lang="sv-SE" sz="1000" dirty="0"/>
              <a:t> </a:t>
            </a:r>
            <a:r>
              <a:rPr lang="sv-SE" sz="1000" dirty="0" smtClean="0"/>
              <a:t>Fokus </a:t>
            </a:r>
            <a:r>
              <a:rPr lang="sv-SE" sz="1000" dirty="0"/>
              <a:t>på preventivt hälsoarbete </a:t>
            </a:r>
          </a:p>
          <a:p>
            <a:pPr marL="214313" indent="-214313">
              <a:buFont typeface="Arial" panose="020B0604020202020204" pitchFamily="34" charset="0"/>
              <a:buChar char="•"/>
            </a:pPr>
            <a:r>
              <a:rPr lang="sv-SE" sz="1000" dirty="0"/>
              <a:t> </a:t>
            </a:r>
            <a:r>
              <a:rPr lang="sv-SE" sz="1000" dirty="0" smtClean="0"/>
              <a:t>Enklare </a:t>
            </a:r>
            <a:r>
              <a:rPr lang="sv-SE" sz="1000" dirty="0"/>
              <a:t>sjukvård, kan samverkan förbättras med Finland?</a:t>
            </a:r>
          </a:p>
          <a:p>
            <a:pPr marL="214313" indent="-214313">
              <a:buFont typeface="Arial" panose="020B0604020202020204" pitchFamily="34" charset="0"/>
              <a:buChar char="•"/>
            </a:pPr>
            <a:r>
              <a:rPr lang="sv-SE" sz="1000" dirty="0"/>
              <a:t> </a:t>
            </a:r>
            <a:r>
              <a:rPr lang="sv-SE" sz="1000" dirty="0" smtClean="0"/>
              <a:t>Fler </a:t>
            </a:r>
            <a:r>
              <a:rPr lang="sv-SE" sz="1000" dirty="0"/>
              <a:t>tillfällen för Medborgare dialoger efterfrågades över lag, för ett gemensamt skapande samt för att sprida information. </a:t>
            </a:r>
          </a:p>
          <a:p>
            <a:pPr marL="214313" indent="-214313">
              <a:buFont typeface="Arial" panose="020B0604020202020204" pitchFamily="34" charset="0"/>
              <a:buChar char="•"/>
            </a:pPr>
            <a:r>
              <a:rPr lang="sv-SE" sz="1000" dirty="0"/>
              <a:t> </a:t>
            </a:r>
            <a:r>
              <a:rPr lang="sv-SE" sz="1000" dirty="0" smtClean="0"/>
              <a:t>Hur </a:t>
            </a:r>
            <a:r>
              <a:rPr lang="sv-SE" sz="1000" dirty="0"/>
              <a:t>höjer vi status på vård yrken och får medarbetare att känna att detta är ett bra jobb, hela samhället är viktigt. Hur pratar vi om yrket </a:t>
            </a:r>
            <a:r>
              <a:rPr lang="sv-SE" sz="1000" dirty="0" smtClean="0"/>
              <a:t>säljer in de </a:t>
            </a:r>
            <a:r>
              <a:rPr lang="sv-SE" sz="1000" dirty="0"/>
              <a:t>olika professionerna</a:t>
            </a:r>
            <a:r>
              <a:rPr lang="sv-SE" sz="1000" dirty="0" smtClean="0"/>
              <a:t>?</a:t>
            </a:r>
            <a:endParaRPr lang="sv-SE" sz="1000" dirty="0"/>
          </a:p>
        </p:txBody>
      </p:sp>
      <p:pic>
        <p:nvPicPr>
          <p:cNvPr id="4098" name="507646E7-07DE-47C4-A748-B9368B272C13" descr="_11A736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27406" y="2315707"/>
            <a:ext cx="3304141" cy="2204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E4BCFE86-1FBC-4559-A9F4-C1B36D31B0AA" descr="_11A7437.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53693" y="186813"/>
            <a:ext cx="3550265" cy="2339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9045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77684" y="0"/>
            <a:ext cx="2949178" cy="542003"/>
          </a:xfrm>
        </p:spPr>
        <p:txBody>
          <a:bodyPr/>
          <a:lstStyle/>
          <a:p>
            <a:r>
              <a:rPr lang="sv-SE" dirty="0" smtClean="0"/>
              <a:t>Kalix</a:t>
            </a:r>
            <a:endParaRPr lang="sv-SE" dirty="0"/>
          </a:p>
        </p:txBody>
      </p:sp>
      <p:pic>
        <p:nvPicPr>
          <p:cNvPr id="5" name="Platshållare för bild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7785" r="7785"/>
          <a:stretch>
            <a:fillRect/>
          </a:stretch>
        </p:blipFill>
        <p:spPr>
          <a:xfrm>
            <a:off x="5146023" y="740570"/>
            <a:ext cx="3370518" cy="2661392"/>
          </a:xfrm>
        </p:spPr>
      </p:pic>
      <p:sp>
        <p:nvSpPr>
          <p:cNvPr id="4" name="Platshållare för text 3"/>
          <p:cNvSpPr>
            <a:spLocks noGrp="1"/>
          </p:cNvSpPr>
          <p:nvPr>
            <p:ph type="body" sz="half" idx="2"/>
          </p:nvPr>
        </p:nvSpPr>
        <p:spPr>
          <a:xfrm>
            <a:off x="400126" y="542003"/>
            <a:ext cx="4506609" cy="3619981"/>
          </a:xfrm>
        </p:spPr>
        <p:txBody>
          <a:bodyPr>
            <a:noAutofit/>
          </a:bodyPr>
          <a:lstStyle/>
          <a:p>
            <a:pPr marL="214313" indent="-214313">
              <a:buFont typeface="Arial" panose="020B0604020202020204" pitchFamily="34" charset="0"/>
              <a:buChar char="•"/>
            </a:pPr>
            <a:r>
              <a:rPr lang="sv-SE" sz="1000" dirty="0" smtClean="0"/>
              <a:t>Jobba modernt  med mer mobila/flexibla system som är till för människor</a:t>
            </a:r>
          </a:p>
          <a:p>
            <a:pPr marL="214313" indent="-214313">
              <a:buFont typeface="Arial" panose="020B0604020202020204" pitchFamily="34" charset="0"/>
              <a:buChar char="•"/>
            </a:pPr>
            <a:r>
              <a:rPr lang="sv-SE" sz="1000" dirty="0" smtClean="0"/>
              <a:t>En huvudman för all vård och omsorg/socialtjänst</a:t>
            </a:r>
          </a:p>
          <a:p>
            <a:pPr marL="214313" indent="-214313">
              <a:buFont typeface="Arial" panose="020B0604020202020204" pitchFamily="34" charset="0"/>
              <a:buChar char="•"/>
            </a:pPr>
            <a:r>
              <a:rPr lang="sv-SE" sz="1000" dirty="0" smtClean="0"/>
              <a:t>Kompetensförsörjning</a:t>
            </a:r>
          </a:p>
          <a:p>
            <a:pPr marL="214313" indent="-214313">
              <a:buFont typeface="Arial" panose="020B0604020202020204" pitchFamily="34" charset="0"/>
              <a:buChar char="•"/>
            </a:pPr>
            <a:r>
              <a:rPr lang="sv-SE" sz="1000" dirty="0" smtClean="0"/>
              <a:t>Personcentrering</a:t>
            </a:r>
          </a:p>
          <a:p>
            <a:pPr marL="214313" indent="-214313">
              <a:buFont typeface="Arial" panose="020B0604020202020204" pitchFamily="34" charset="0"/>
              <a:buChar char="•"/>
            </a:pPr>
            <a:r>
              <a:rPr lang="sv-SE" sz="1000" dirty="0" smtClean="0"/>
              <a:t>Jobba med samsjuklighet </a:t>
            </a:r>
            <a:r>
              <a:rPr lang="sv-SE" sz="1000" dirty="0" err="1" smtClean="0"/>
              <a:t>ffa</a:t>
            </a:r>
            <a:r>
              <a:rPr lang="sv-SE" sz="1000" dirty="0" smtClean="0"/>
              <a:t> inom psykiatrin</a:t>
            </a:r>
          </a:p>
          <a:p>
            <a:pPr marL="214313" indent="-214313">
              <a:buFont typeface="Arial" panose="020B0604020202020204" pitchFamily="34" charset="0"/>
              <a:buChar char="•"/>
            </a:pPr>
            <a:r>
              <a:rPr lang="sv-SE" sz="1000" dirty="0" smtClean="0"/>
              <a:t>Vården kommer hem exempelvis Borgholmsmodellen</a:t>
            </a:r>
          </a:p>
          <a:p>
            <a:pPr marL="214313" indent="-214313">
              <a:buFont typeface="Arial" panose="020B0604020202020204" pitchFamily="34" charset="0"/>
              <a:buChar char="•"/>
            </a:pPr>
            <a:r>
              <a:rPr lang="sv-SE" sz="1000" dirty="0" smtClean="0"/>
              <a:t>Rehab av yngre- komma tillbaka till jobbet</a:t>
            </a:r>
          </a:p>
          <a:p>
            <a:pPr marL="214313" indent="-214313">
              <a:buFont typeface="Arial" panose="020B0604020202020204" pitchFamily="34" charset="0"/>
              <a:buChar char="•"/>
            </a:pPr>
            <a:r>
              <a:rPr lang="sv-SE" sz="1000" dirty="0" smtClean="0"/>
              <a:t>Bemötande på HC</a:t>
            </a:r>
          </a:p>
          <a:p>
            <a:pPr marL="214313" indent="-214313">
              <a:buFont typeface="Arial" panose="020B0604020202020204" pitchFamily="34" charset="0"/>
              <a:buChar char="•"/>
            </a:pPr>
            <a:r>
              <a:rPr lang="sv-SE" sz="1000" dirty="0" smtClean="0"/>
              <a:t>Oro att Nära vård kommer öka ensamheten</a:t>
            </a:r>
          </a:p>
          <a:p>
            <a:pPr marL="214313" indent="-214313">
              <a:buFont typeface="Arial" panose="020B0604020202020204" pitchFamily="34" charset="0"/>
              <a:buChar char="•"/>
            </a:pPr>
            <a:r>
              <a:rPr lang="sv-SE" sz="1000" dirty="0" smtClean="0"/>
              <a:t>Mer information till befolkningen, använd olika forum- medborgardialoger, radio, TV, Kalixbladet</a:t>
            </a:r>
          </a:p>
          <a:p>
            <a:pPr marL="214313" indent="-214313">
              <a:buFont typeface="Arial" panose="020B0604020202020204" pitchFamily="34" charset="0"/>
              <a:buChar char="•"/>
            </a:pPr>
            <a:r>
              <a:rPr lang="sv-SE" sz="1000" dirty="0" smtClean="0"/>
              <a:t>Kan kommunen och regionen samordna sina trygghets och patientråd?</a:t>
            </a:r>
          </a:p>
          <a:p>
            <a:pPr marL="214313" indent="-214313">
              <a:buFont typeface="Arial" panose="020B0604020202020204" pitchFamily="34" charset="0"/>
              <a:buChar char="•"/>
            </a:pPr>
            <a:r>
              <a:rPr lang="sv-SE" sz="1000" dirty="0" smtClean="0"/>
              <a:t>Bättre scheman för personal</a:t>
            </a:r>
          </a:p>
          <a:p>
            <a:pPr marL="214313" indent="-214313">
              <a:buFont typeface="Arial" panose="020B0604020202020204" pitchFamily="34" charset="0"/>
              <a:buChar char="•"/>
            </a:pPr>
            <a:r>
              <a:rPr lang="sv-SE" sz="1000" dirty="0" smtClean="0"/>
              <a:t>Bygg ut strokevården- slå ihop kommunens och regionens rehabilitering</a:t>
            </a:r>
            <a:endParaRPr lang="sv-SE" sz="1000" dirty="0"/>
          </a:p>
        </p:txBody>
      </p:sp>
    </p:spTree>
    <p:extLst>
      <p:ext uri="{BB962C8B-B14F-4D97-AF65-F5344CB8AC3E}">
        <p14:creationId xmlns:p14="http://schemas.microsoft.com/office/powerpoint/2010/main" val="9193493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dirty="0" smtClean="0"/>
              <a:t>Linda och Susanne summerar från Kalix</a:t>
            </a:r>
            <a:endParaRPr lang="sv-SE" dirty="0"/>
          </a:p>
        </p:txBody>
      </p:sp>
      <p:pic>
        <p:nvPicPr>
          <p:cNvPr id="4" name="NARA VARD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70448" y="1369219"/>
            <a:ext cx="5801915" cy="3263504"/>
          </a:xfrm>
        </p:spPr>
      </p:pic>
    </p:spTree>
    <p:extLst>
      <p:ext uri="{BB962C8B-B14F-4D97-AF65-F5344CB8AC3E}">
        <p14:creationId xmlns:p14="http://schemas.microsoft.com/office/powerpoint/2010/main" val="3651560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1200329"/>
          </a:xfrm>
          <a:prstGeom prst="rect">
            <a:avLst/>
          </a:prstGeom>
          <a:noFill/>
        </p:spPr>
        <p:txBody>
          <a:bodyPr wrap="square" rtlCol="0">
            <a:spAutoFit/>
          </a:bodyPr>
          <a:lstStyle/>
          <a:p>
            <a:r>
              <a:rPr lang="sv-SE" sz="2400" b="1" dirty="0" smtClean="0">
                <a:solidFill>
                  <a:schemeClr val="accent1"/>
                </a:solidFill>
              </a:rPr>
              <a:t>§10 </a:t>
            </a:r>
            <a:r>
              <a:rPr lang="sv-SE" sz="2400" b="1" dirty="0" err="1">
                <a:solidFill>
                  <a:schemeClr val="accent1"/>
                </a:solidFill>
              </a:rPr>
              <a:t>Polsam</a:t>
            </a:r>
            <a:r>
              <a:rPr lang="sv-SE" sz="2400" b="1" dirty="0">
                <a:solidFill>
                  <a:schemeClr val="accent1"/>
                </a:solidFill>
              </a:rPr>
              <a:t> 31 augusti </a:t>
            </a:r>
            <a:r>
              <a:rPr lang="sv-SE" sz="2400" b="1" dirty="0" smtClean="0">
                <a:solidFill>
                  <a:schemeClr val="accent1"/>
                </a:solidFill>
              </a:rPr>
              <a:t/>
            </a:r>
            <a:br>
              <a:rPr lang="sv-SE" sz="2400" b="1" dirty="0" smtClean="0">
                <a:solidFill>
                  <a:schemeClr val="accent1"/>
                </a:solidFill>
              </a:rPr>
            </a:br>
            <a:r>
              <a:rPr lang="sv-SE" sz="2400" b="1" dirty="0" smtClean="0">
                <a:solidFill>
                  <a:schemeClr val="accent1"/>
                </a:solidFill>
              </a:rPr>
              <a:t>– </a:t>
            </a:r>
            <a:r>
              <a:rPr lang="sv-SE" sz="2400" b="1" dirty="0">
                <a:solidFill>
                  <a:schemeClr val="accent1"/>
                </a:solidFill>
              </a:rPr>
              <a:t>genomgång av dagordning </a:t>
            </a:r>
          </a:p>
          <a:p>
            <a:endParaRPr lang="sv-SE" sz="2400" b="1" dirty="0">
              <a:solidFill>
                <a:schemeClr val="accent1"/>
              </a:solidFill>
            </a:endParaRPr>
          </a:p>
        </p:txBody>
      </p:sp>
      <p:sp>
        <p:nvSpPr>
          <p:cNvPr id="2" name="textruta 1"/>
          <p:cNvSpPr txBox="1"/>
          <p:nvPr/>
        </p:nvSpPr>
        <p:spPr>
          <a:xfrm>
            <a:off x="521110" y="1179871"/>
            <a:ext cx="7020232" cy="2862322"/>
          </a:xfrm>
          <a:prstGeom prst="rect">
            <a:avLst/>
          </a:prstGeom>
          <a:noFill/>
        </p:spPr>
        <p:txBody>
          <a:bodyPr wrap="square" rtlCol="0">
            <a:spAutoFit/>
          </a:bodyPr>
          <a:lstStyle/>
          <a:p>
            <a:r>
              <a:rPr lang="sv-SE" sz="1200" dirty="0" smtClean="0"/>
              <a:t>1. Sammanträdets </a:t>
            </a:r>
            <a:r>
              <a:rPr lang="sv-SE" sz="1200" dirty="0"/>
              <a:t>öppnande</a:t>
            </a:r>
          </a:p>
          <a:p>
            <a:r>
              <a:rPr lang="sv-SE" sz="1200" dirty="0"/>
              <a:t>2. Upprop</a:t>
            </a:r>
          </a:p>
          <a:p>
            <a:r>
              <a:rPr lang="sv-SE" sz="1200" dirty="0"/>
              <a:t>3. Val av justerare</a:t>
            </a:r>
          </a:p>
          <a:p>
            <a:r>
              <a:rPr lang="sv-SE" sz="1200" dirty="0"/>
              <a:t>4. Godkännande av dagordning</a:t>
            </a:r>
          </a:p>
          <a:p>
            <a:r>
              <a:rPr lang="sv-SE" sz="1200" dirty="0" smtClean="0"/>
              <a:t>5</a:t>
            </a:r>
            <a:r>
              <a:rPr lang="sv-SE" sz="1200" dirty="0"/>
              <a:t>. Föregående mötesprotokoll</a:t>
            </a:r>
          </a:p>
          <a:p>
            <a:r>
              <a:rPr lang="sv-SE" sz="1200" dirty="0" smtClean="0"/>
              <a:t>6</a:t>
            </a:r>
            <a:r>
              <a:rPr lang="sv-SE" sz="1200" dirty="0"/>
              <a:t>. Tillsammans för Nära vård i </a:t>
            </a:r>
            <a:r>
              <a:rPr lang="sv-SE" sz="1200" dirty="0" smtClean="0"/>
              <a:t>Norrbotten – Länsgemensam strategi – </a:t>
            </a:r>
            <a:r>
              <a:rPr lang="sv-SE" sz="1200" i="1" dirty="0" smtClean="0"/>
              <a:t>Beslutsärende </a:t>
            </a:r>
            <a:endParaRPr lang="sv-SE" sz="1200" i="1" dirty="0"/>
          </a:p>
          <a:p>
            <a:r>
              <a:rPr lang="sv-SE" sz="1200" dirty="0"/>
              <a:t>7. Länsgemensam handlingsplan suicidprevention </a:t>
            </a:r>
            <a:r>
              <a:rPr lang="sv-SE" sz="1200" dirty="0" smtClean="0"/>
              <a:t>Norrbotten 2022-2030 </a:t>
            </a:r>
            <a:r>
              <a:rPr lang="sv-SE" sz="1200" dirty="0"/>
              <a:t>– </a:t>
            </a:r>
            <a:r>
              <a:rPr lang="sv-SE" sz="1200" i="1" dirty="0" smtClean="0"/>
              <a:t>Beslutsärende</a:t>
            </a:r>
            <a:endParaRPr lang="sv-SE" sz="1200" i="1" dirty="0"/>
          </a:p>
          <a:p>
            <a:r>
              <a:rPr lang="sv-SE" sz="1200" dirty="0"/>
              <a:t>8. Översyn </a:t>
            </a:r>
            <a:r>
              <a:rPr lang="sv-SE" sz="1200" dirty="0" smtClean="0"/>
              <a:t>ungdomsmottagningar – </a:t>
            </a:r>
            <a:r>
              <a:rPr lang="sv-SE" sz="1200" i="1" dirty="0" smtClean="0"/>
              <a:t>Beslutsärende </a:t>
            </a:r>
            <a:endParaRPr lang="sv-SE" sz="1200" i="1" dirty="0"/>
          </a:p>
          <a:p>
            <a:r>
              <a:rPr lang="sv-SE" sz="1200" dirty="0" smtClean="0"/>
              <a:t>9</a:t>
            </a:r>
            <a:r>
              <a:rPr lang="sv-SE" sz="1200" dirty="0"/>
              <a:t>. Hälsa på lika villkor</a:t>
            </a:r>
          </a:p>
          <a:p>
            <a:r>
              <a:rPr lang="sv-SE" sz="1200" dirty="0" smtClean="0"/>
              <a:t>10</a:t>
            </a:r>
            <a:r>
              <a:rPr lang="sv-SE" sz="1200" dirty="0"/>
              <a:t>. Övriga </a:t>
            </a:r>
            <a:r>
              <a:rPr lang="sv-SE" sz="1200" dirty="0" smtClean="0"/>
              <a:t>frågor</a:t>
            </a:r>
          </a:p>
          <a:p>
            <a:r>
              <a:rPr lang="sv-SE" sz="1200" dirty="0" smtClean="0"/>
              <a:t>           - </a:t>
            </a:r>
            <a:r>
              <a:rPr lang="sv-SE" sz="1200" dirty="0" err="1" smtClean="0"/>
              <a:t>Barnahus</a:t>
            </a:r>
            <a:r>
              <a:rPr lang="sv-SE" sz="1200" dirty="0" smtClean="0"/>
              <a:t> </a:t>
            </a:r>
            <a:r>
              <a:rPr lang="sv-SE" sz="1200" dirty="0"/>
              <a:t>i Norrbotten</a:t>
            </a:r>
          </a:p>
          <a:p>
            <a:r>
              <a:rPr lang="sv-SE" sz="1200" dirty="0" smtClean="0"/>
              <a:t>            -</a:t>
            </a:r>
            <a:r>
              <a:rPr lang="sv-SE" sz="1200" dirty="0"/>
              <a:t>Medborgardialoger Nära vård i Östra Norrbotten</a:t>
            </a:r>
          </a:p>
          <a:p>
            <a:r>
              <a:rPr lang="sv-SE" sz="1200" dirty="0" smtClean="0"/>
              <a:t>11</a:t>
            </a:r>
            <a:r>
              <a:rPr lang="sv-SE" sz="1200" dirty="0"/>
              <a:t>. Förslag från ledamöter om ärenden att behandla vid framtida </a:t>
            </a:r>
          </a:p>
          <a:p>
            <a:r>
              <a:rPr lang="sv-SE" sz="1200" dirty="0"/>
              <a:t>sammanträden</a:t>
            </a:r>
          </a:p>
          <a:p>
            <a:r>
              <a:rPr lang="sv-SE" sz="1200" dirty="0"/>
              <a:t>12. Sammanträdets </a:t>
            </a:r>
            <a:r>
              <a:rPr lang="sv-SE" sz="1200" dirty="0" smtClean="0"/>
              <a:t>avslutande</a:t>
            </a:r>
            <a:endParaRPr lang="sv-SE" sz="1200" dirty="0"/>
          </a:p>
        </p:txBody>
      </p:sp>
    </p:spTree>
    <p:extLst>
      <p:ext uri="{BB962C8B-B14F-4D97-AF65-F5344CB8AC3E}">
        <p14:creationId xmlns:p14="http://schemas.microsoft.com/office/powerpoint/2010/main" val="12263533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830997"/>
          </a:xfrm>
          <a:prstGeom prst="rect">
            <a:avLst/>
          </a:prstGeom>
          <a:noFill/>
        </p:spPr>
        <p:txBody>
          <a:bodyPr wrap="square" rtlCol="0">
            <a:spAutoFit/>
          </a:bodyPr>
          <a:lstStyle/>
          <a:p>
            <a:r>
              <a:rPr lang="sv-SE" sz="2400" b="1" dirty="0" smtClean="0">
                <a:solidFill>
                  <a:schemeClr val="accent1"/>
                </a:solidFill>
              </a:rPr>
              <a:t>§11 Övriga frågor</a:t>
            </a:r>
            <a:endParaRPr lang="sv-SE" sz="2400" b="1" dirty="0">
              <a:solidFill>
                <a:schemeClr val="accent1"/>
              </a:solidFill>
            </a:endParaRPr>
          </a:p>
          <a:p>
            <a:endParaRPr lang="sv-SE" sz="2400" b="1" dirty="0">
              <a:solidFill>
                <a:schemeClr val="accent1"/>
              </a:solidFill>
            </a:endParaRPr>
          </a:p>
        </p:txBody>
      </p:sp>
    </p:spTree>
    <p:extLst>
      <p:ext uri="{BB962C8B-B14F-4D97-AF65-F5344CB8AC3E}">
        <p14:creationId xmlns:p14="http://schemas.microsoft.com/office/powerpoint/2010/main" val="408602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506776" y="242371"/>
            <a:ext cx="7064041" cy="242371"/>
          </a:xfrm>
        </p:spPr>
        <p:txBody>
          <a:bodyPr/>
          <a:lstStyle/>
          <a:p>
            <a:r>
              <a:rPr lang="sv-SE" dirty="0" smtClean="0"/>
              <a:t>Psykisk hälsa</a:t>
            </a:r>
            <a:endParaRPr lang="sv-SE" dirty="0"/>
          </a:p>
        </p:txBody>
      </p:sp>
      <p:pic>
        <p:nvPicPr>
          <p:cNvPr id="4" name="Platshållare för innehåll 3"/>
          <p:cNvPicPr>
            <a:picLocks noGrp="1" noChangeAspect="1"/>
          </p:cNvPicPr>
          <p:nvPr>
            <p:ph sz="half" idx="1"/>
          </p:nvPr>
        </p:nvPicPr>
        <p:blipFill>
          <a:blip r:embed="rId2"/>
          <a:stretch>
            <a:fillRect/>
          </a:stretch>
        </p:blipFill>
        <p:spPr>
          <a:xfrm>
            <a:off x="418641" y="517792"/>
            <a:ext cx="4877803" cy="4535855"/>
          </a:xfrm>
          <a:prstGeom prst="rect">
            <a:avLst/>
          </a:prstGeom>
        </p:spPr>
      </p:pic>
      <p:sp>
        <p:nvSpPr>
          <p:cNvPr id="7" name="textruta 6"/>
          <p:cNvSpPr txBox="1"/>
          <p:nvPr/>
        </p:nvSpPr>
        <p:spPr>
          <a:xfrm>
            <a:off x="5805889" y="517792"/>
            <a:ext cx="3260993" cy="2031325"/>
          </a:xfrm>
          <a:prstGeom prst="rect">
            <a:avLst/>
          </a:prstGeom>
          <a:noFill/>
        </p:spPr>
        <p:txBody>
          <a:bodyPr wrap="square" rtlCol="0">
            <a:spAutoFit/>
          </a:bodyPr>
          <a:lstStyle/>
          <a:p>
            <a:r>
              <a:rPr lang="sv-SE" dirty="0" smtClean="0"/>
              <a:t>Region NB totalt: 25 </a:t>
            </a:r>
            <a:r>
              <a:rPr lang="sv-SE" dirty="0"/>
              <a:t>084 </a:t>
            </a:r>
            <a:r>
              <a:rPr lang="sv-SE" dirty="0" smtClean="0"/>
              <a:t>750 kr. </a:t>
            </a:r>
          </a:p>
          <a:p>
            <a:r>
              <a:rPr lang="sv-SE" dirty="0" smtClean="0"/>
              <a:t>8 175 889 kr av dessa är avsedda att användas </a:t>
            </a:r>
            <a:r>
              <a:rPr lang="sv-SE" dirty="0"/>
              <a:t>för gemensamma insatser tillsammans med länets kommuner. </a:t>
            </a:r>
          </a:p>
        </p:txBody>
      </p:sp>
    </p:spTree>
    <p:extLst>
      <p:ext uri="{BB962C8B-B14F-4D97-AF65-F5344CB8AC3E}">
        <p14:creationId xmlns:p14="http://schemas.microsoft.com/office/powerpoint/2010/main" val="42736740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411956"/>
          </a:xfrm>
        </p:spPr>
        <p:txBody>
          <a:bodyPr>
            <a:normAutofit/>
          </a:bodyPr>
          <a:lstStyle/>
          <a:p>
            <a:pPr algn="ctr"/>
            <a:r>
              <a:rPr lang="sv-SE" sz="2100" b="1" dirty="0"/>
              <a:t>B</a:t>
            </a:r>
            <a:r>
              <a:rPr lang="sv-SE" sz="2100" b="1" dirty="0"/>
              <a:t>eviljade nationella medel per augusti 2022</a:t>
            </a:r>
            <a:endParaRPr lang="sv-SE" sz="2100" b="1" dirty="0"/>
          </a:p>
        </p:txBody>
      </p:sp>
      <p:graphicFrame>
        <p:nvGraphicFramePr>
          <p:cNvPr id="4" name="Platshållare för innehåll 3"/>
          <p:cNvGraphicFramePr>
            <a:graphicFrameLocks noGrp="1"/>
          </p:cNvGraphicFramePr>
          <p:nvPr>
            <p:ph idx="1"/>
            <p:extLst/>
          </p:nvPr>
        </p:nvGraphicFramePr>
        <p:xfrm>
          <a:off x="177499" y="685799"/>
          <a:ext cx="8828668" cy="4195807"/>
        </p:xfrm>
        <a:graphic>
          <a:graphicData uri="http://schemas.openxmlformats.org/drawingml/2006/table">
            <a:tbl>
              <a:tblPr>
                <a:tableStyleId>{5C22544A-7EE6-4342-B048-85BDC9FD1C3A}</a:tableStyleId>
              </a:tblPr>
              <a:tblGrid>
                <a:gridCol w="2122954"/>
                <a:gridCol w="3475317"/>
                <a:gridCol w="1114772"/>
                <a:gridCol w="1310060"/>
                <a:gridCol w="805565"/>
              </a:tblGrid>
              <a:tr h="518496">
                <a:tc gridSpan="5">
                  <a:txBody>
                    <a:bodyPr/>
                    <a:lstStyle/>
                    <a:p>
                      <a:pPr algn="l" fontAlgn="b"/>
                      <a:r>
                        <a:rPr lang="sv-SE" sz="2400" b="1" u="none" strike="noStrike" dirty="0">
                          <a:effectLst/>
                        </a:rPr>
                        <a:t>Psykisk </a:t>
                      </a:r>
                      <a:r>
                        <a:rPr lang="sv-SE" sz="2400" b="1" u="none" strike="noStrike" dirty="0" smtClean="0">
                          <a:effectLst/>
                        </a:rPr>
                        <a:t>hälsa</a:t>
                      </a:r>
                      <a:endParaRPr lang="sv-SE" sz="2400" b="1" i="0" u="none" strike="noStrike" dirty="0">
                        <a:solidFill>
                          <a:srgbClr val="000000"/>
                        </a:solidFill>
                        <a:effectLst/>
                        <a:latin typeface="Calibri" panose="020F0502020204030204" pitchFamily="34" charset="0"/>
                      </a:endParaRPr>
                    </a:p>
                  </a:txBody>
                  <a:tcPr marL="0" marR="0" marT="0" marB="0" anchor="b">
                    <a:noFill/>
                  </a:tcPr>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0" marR="0" marT="0" marB="0" anchor="b"/>
                </a:tc>
                <a:tc hMerge="1">
                  <a:txBody>
                    <a:bodyPr/>
                    <a:lstStyle/>
                    <a:p>
                      <a:pPr algn="l" fontAlgn="b"/>
                      <a:endParaRPr lang="sv-SE" sz="11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sv-SE" sz="1100" b="0" i="0" u="none" strike="noStrike">
                        <a:solidFill>
                          <a:srgbClr val="000000"/>
                        </a:solidFill>
                        <a:effectLst/>
                        <a:latin typeface="Calibri" panose="020F0502020204030204" pitchFamily="34" charset="0"/>
                      </a:endParaRPr>
                    </a:p>
                  </a:txBody>
                  <a:tcPr marL="0" marR="0" marT="0" marB="0" anchor="b"/>
                </a:tc>
                <a:tc hMerge="1">
                  <a:txBody>
                    <a:bodyPr/>
                    <a:lstStyle/>
                    <a:p>
                      <a:pPr algn="l" fontAlgn="b"/>
                      <a:endParaRPr lang="sv-SE" sz="1100" b="0" i="0" u="none" strike="noStrike" dirty="0">
                        <a:solidFill>
                          <a:srgbClr val="000000"/>
                        </a:solidFill>
                        <a:effectLst/>
                        <a:latin typeface="Calibri" panose="020F0502020204030204" pitchFamily="34" charset="0"/>
                      </a:endParaRPr>
                    </a:p>
                  </a:txBody>
                  <a:tcPr marL="0" marR="0" marT="0" marB="0" anchor="b"/>
                </a:tc>
              </a:tr>
              <a:tr h="548640">
                <a:tc>
                  <a:txBody>
                    <a:bodyPr/>
                    <a:lstStyle/>
                    <a:p>
                      <a:pPr algn="l" fontAlgn="b"/>
                      <a:r>
                        <a:rPr lang="sv-SE" sz="1200" b="1" u="none" strike="noStrike" dirty="0" smtClean="0">
                          <a:effectLst/>
                        </a:rPr>
                        <a:t>Område</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Exempel på satsningar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Nationella medel </a:t>
                      </a:r>
                      <a:r>
                        <a:rPr lang="sv-SE" sz="1200" b="1" u="none" strike="noStrike" dirty="0" err="1">
                          <a:effectLst/>
                        </a:rPr>
                        <a:t>exkl</a:t>
                      </a:r>
                      <a:r>
                        <a:rPr lang="sv-SE" sz="1200" b="1" u="none" strike="noStrike" dirty="0">
                          <a:effectLst/>
                        </a:rPr>
                        <a:t> OH,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Beviljade medel till verksamheten,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smtClean="0">
                          <a:effectLst/>
                        </a:rPr>
                        <a:t>Återstår,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r>
              <a:tr h="507981">
                <a:tc>
                  <a:txBody>
                    <a:bodyPr/>
                    <a:lstStyle/>
                    <a:p>
                      <a:pPr algn="l" fontAlgn="b"/>
                      <a:r>
                        <a:rPr lang="sv-SE" sz="1100" b="1" u="none" strike="noStrike" dirty="0">
                          <a:effectLst/>
                        </a:rPr>
                        <a:t>Insatser för barn och unga </a:t>
                      </a:r>
                      <a:endParaRPr lang="sv-SE" sz="11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v-SE" sz="1100" u="none" strike="noStrike" dirty="0">
                          <a:effectLst/>
                        </a:rPr>
                        <a:t>Dans för hälsa, översyn av barn- och ungdomshälsan, psykologer till barn- och ungdomshälsan och förbättrad ätstörningsvård</a:t>
                      </a:r>
                      <a:endParaRPr lang="sv-SE"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dirty="0">
                          <a:effectLst/>
                        </a:rPr>
                        <a:t>6506</a:t>
                      </a:r>
                      <a:endParaRPr lang="sv-SE"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a:effectLst/>
                        </a:rPr>
                        <a:t>6506</a:t>
                      </a:r>
                      <a:endParaRPr lang="sv-SE"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tc>
              </a:tr>
              <a:tr h="550901">
                <a:tc>
                  <a:txBody>
                    <a:bodyPr/>
                    <a:lstStyle/>
                    <a:p>
                      <a:pPr algn="l" fontAlgn="b"/>
                      <a:r>
                        <a:rPr lang="sv-SE" sz="1100" b="1" u="none" strike="noStrike" dirty="0">
                          <a:effectLst/>
                        </a:rPr>
                        <a:t>Kunskapsbaserad och säker hälso- och </a:t>
                      </a:r>
                      <a:r>
                        <a:rPr lang="sv-SE" sz="1100" b="1" u="none" strike="noStrike" dirty="0" smtClean="0">
                          <a:effectLst/>
                        </a:rPr>
                        <a:t/>
                      </a:r>
                      <a:br>
                        <a:rPr lang="sv-SE" sz="1100" b="1" u="none" strike="noStrike" dirty="0" smtClean="0">
                          <a:effectLst/>
                        </a:rPr>
                      </a:br>
                      <a:r>
                        <a:rPr lang="sv-SE" sz="1100" b="1" u="none" strike="noStrike" dirty="0" smtClean="0">
                          <a:effectLst/>
                        </a:rPr>
                        <a:t>sjukvård</a:t>
                      </a:r>
                      <a:endParaRPr lang="sv-SE" sz="1100" b="1"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r>
                        <a:rPr lang="sv-SE" sz="1100" u="none" strike="noStrike" dirty="0">
                          <a:effectLst/>
                        </a:rPr>
                        <a:t>Implementering av </a:t>
                      </a:r>
                      <a:r>
                        <a:rPr lang="sv-SE" sz="1100" u="none" strike="noStrike" dirty="0" err="1">
                          <a:effectLst/>
                        </a:rPr>
                        <a:t>Safewords</a:t>
                      </a:r>
                      <a:r>
                        <a:rPr lang="sv-SE" sz="1100" u="none" strike="noStrike" dirty="0">
                          <a:effectLst/>
                        </a:rPr>
                        <a:t> i heldygnsvård, länssamordnare för psykiatrin</a:t>
                      </a:r>
                      <a:r>
                        <a:rPr lang="sv-SE" sz="1100" u="none" strike="noStrike" dirty="0" smtClean="0">
                          <a:effectLst/>
                        </a:rPr>
                        <a:t>, psykologiskt </a:t>
                      </a:r>
                      <a:r>
                        <a:rPr lang="sv-SE" sz="1100" u="none" strike="noStrike" dirty="0">
                          <a:effectLst/>
                        </a:rPr>
                        <a:t>ledningsansvarig/VO</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1913</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1913</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599670">
                <a:tc>
                  <a:txBody>
                    <a:bodyPr/>
                    <a:lstStyle/>
                    <a:p>
                      <a:pPr algn="l" fontAlgn="b"/>
                      <a:r>
                        <a:rPr lang="sv-SE" sz="1100" b="1" u="none" strike="noStrike" dirty="0">
                          <a:effectLst/>
                        </a:rPr>
                        <a:t>Utvecklingsarbete från handlingsplaner</a:t>
                      </a:r>
                      <a:endParaRPr lang="sv-SE" sz="11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sv-SE" sz="1100" u="none" strike="noStrike" dirty="0">
                          <a:effectLst/>
                        </a:rPr>
                        <a:t>Vårdsamordnare psykosocialt team i Södra, Översyn psykisk hälsa i primärvården, Förstudie lågtröskelmottagning i länet, Utveckling NPF-team på BUP</a:t>
                      </a:r>
                      <a:endParaRPr lang="sv-SE" sz="11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dirty="0">
                          <a:effectLst/>
                        </a:rPr>
                        <a:t>4152</a:t>
                      </a:r>
                      <a:endParaRPr lang="sv-SE" sz="1200" b="0" i="0" u="none" strike="noStrike" dirty="0">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a:effectLst/>
                        </a:rPr>
                        <a:t>4152</a:t>
                      </a:r>
                      <a:endParaRPr lang="sv-SE" sz="1200" b="0" i="0" u="none" strike="noStrike">
                        <a:solidFill>
                          <a:srgbClr val="000000"/>
                        </a:solidFill>
                        <a:effectLst/>
                        <a:latin typeface="Calibri" panose="020F0502020204030204" pitchFamily="34" charset="0"/>
                      </a:endParaRPr>
                    </a:p>
                  </a:txBody>
                  <a:tcPr marL="0" marR="0" marT="0" marB="0" anchor="b"/>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tc>
              </a:tr>
              <a:tr h="599670">
                <a:tc>
                  <a:txBody>
                    <a:bodyPr/>
                    <a:lstStyle/>
                    <a:p>
                      <a:pPr algn="l" fontAlgn="b"/>
                      <a:r>
                        <a:rPr lang="sv-SE" sz="1100" b="1" u="none" strike="noStrike" dirty="0">
                          <a:effectLst/>
                        </a:rPr>
                        <a:t>Traumavård</a:t>
                      </a:r>
                      <a:endParaRPr lang="sv-SE" sz="1100" b="1"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r>
                        <a:rPr lang="sv-SE" sz="1100" u="none" strike="noStrike" dirty="0">
                          <a:effectLst/>
                        </a:rPr>
                        <a:t>Kompetenshöjning kring små barn med trauma, öka traumakompetensen inom barnpsykiatrin, Utbildning och behandling av trauma vid flyktingmedicinsk enhet.</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957</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957</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599670">
                <a:tc>
                  <a:txBody>
                    <a:bodyPr/>
                    <a:lstStyle/>
                    <a:p>
                      <a:pPr algn="l" fontAlgn="b"/>
                      <a:r>
                        <a:rPr lang="sv-SE" sz="1100" b="1" u="none" strike="noStrike" dirty="0">
                          <a:effectLst/>
                        </a:rPr>
                        <a:t>Länsgemensamma medel - Utvecklingsområden tillsammans med kommunerna</a:t>
                      </a:r>
                      <a:endParaRPr lang="sv-SE" sz="1100" b="1"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l" fontAlgn="b"/>
                      <a:r>
                        <a:rPr lang="sv-SE" sz="1100" u="none" strike="noStrike" dirty="0">
                          <a:effectLst/>
                        </a:rPr>
                        <a:t>Insatser för personer med samsjuklighet, insatser för stärkt brukarsamverkan suicidprevention, ungdomsmottagningar</a:t>
                      </a:r>
                      <a:endParaRPr lang="sv-SE" sz="11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6582</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6582</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r>
              <a:tr h="199889">
                <a:tc>
                  <a:txBody>
                    <a:bodyPr/>
                    <a:lstStyle/>
                    <a:p>
                      <a:pPr marL="0" algn="l" defTabSz="914400" rtl="0" eaLnBrk="1" fontAlgn="b" latinLnBrk="0" hangingPunct="1"/>
                      <a:r>
                        <a:rPr lang="sv-SE" sz="1100" b="1" u="none" strike="noStrike" kern="1200" dirty="0" smtClean="0">
                          <a:solidFill>
                            <a:schemeClr val="dk1"/>
                          </a:solidFill>
                          <a:effectLst/>
                          <a:latin typeface="+mn-lt"/>
                          <a:ea typeface="+mn-ea"/>
                          <a:cs typeface="+mn-cs"/>
                        </a:rPr>
                        <a:t>Totalt</a:t>
                      </a:r>
                      <a:endParaRPr lang="sv-SE" sz="1100" b="1" u="none" strike="noStrike" kern="1200" dirty="0">
                        <a:solidFill>
                          <a:schemeClr val="dk1"/>
                        </a:solidFill>
                        <a:effectLst/>
                        <a:latin typeface="+mn-lt"/>
                        <a:ea typeface="+mn-ea"/>
                        <a:cs typeface="+mn-cs"/>
                      </a:endParaRPr>
                    </a:p>
                  </a:txBody>
                  <a:tcPr marL="0" marR="0" marT="0" marB="0" anchor="b">
                    <a:solidFill>
                      <a:schemeClr val="bg2">
                        <a:lumMod val="90000"/>
                      </a:schemeClr>
                    </a:solidFill>
                  </a:tcPr>
                </a:tc>
                <a:tc>
                  <a:txBody>
                    <a:bodyPr/>
                    <a:lstStyle/>
                    <a:p>
                      <a:pPr marL="0" algn="l" defTabSz="914400" rtl="0" eaLnBrk="1" fontAlgn="b" latinLnBrk="0" hangingPunct="1"/>
                      <a:r>
                        <a:rPr lang="sv-SE" sz="1100" b="1" u="none" strike="noStrike" kern="1200" dirty="0">
                          <a:solidFill>
                            <a:schemeClr val="dk1"/>
                          </a:solidFill>
                          <a:effectLst/>
                          <a:latin typeface="+mn-lt"/>
                          <a:ea typeface="+mn-ea"/>
                          <a:cs typeface="+mn-cs"/>
                        </a:rPr>
                        <a:t> </a:t>
                      </a:r>
                    </a:p>
                  </a:txBody>
                  <a:tcPr marL="0" marR="0" marT="0" marB="0" anchor="b">
                    <a:solidFill>
                      <a:schemeClr val="bg2">
                        <a:lumMod val="90000"/>
                      </a:schemeClr>
                    </a:solidFill>
                  </a:tcPr>
                </a:tc>
                <a:tc>
                  <a:txBody>
                    <a:bodyPr/>
                    <a:lstStyle/>
                    <a:p>
                      <a:pPr marL="0" algn="r" defTabSz="914400" rtl="0" eaLnBrk="1" fontAlgn="b" latinLnBrk="0" hangingPunct="1"/>
                      <a:r>
                        <a:rPr lang="sv-SE" sz="1200" b="1" u="none" strike="noStrike" kern="1200" dirty="0">
                          <a:solidFill>
                            <a:schemeClr val="dk1"/>
                          </a:solidFill>
                          <a:effectLst/>
                          <a:latin typeface="+mn-lt"/>
                          <a:ea typeface="+mn-ea"/>
                          <a:cs typeface="+mn-cs"/>
                        </a:rPr>
                        <a:t>20 110</a:t>
                      </a:r>
                    </a:p>
                  </a:txBody>
                  <a:tcPr marL="0" marR="0" marT="0" marB="0" anchor="b">
                    <a:solidFill>
                      <a:schemeClr val="bg2">
                        <a:lumMod val="90000"/>
                      </a:schemeClr>
                    </a:solidFill>
                  </a:tcPr>
                </a:tc>
                <a:tc>
                  <a:txBody>
                    <a:bodyPr/>
                    <a:lstStyle/>
                    <a:p>
                      <a:pPr marL="0" algn="r" defTabSz="914400" rtl="0" eaLnBrk="1" fontAlgn="b" latinLnBrk="0" hangingPunct="1"/>
                      <a:r>
                        <a:rPr lang="sv-SE" sz="1200" b="1" u="none" strike="noStrike" kern="1200" dirty="0">
                          <a:solidFill>
                            <a:schemeClr val="dk1"/>
                          </a:solidFill>
                          <a:effectLst/>
                          <a:latin typeface="+mn-lt"/>
                          <a:ea typeface="+mn-ea"/>
                          <a:cs typeface="+mn-cs"/>
                        </a:rPr>
                        <a:t>20 110</a:t>
                      </a:r>
                    </a:p>
                  </a:txBody>
                  <a:tcPr marL="0" marR="0" marT="0" marB="0" anchor="b">
                    <a:solidFill>
                      <a:schemeClr val="bg2">
                        <a:lumMod val="90000"/>
                      </a:schemeClr>
                    </a:solidFill>
                  </a:tcPr>
                </a:tc>
                <a:tc>
                  <a:txBody>
                    <a:bodyPr/>
                    <a:lstStyle/>
                    <a:p>
                      <a:pPr marL="0" algn="r" defTabSz="914400" rtl="0" eaLnBrk="1" fontAlgn="b" latinLnBrk="0" hangingPunct="1"/>
                      <a:r>
                        <a:rPr lang="sv-SE" sz="1200" b="1" u="none" strike="noStrike" kern="1200" dirty="0">
                          <a:solidFill>
                            <a:schemeClr val="dk1"/>
                          </a:solidFill>
                          <a:effectLst/>
                          <a:latin typeface="+mn-lt"/>
                          <a:ea typeface="+mn-ea"/>
                          <a:cs typeface="+mn-cs"/>
                        </a:rPr>
                        <a:t>0</a:t>
                      </a:r>
                    </a:p>
                  </a:txBody>
                  <a:tcPr marL="0" marR="0" marT="0" marB="0" anchor="b">
                    <a:solidFill>
                      <a:schemeClr val="bg2">
                        <a:lumMod val="90000"/>
                      </a:schemeClr>
                    </a:solidFill>
                  </a:tcPr>
                </a:tc>
              </a:tr>
            </a:tbl>
          </a:graphicData>
        </a:graphic>
      </p:graphicFrame>
    </p:spTree>
    <p:extLst>
      <p:ext uri="{BB962C8B-B14F-4D97-AF65-F5344CB8AC3E}">
        <p14:creationId xmlns:p14="http://schemas.microsoft.com/office/powerpoint/2010/main" val="674927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628650" y="273844"/>
            <a:ext cx="7886700" cy="428093"/>
          </a:xfrm>
        </p:spPr>
        <p:txBody>
          <a:bodyPr>
            <a:normAutofit/>
          </a:bodyPr>
          <a:lstStyle/>
          <a:p>
            <a:pPr algn="ctr"/>
            <a:r>
              <a:rPr lang="sv-SE" sz="2100" b="1" dirty="0"/>
              <a:t>Beviljade nationella medel per augusti 2022</a:t>
            </a:r>
            <a:endParaRPr lang="sv-SE" sz="2100" dirty="0"/>
          </a:p>
        </p:txBody>
      </p:sp>
      <p:graphicFrame>
        <p:nvGraphicFramePr>
          <p:cNvPr id="4" name="Platshållare för innehåll 3"/>
          <p:cNvGraphicFramePr>
            <a:graphicFrameLocks noGrp="1"/>
          </p:cNvGraphicFramePr>
          <p:nvPr>
            <p:ph idx="1"/>
            <p:extLst/>
          </p:nvPr>
        </p:nvGraphicFramePr>
        <p:xfrm>
          <a:off x="201034" y="701938"/>
          <a:ext cx="8762102" cy="4718492"/>
        </p:xfrm>
        <a:graphic>
          <a:graphicData uri="http://schemas.openxmlformats.org/drawingml/2006/table">
            <a:tbl>
              <a:tblPr>
                <a:tableStyleId>{5C22544A-7EE6-4342-B048-85BDC9FD1C3A}</a:tableStyleId>
              </a:tblPr>
              <a:tblGrid>
                <a:gridCol w="1857038"/>
                <a:gridCol w="3912422"/>
                <a:gridCol w="1159809"/>
                <a:gridCol w="1250576"/>
                <a:gridCol w="582257"/>
              </a:tblGrid>
              <a:tr h="420998">
                <a:tc>
                  <a:txBody>
                    <a:bodyPr/>
                    <a:lstStyle/>
                    <a:p>
                      <a:pPr algn="l" fontAlgn="b"/>
                      <a:r>
                        <a:rPr lang="sv-SE" sz="2400" b="1" u="none" strike="noStrike" dirty="0">
                          <a:effectLst/>
                        </a:rPr>
                        <a:t>Nära </a:t>
                      </a:r>
                      <a:r>
                        <a:rPr lang="sv-SE" sz="2400" b="1" u="none" strike="noStrike" dirty="0" smtClean="0">
                          <a:effectLst/>
                        </a:rPr>
                        <a:t>vård</a:t>
                      </a:r>
                      <a:endParaRPr lang="sv-SE" sz="2400" b="1" i="0" u="none" strike="noStrike" dirty="0">
                        <a:solidFill>
                          <a:srgbClr val="000000"/>
                        </a:solidFill>
                        <a:effectLst/>
                        <a:latin typeface="Calibri" panose="020F0502020204030204" pitchFamily="34" charset="0"/>
                      </a:endParaRPr>
                    </a:p>
                  </a:txBody>
                  <a:tcPr marL="0" marR="0" marT="0" marB="0" anchor="b">
                    <a:noFill/>
                  </a:tcPr>
                </a:tc>
                <a:tc>
                  <a:txBody>
                    <a:bodyPr/>
                    <a:lstStyle/>
                    <a:p>
                      <a:pPr algn="l" fontAlgn="b"/>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sv-SE" sz="800" u="none" strike="noStrike">
                          <a:effectLst/>
                        </a:rPr>
                        <a:t> </a:t>
                      </a:r>
                      <a:endParaRPr lang="sv-SE" sz="800" b="0" i="0" u="none" strike="noStrike">
                        <a:solidFill>
                          <a:srgbClr val="000000"/>
                        </a:solidFill>
                        <a:effectLst/>
                        <a:latin typeface="Calibri" panose="020F0502020204030204" pitchFamily="34" charset="0"/>
                      </a:endParaRPr>
                    </a:p>
                  </a:txBody>
                  <a:tcPr marL="0" marR="0" marT="0" marB="0" anchor="b">
                    <a:noFill/>
                  </a:tcPr>
                </a:tc>
                <a:tc>
                  <a:txBody>
                    <a:bodyPr/>
                    <a:lstStyle/>
                    <a:p>
                      <a:pPr algn="l" fontAlgn="b"/>
                      <a:r>
                        <a:rPr lang="sv-SE" sz="800" u="none" strike="noStrike" dirty="0">
                          <a:effectLst/>
                        </a:rPr>
                        <a:t> </a:t>
                      </a:r>
                      <a:endParaRPr lang="sv-SE" sz="800" b="0" i="0" u="none" strike="noStrike" dirty="0">
                        <a:solidFill>
                          <a:srgbClr val="000000"/>
                        </a:solidFill>
                        <a:effectLst/>
                        <a:latin typeface="Calibri" panose="020F0502020204030204" pitchFamily="34" charset="0"/>
                      </a:endParaRPr>
                    </a:p>
                  </a:txBody>
                  <a:tcPr marL="0" marR="0" marT="0" marB="0" anchor="b">
                    <a:noFill/>
                  </a:tcPr>
                </a:tc>
              </a:tr>
              <a:tr h="731520">
                <a:tc>
                  <a:txBody>
                    <a:bodyPr/>
                    <a:lstStyle/>
                    <a:p>
                      <a:pPr algn="l" fontAlgn="b"/>
                      <a:r>
                        <a:rPr lang="sv-SE" sz="1200" b="1" u="none" strike="noStrike" dirty="0" smtClean="0">
                          <a:effectLst/>
                        </a:rPr>
                        <a:t>Område</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Exempel på satsningar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Nationella medel </a:t>
                      </a:r>
                      <a:r>
                        <a:rPr lang="sv-SE" sz="1200" b="1" u="none" strike="noStrike" dirty="0" err="1">
                          <a:effectLst/>
                        </a:rPr>
                        <a:t>exkl</a:t>
                      </a:r>
                      <a:r>
                        <a:rPr lang="sv-SE" sz="1200" b="1" u="none" strike="noStrike" dirty="0">
                          <a:effectLst/>
                        </a:rPr>
                        <a:t> OH,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a:effectLst/>
                        </a:rPr>
                        <a:t>Beviljade medel till verksamheten,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200" b="1" u="none" strike="noStrike" dirty="0" smtClean="0">
                          <a:effectLst/>
                        </a:rPr>
                        <a:t>Återstår tkr</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r>
              <a:tr h="640080">
                <a:tc>
                  <a:txBody>
                    <a:bodyPr/>
                    <a:lstStyle/>
                    <a:p>
                      <a:pPr algn="l" fontAlgn="b"/>
                      <a:r>
                        <a:rPr lang="sv-SE" sz="1100" b="1" u="none" strike="noStrike" dirty="0">
                          <a:effectLst/>
                        </a:rPr>
                        <a:t>Omställning av hälso- och sjukvården - med primärvården som nav</a:t>
                      </a:r>
                      <a:endParaRPr lang="sv-SE" sz="1100" b="1"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l" fontAlgn="b"/>
                      <a:r>
                        <a:rPr lang="sv-SE" sz="1100" u="none" strike="noStrike" dirty="0">
                          <a:effectLst/>
                        </a:rPr>
                        <a:t>Filialer och servicepunkter, videobesök Vård i Norr, allmänmedicinska vårdplatser i Haparanda, </a:t>
                      </a:r>
                      <a:r>
                        <a:rPr lang="sv-SE" sz="1100" u="none" strike="noStrike" dirty="0" err="1">
                          <a:effectLst/>
                        </a:rPr>
                        <a:t>Digitalen</a:t>
                      </a:r>
                      <a:r>
                        <a:rPr lang="sv-SE" sz="1100" u="none" strike="noStrike" dirty="0">
                          <a:effectLst/>
                        </a:rPr>
                        <a:t>, Folktandvårdens internstafetter, utvecklingspott modellområde Östra Norrbotten</a:t>
                      </a:r>
                      <a:endParaRPr lang="sv-SE" sz="11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46339</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smtClean="0">
                          <a:effectLst/>
                        </a:rPr>
                        <a:t>32714</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smtClean="0">
                          <a:effectLst/>
                        </a:rPr>
                        <a:t>13625</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r>
              <a:tr h="644575">
                <a:tc>
                  <a:txBody>
                    <a:bodyPr/>
                    <a:lstStyle/>
                    <a:p>
                      <a:pPr algn="l" fontAlgn="b"/>
                      <a:r>
                        <a:rPr lang="sv-SE" sz="1100" b="1" u="none" strike="noStrike" dirty="0">
                          <a:effectLst/>
                        </a:rPr>
                        <a:t>Goda förutsättningar för vårdens medarbetare</a:t>
                      </a:r>
                      <a:endParaRPr lang="sv-SE" sz="1100" b="1"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r>
                        <a:rPr lang="sv-SE" sz="1100" u="none" strike="noStrike" dirty="0">
                          <a:effectLst/>
                        </a:rPr>
                        <a:t>PTP-psykologer till BUP, översyn palliativ vård, BT-läkare bastjänstgöring, </a:t>
                      </a:r>
                      <a:r>
                        <a:rPr lang="sv-SE" sz="1100" u="none" strike="noStrike" dirty="0" smtClean="0">
                          <a:effectLst/>
                        </a:rPr>
                        <a:t>allmänläkarkonsultorganisation </a:t>
                      </a:r>
                      <a:r>
                        <a:rPr lang="sv-SE" sz="1100" u="none" strike="noStrike" dirty="0">
                          <a:effectLst/>
                        </a:rPr>
                        <a:t>(ALK) i Norrbotten</a:t>
                      </a:r>
                      <a:r>
                        <a:rPr lang="sv-SE" sz="1100" u="none" strike="noStrike" dirty="0" smtClean="0">
                          <a:effectLst/>
                        </a:rPr>
                        <a:t>, utbildning </a:t>
                      </a:r>
                      <a:r>
                        <a:rPr lang="sv-SE" sz="1100" u="none" strike="noStrike" dirty="0">
                          <a:effectLst/>
                        </a:rPr>
                        <a:t>KOL och diabetessköterskor, </a:t>
                      </a:r>
                      <a:r>
                        <a:rPr lang="sv-SE" sz="1100" u="none" strike="noStrike" dirty="0" smtClean="0">
                          <a:effectLst/>
                        </a:rPr>
                        <a:t>kompetensenheten </a:t>
                      </a:r>
                      <a:r>
                        <a:rPr lang="sv-SE" sz="1100" u="none" strike="noStrike" dirty="0">
                          <a:effectLst/>
                        </a:rPr>
                        <a:t>Bergnäset, </a:t>
                      </a:r>
                      <a:r>
                        <a:rPr lang="sv-SE" sz="1100" u="none" strike="noStrike" dirty="0" smtClean="0">
                          <a:effectLst/>
                        </a:rPr>
                        <a:t>utbildning </a:t>
                      </a:r>
                      <a:r>
                        <a:rPr lang="sv-SE" sz="1100" u="none" strike="noStrike" dirty="0">
                          <a:effectLst/>
                        </a:rPr>
                        <a:t>SIP</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37557</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31626</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5931</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480060">
                <a:tc>
                  <a:txBody>
                    <a:bodyPr/>
                    <a:lstStyle/>
                    <a:p>
                      <a:pPr marL="285750" indent="-285750" algn="l" fontAlgn="b">
                        <a:buFont typeface="Arial" panose="020B0604020202020204" pitchFamily="34" charset="0"/>
                        <a:buChar char="•"/>
                      </a:pPr>
                      <a:r>
                        <a:rPr lang="sv-SE" sz="1100" b="0" u="none" strike="noStrike" dirty="0">
                          <a:effectLst/>
                        </a:rPr>
                        <a:t>Vidareutbildning för sjuksköterskor</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r>
                        <a:rPr lang="sv-SE" sz="1100" u="none" strike="noStrike" dirty="0">
                          <a:effectLst/>
                        </a:rPr>
                        <a:t>Studielön för VUB </a:t>
                      </a:r>
                      <a:r>
                        <a:rPr lang="sv-SE" sz="1100" u="none" strike="noStrike" dirty="0" err="1">
                          <a:effectLst/>
                        </a:rPr>
                        <a:t>ssk</a:t>
                      </a:r>
                      <a:r>
                        <a:rPr lang="sv-SE" sz="1100" u="none" strike="noStrike" dirty="0">
                          <a:effectLst/>
                        </a:rPr>
                        <a:t> både pågående och planerade utbildningar för sjuksköterskor inom regionens egna verksamheter samt privata </a:t>
                      </a:r>
                      <a:r>
                        <a:rPr lang="sv-SE" sz="1100" u="none" strike="noStrike" dirty="0" err="1">
                          <a:effectLst/>
                        </a:rPr>
                        <a:t>hc</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7653</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7035</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618</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320040">
                <a:tc>
                  <a:txBody>
                    <a:bodyPr/>
                    <a:lstStyle/>
                    <a:p>
                      <a:pPr marL="285750" indent="-285750" algn="l" fontAlgn="b">
                        <a:buFont typeface="Arial" panose="020B0604020202020204" pitchFamily="34" charset="0"/>
                        <a:buChar char="•"/>
                      </a:pPr>
                      <a:r>
                        <a:rPr lang="sv-SE" sz="1100" b="0" u="none" strike="noStrike" dirty="0" smtClean="0">
                          <a:effectLst/>
                        </a:rPr>
                        <a:t>Karriärtjänster </a:t>
                      </a:r>
                      <a:r>
                        <a:rPr lang="sv-SE" sz="1100" b="0" u="none" strike="noStrike" dirty="0">
                          <a:effectLst/>
                        </a:rPr>
                        <a:t>för specialistsjuksköterskor</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a:effectLst/>
                        </a:rPr>
                        <a:t>1913</a:t>
                      </a:r>
                      <a:endParaRPr lang="sv-SE" sz="1200" b="0" i="0" u="none" strike="noStrike">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1913</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320040">
                <a:tc>
                  <a:txBody>
                    <a:bodyPr/>
                    <a:lstStyle/>
                    <a:p>
                      <a:pPr algn="l" fontAlgn="b"/>
                      <a:r>
                        <a:rPr lang="sv-SE" sz="1100" b="1" u="none" strike="noStrike">
                          <a:effectLst/>
                        </a:rPr>
                        <a:t>Insatser inom ramen för vision e-hälsa</a:t>
                      </a:r>
                      <a:endParaRPr lang="sv-SE" sz="1100" b="1" i="0" u="none" strike="noStrike">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l" fontAlgn="b"/>
                      <a:r>
                        <a:rPr lang="sv-SE" sz="1100" u="none" strike="noStrike" dirty="0">
                          <a:effectLst/>
                        </a:rPr>
                        <a:t>Sjukvårdsrådgivning 1177</a:t>
                      </a:r>
                      <a:endParaRPr lang="sv-SE" sz="11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1913</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1 913</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rgbClr val="F2F7FC"/>
                    </a:solidFill>
                  </a:tcPr>
                </a:tc>
              </a:tr>
              <a:tr h="868494">
                <a:tc>
                  <a:txBody>
                    <a:bodyPr/>
                    <a:lstStyle/>
                    <a:p>
                      <a:pPr algn="l" fontAlgn="b"/>
                      <a:r>
                        <a:rPr lang="sv-SE" sz="1100" b="1" u="none" strike="noStrike" dirty="0">
                          <a:effectLst/>
                        </a:rPr>
                        <a:t>Förstärkning av ambulanssjukvården</a:t>
                      </a:r>
                      <a:endParaRPr lang="sv-SE" sz="1100" b="1"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l" fontAlgn="b"/>
                      <a:r>
                        <a:rPr lang="sv-SE" sz="1100" u="none" strike="noStrike" dirty="0">
                          <a:effectLst/>
                        </a:rPr>
                        <a:t>Förbättrade undersökningsmöjligheter av patienter inför beslut om behandling </a:t>
                      </a:r>
                      <a:r>
                        <a:rPr lang="sv-SE" sz="1100" u="none" strike="noStrike">
                          <a:effectLst/>
                        </a:rPr>
                        <a:t>och </a:t>
                      </a:r>
                      <a:r>
                        <a:rPr lang="sv-SE" sz="1100" u="none" strike="noStrike" smtClean="0">
                          <a:effectLst/>
                        </a:rPr>
                        <a:t>vårdnivå;</a:t>
                      </a:r>
                      <a:r>
                        <a:rPr lang="sv-SE" sz="1100" u="none" strike="noStrike" baseline="0" smtClean="0">
                          <a:effectLst/>
                        </a:rPr>
                        <a:t> </a:t>
                      </a:r>
                      <a:r>
                        <a:rPr lang="sv-SE" sz="1100" u="none" strike="noStrike" smtClean="0">
                          <a:effectLst/>
                        </a:rPr>
                        <a:t>utrustning</a:t>
                      </a:r>
                      <a:r>
                        <a:rPr lang="sv-SE" sz="1100" u="none" strike="noStrike" dirty="0">
                          <a:effectLst/>
                        </a:rPr>
                        <a:t>. Införande av en operativ ledningsfunktion på SOS Alarm</a:t>
                      </a:r>
                      <a:r>
                        <a:rPr lang="sv-SE" sz="1100" u="none" strike="noStrike">
                          <a:effectLst/>
                        </a:rPr>
                        <a:t>; </a:t>
                      </a:r>
                      <a:r>
                        <a:rPr lang="sv-SE" sz="1100" u="none" strike="noStrike" smtClean="0">
                          <a:effectLst/>
                        </a:rPr>
                        <a:t>personal</a:t>
                      </a:r>
                      <a:r>
                        <a:rPr lang="sv-SE" sz="1100" u="none" strike="noStrike" dirty="0">
                          <a:effectLst/>
                        </a:rPr>
                        <a:t>, arb. plats och </a:t>
                      </a:r>
                      <a:r>
                        <a:rPr lang="sv-SE" sz="1100" u="none" strike="noStrike" err="1">
                          <a:effectLst/>
                        </a:rPr>
                        <a:t>utrustning</a:t>
                      </a:r>
                      <a:r>
                        <a:rPr lang="sv-SE" sz="1100" u="none" strike="noStrike" smtClean="0">
                          <a:effectLst/>
                        </a:rPr>
                        <a:t>. Komplettering </a:t>
                      </a:r>
                      <a:r>
                        <a:rPr lang="sv-SE" sz="1100" u="none" strike="noStrike" dirty="0">
                          <a:effectLst/>
                        </a:rPr>
                        <a:t>av utrustning  i det akuta omhändertagandet; träningsdockor</a:t>
                      </a:r>
                      <a:endParaRPr lang="sv-SE" sz="11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1875</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1 875</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c>
                  <a:txBody>
                    <a:bodyPr/>
                    <a:lstStyle/>
                    <a:p>
                      <a:pPr algn="r" fontAlgn="b"/>
                      <a:r>
                        <a:rPr lang="sv-SE" sz="1200" u="none" strike="noStrike" dirty="0">
                          <a:effectLst/>
                        </a:rPr>
                        <a:t>0</a:t>
                      </a:r>
                      <a:endParaRPr lang="sv-SE" sz="1200" b="0" i="0" u="none" strike="noStrike" dirty="0">
                        <a:solidFill>
                          <a:srgbClr val="000000"/>
                        </a:solidFill>
                        <a:effectLst/>
                        <a:latin typeface="Calibri" panose="020F0502020204030204" pitchFamily="34" charset="0"/>
                      </a:endParaRPr>
                    </a:p>
                  </a:txBody>
                  <a:tcPr marL="0" marR="0" marT="0" marB="0" anchor="b">
                    <a:solidFill>
                      <a:schemeClr val="accent1">
                        <a:lumMod val="40000"/>
                        <a:lumOff val="60000"/>
                      </a:schemeClr>
                    </a:solidFill>
                  </a:tcPr>
                </a:tc>
              </a:tr>
              <a:tr h="182880">
                <a:tc>
                  <a:txBody>
                    <a:bodyPr/>
                    <a:lstStyle/>
                    <a:p>
                      <a:pPr algn="l" fontAlgn="b"/>
                      <a:r>
                        <a:rPr lang="sv-SE" sz="1100" b="1" u="none" strike="noStrike" dirty="0" smtClean="0">
                          <a:effectLst/>
                        </a:rPr>
                        <a:t>Totalt</a:t>
                      </a:r>
                      <a:endParaRPr lang="sv-SE" sz="11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l" fontAlgn="b"/>
                      <a:r>
                        <a:rPr lang="sv-SE" sz="1100" u="none" strike="noStrike" dirty="0">
                          <a:effectLst/>
                        </a:rPr>
                        <a:t> </a:t>
                      </a:r>
                      <a:endParaRPr lang="sv-SE" sz="1100" b="0"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algn="r" fontAlgn="b"/>
                      <a:r>
                        <a:rPr lang="sv-SE" sz="1200" b="1" u="none" strike="noStrike" dirty="0" smtClean="0">
                          <a:effectLst/>
                        </a:rPr>
                        <a:t>97 </a:t>
                      </a:r>
                      <a:r>
                        <a:rPr lang="sv-SE" sz="1200" b="1" u="none" strike="noStrike" dirty="0">
                          <a:effectLst/>
                        </a:rPr>
                        <a:t>250</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c>
                  <a:txBody>
                    <a:bodyPr/>
                    <a:lstStyle/>
                    <a:p>
                      <a:pPr marL="0" algn="r" defTabSz="914400" rtl="0" eaLnBrk="1" fontAlgn="b" latinLnBrk="0" hangingPunct="1"/>
                      <a:r>
                        <a:rPr lang="sv-SE" sz="1200" b="1" u="none" strike="noStrike" kern="1200" dirty="0" smtClean="0">
                          <a:solidFill>
                            <a:schemeClr val="dk1"/>
                          </a:solidFill>
                          <a:effectLst/>
                          <a:latin typeface="+mn-lt"/>
                          <a:ea typeface="+mn-ea"/>
                          <a:cs typeface="+mn-cs"/>
                        </a:rPr>
                        <a:t>75 163</a:t>
                      </a:r>
                      <a:endParaRPr lang="sv-SE" sz="1200" b="1" u="none" strike="noStrike" kern="1200" dirty="0">
                        <a:solidFill>
                          <a:schemeClr val="dk1"/>
                        </a:solidFill>
                        <a:effectLst/>
                        <a:latin typeface="+mn-lt"/>
                        <a:ea typeface="+mn-ea"/>
                        <a:cs typeface="+mn-cs"/>
                      </a:endParaRPr>
                    </a:p>
                  </a:txBody>
                  <a:tcPr marL="0" marR="0" marT="0" marB="0" anchor="b">
                    <a:solidFill>
                      <a:schemeClr val="bg2">
                        <a:lumMod val="90000"/>
                      </a:schemeClr>
                    </a:solidFill>
                  </a:tcPr>
                </a:tc>
                <a:tc>
                  <a:txBody>
                    <a:bodyPr/>
                    <a:lstStyle/>
                    <a:p>
                      <a:pPr algn="r" fontAlgn="b"/>
                      <a:r>
                        <a:rPr lang="sv-SE" sz="1200" b="1" u="none" strike="noStrike" dirty="0" smtClean="0">
                          <a:effectLst/>
                        </a:rPr>
                        <a:t>22 087</a:t>
                      </a:r>
                      <a:endParaRPr lang="sv-SE" sz="1200" b="1" i="0" u="none" strike="noStrike" dirty="0">
                        <a:solidFill>
                          <a:srgbClr val="000000"/>
                        </a:solidFill>
                        <a:effectLst/>
                        <a:latin typeface="Calibri" panose="020F0502020204030204" pitchFamily="34" charset="0"/>
                      </a:endParaRPr>
                    </a:p>
                  </a:txBody>
                  <a:tcPr marL="0" marR="0" marT="0" marB="0" anchor="b">
                    <a:solidFill>
                      <a:schemeClr val="bg2">
                        <a:lumMod val="90000"/>
                      </a:schemeClr>
                    </a:solidFill>
                  </a:tcPr>
                </a:tc>
              </a:tr>
            </a:tbl>
          </a:graphicData>
        </a:graphic>
      </p:graphicFrame>
    </p:spTree>
    <p:extLst>
      <p:ext uri="{BB962C8B-B14F-4D97-AF65-F5344CB8AC3E}">
        <p14:creationId xmlns:p14="http://schemas.microsoft.com/office/powerpoint/2010/main" val="2439806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ruta 3"/>
          <p:cNvSpPr txBox="1"/>
          <p:nvPr/>
        </p:nvSpPr>
        <p:spPr>
          <a:xfrm>
            <a:off x="618371" y="118412"/>
            <a:ext cx="7505974" cy="461665"/>
          </a:xfrm>
          <a:prstGeom prst="rect">
            <a:avLst/>
          </a:prstGeom>
          <a:noFill/>
        </p:spPr>
        <p:txBody>
          <a:bodyPr wrap="square" rtlCol="0">
            <a:spAutoFit/>
          </a:bodyPr>
          <a:lstStyle/>
          <a:p>
            <a:r>
              <a:rPr lang="sv-SE" sz="2400" b="1" dirty="0" smtClean="0">
                <a:solidFill>
                  <a:schemeClr val="accent1"/>
                </a:solidFill>
              </a:rPr>
              <a:t>§5 Organisation och resurser</a:t>
            </a:r>
            <a:endParaRPr lang="sv-SE" sz="2400" b="1" dirty="0">
              <a:solidFill>
                <a:schemeClr val="accent1"/>
              </a:solidFill>
            </a:endParaRPr>
          </a:p>
        </p:txBody>
      </p:sp>
    </p:spTree>
    <p:extLst>
      <p:ext uri="{BB962C8B-B14F-4D97-AF65-F5344CB8AC3E}">
        <p14:creationId xmlns:p14="http://schemas.microsoft.com/office/powerpoint/2010/main" val="52596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a:xfrm>
            <a:off x="1310910" y="1823635"/>
            <a:ext cx="6497905" cy="1011503"/>
          </a:xfrm>
        </p:spPr>
        <p:txBody>
          <a:bodyPr/>
          <a:lstStyle/>
          <a:p>
            <a:r>
              <a:rPr lang="sv-SE" dirty="0" smtClean="0"/>
              <a:t>§6 Primärvårdens omhändertagande av psykisk ohälsa</a:t>
            </a:r>
            <a:endParaRPr lang="sv-SE" dirty="0"/>
          </a:p>
        </p:txBody>
      </p:sp>
      <p:sp>
        <p:nvSpPr>
          <p:cNvPr id="3" name="Platshållare för text 2"/>
          <p:cNvSpPr>
            <a:spLocks noGrp="1"/>
          </p:cNvSpPr>
          <p:nvPr>
            <p:ph type="body" sz="quarter" idx="14"/>
          </p:nvPr>
        </p:nvSpPr>
        <p:spPr>
          <a:xfrm>
            <a:off x="1310910" y="3133089"/>
            <a:ext cx="6505997" cy="688539"/>
          </a:xfrm>
        </p:spPr>
        <p:txBody>
          <a:bodyPr/>
          <a:lstStyle/>
          <a:p>
            <a:r>
              <a:rPr lang="sv-SE" sz="1600" dirty="0"/>
              <a:t>C</a:t>
            </a:r>
            <a:r>
              <a:rPr lang="sv-SE" sz="1600" dirty="0" smtClean="0"/>
              <a:t>arin Nordberg, länssamordnare psykiatri</a:t>
            </a:r>
            <a:r>
              <a:rPr lang="sv-SE" sz="1600" dirty="0"/>
              <a:t/>
            </a:r>
            <a:br>
              <a:rPr lang="sv-SE" sz="1600" dirty="0"/>
            </a:br>
            <a:r>
              <a:rPr lang="sv-SE" sz="1600" dirty="0" smtClean="0"/>
              <a:t>Kristin Jarneland, verksamhetsutvecklare </a:t>
            </a:r>
          </a:p>
        </p:txBody>
      </p:sp>
    </p:spTree>
    <p:extLst>
      <p:ext uri="{BB962C8B-B14F-4D97-AF65-F5344CB8AC3E}">
        <p14:creationId xmlns:p14="http://schemas.microsoft.com/office/powerpoint/2010/main" val="2141481812"/>
      </p:ext>
    </p:extLst>
  </p:cSld>
  <p:clrMapOvr>
    <a:masterClrMapping/>
  </p:clrMapOvr>
  <p:timing>
    <p:tnLst>
      <p:par>
        <p:cTn id="1" dur="indefinite" restart="never" nodeType="tmRoot"/>
      </p:par>
    </p:tnLst>
  </p:timing>
</p:sld>
</file>

<file path=ppt/theme/theme1.xml><?xml version="1.0" encoding="utf-8"?>
<a:theme xmlns:a="http://schemas.openxmlformats.org/drawingml/2006/main" name="Region Norrbotten_vit">
  <a:themeElements>
    <a:clrScheme name="Region Norrbotten blandad">
      <a:dk1>
        <a:srgbClr val="000000"/>
      </a:dk1>
      <a:lt1>
        <a:srgbClr val="FFFFFF"/>
      </a:lt1>
      <a:dk2>
        <a:srgbClr val="403D45"/>
      </a:dk2>
      <a:lt2>
        <a:srgbClr val="D0D1CD"/>
      </a:lt2>
      <a:accent1>
        <a:srgbClr val="0070C0"/>
      </a:accent1>
      <a:accent2>
        <a:srgbClr val="F8951F"/>
      </a:accent2>
      <a:accent3>
        <a:srgbClr val="83C55B"/>
      </a:accent3>
      <a:accent4>
        <a:srgbClr val="7F7F7F"/>
      </a:accent4>
      <a:accent5>
        <a:srgbClr val="403D45"/>
      </a:accent5>
      <a:accent6>
        <a:srgbClr val="C0C0BD"/>
      </a:accent6>
      <a:hlink>
        <a:srgbClr val="0070C0"/>
      </a:hlink>
      <a:folHlink>
        <a:srgbClr val="7F7F7F"/>
      </a:folHlink>
    </a:clrScheme>
    <a:fontScheme name="Office - klassiskt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bg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sv-SE" sz="2600" b="0" i="0" u="none" strike="noStrike" cap="none" normalizeH="0" baseline="0" smtClean="0">
            <a:ln>
              <a:noFill/>
            </a:ln>
            <a:solidFill>
              <a:schemeClr val="tx1"/>
            </a:solidFill>
            <a:effectLst/>
            <a:latin typeface="Arial" charset="0"/>
          </a:defRPr>
        </a:defPPr>
      </a:lstStyle>
    </a:lnDef>
    <a:txDef>
      <a:spPr>
        <a:noFill/>
      </a:spPr>
      <a:bodyPr wrap="none" rtlCol="0">
        <a:spAutoFit/>
      </a:bodyPr>
      <a:lstStyle>
        <a:defPPr>
          <a:defRPr dirty="0"/>
        </a:defPPr>
      </a:lstStyle>
    </a:txDef>
  </a:objectDefaults>
  <a:extraClrSchemeLst>
    <a:extraClrScheme>
      <a:clrScheme name="vit med jpglogga 180_ny 1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it med jpglogga 180_ny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vit med jpglogga 180_ny 1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it med jpglogga 180_ny 1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it med jpglogga 180_ny 1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it med jpglogga 180_ny 1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vit med jpglogga 180_ny 1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Kopia av 1Kopia av MALL_VIT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Kopia av 1Kopia av MALL_VIT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Kopia av 1Kopia av MALL_VIT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Kopia av 1Kopia av MALL_VIT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Kopia av 1Kopia av MALL_VIT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Kopia av 1Kopia av MALL_VIT 8">
        <a:dk1>
          <a:srgbClr val="003399"/>
        </a:dk1>
        <a:lt1>
          <a:srgbClr val="0D68B0"/>
        </a:lt1>
        <a:dk2>
          <a:srgbClr val="FFFFFF"/>
        </a:dk2>
        <a:lt2>
          <a:srgbClr val="969696"/>
        </a:lt2>
        <a:accent1>
          <a:srgbClr val="969696"/>
        </a:accent1>
        <a:accent2>
          <a:srgbClr val="FFFF99"/>
        </a:accent2>
        <a:accent3>
          <a:srgbClr val="AAB9D4"/>
        </a:accent3>
        <a:accent4>
          <a:srgbClr val="002A82"/>
        </a:accent4>
        <a:accent5>
          <a:srgbClr val="C9C9C9"/>
        </a:accent5>
        <a:accent6>
          <a:srgbClr val="E7E78A"/>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9">
        <a:dk1>
          <a:srgbClr val="969696"/>
        </a:dk1>
        <a:lt1>
          <a:srgbClr val="FFFFFF"/>
        </a:lt1>
        <a:dk2>
          <a:srgbClr val="0D68B0"/>
        </a:dk2>
        <a:lt2>
          <a:srgbClr val="FFFFFF"/>
        </a:lt2>
        <a:accent1>
          <a:srgbClr val="969696"/>
        </a:accent1>
        <a:accent2>
          <a:srgbClr val="FFFF99"/>
        </a:accent2>
        <a:accent3>
          <a:srgbClr val="AAB9D4"/>
        </a:accent3>
        <a:accent4>
          <a:srgbClr val="DADADA"/>
        </a:accent4>
        <a:accent5>
          <a:srgbClr val="C9C9C9"/>
        </a:accent5>
        <a:accent6>
          <a:srgbClr val="E7E78A"/>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0">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99FF99"/>
        </a:hlink>
        <a:folHlink>
          <a:srgbClr val="CC0000"/>
        </a:folHlink>
      </a:clrScheme>
      <a:clrMap bg1="dk2" tx1="lt1" bg2="dk1" tx2="lt2" accent1="accent1" accent2="accent2" accent3="accent3" accent4="accent4" accent5="accent5" accent6="accent6" hlink="hlink" folHlink="folHlink"/>
    </a:extraClrScheme>
    <a:extraClrScheme>
      <a:clrScheme name="Kopia av 1Kopia av MALL_VIT 11">
        <a:dk1>
          <a:srgbClr val="FFFFFF"/>
        </a:dk1>
        <a:lt1>
          <a:srgbClr val="FFFFFF"/>
        </a:lt1>
        <a:dk2>
          <a:srgbClr val="FFFFFF"/>
        </a:dk2>
        <a:lt2>
          <a:srgbClr val="969696"/>
        </a:lt2>
        <a:accent1>
          <a:srgbClr val="969696"/>
        </a:accent1>
        <a:accent2>
          <a:srgbClr val="0D68B0"/>
        </a:accent2>
        <a:accent3>
          <a:srgbClr val="FFFFFF"/>
        </a:accent3>
        <a:accent4>
          <a:srgbClr val="DADADA"/>
        </a:accent4>
        <a:accent5>
          <a:srgbClr val="C9C9C9"/>
        </a:accent5>
        <a:accent6>
          <a:srgbClr val="0B5E9F"/>
        </a:accent6>
        <a:hlink>
          <a:srgbClr val="99FF99"/>
        </a:hlink>
        <a:folHlink>
          <a:srgbClr val="CC0000"/>
        </a:folHlink>
      </a:clrScheme>
      <a:clrMap bg1="lt1" tx1="dk1" bg2="lt2" tx2="dk2" accent1="accent1" accent2="accent2" accent3="accent3" accent4="accent4" accent5="accent5" accent6="accent6" hlink="hlink" folHlink="folHlink"/>
    </a:extraClrScheme>
    <a:extraClrScheme>
      <a:clrScheme name="Kopia av 1Kopia av MALL_VIT 12">
        <a:dk1>
          <a:srgbClr val="969696"/>
        </a:dk1>
        <a:lt1>
          <a:srgbClr val="FFFFFF"/>
        </a:lt1>
        <a:dk2>
          <a:srgbClr val="0D68B0"/>
        </a:dk2>
        <a:lt2>
          <a:srgbClr val="FFFFFF"/>
        </a:lt2>
        <a:accent1>
          <a:srgbClr val="969696"/>
        </a:accent1>
        <a:accent2>
          <a:srgbClr val="0D68B0"/>
        </a:accent2>
        <a:accent3>
          <a:srgbClr val="AAB9D4"/>
        </a:accent3>
        <a:accent4>
          <a:srgbClr val="DADADA"/>
        </a:accent4>
        <a:accent5>
          <a:srgbClr val="C9C9C9"/>
        </a:accent5>
        <a:accent6>
          <a:srgbClr val="0B5E9F"/>
        </a:accent6>
        <a:hlink>
          <a:srgbClr val="FFFFFF"/>
        </a:hlink>
        <a:folHlink>
          <a:srgbClr val="FFFF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ct:contentTypeSchema xmlns:ct="http://schemas.microsoft.com/office/2006/metadata/contentType" xmlns:ma="http://schemas.microsoft.com/office/2006/metadata/properties/metaAttributes" ct:_="" ma:_="" ma:contentTypeName="Kallelse" ma:contentTypeID="0x010100D7963E0E5B7A40E5AEA07389401D709F0045878216D3F54EE2826859E7F8F5B4BC0202006E6F768891F9AC48BC490F9209DBD4C4" ma:contentTypeVersion="1901" ma:contentTypeDescription="Kallelse" ma:contentTypeScope="" ma:versionID="a48c8b414eaa0e8d46f1197ffcb7e40c">
  <xsd:schema xmlns:xsd="http://www.w3.org/2001/XMLSchema" xmlns:xs="http://www.w3.org/2001/XMLSchema" xmlns:p="http://schemas.microsoft.com/office/2006/metadata/properties" xmlns:ns1="http://schemas.microsoft.com/sharepoint/v3" xmlns:ns2="c7918ce9-5289-4a18-805d-4141408e948c" xmlns:ns3="e1dec489-f745-4ed5-9c00-958a11aea6df" targetNamespace="http://schemas.microsoft.com/office/2006/metadata/properties" ma:root="true" ma:fieldsID="076d6f6838059c5718765abefa8fc788" ns1:_="" ns2:_="" ns3:_="">
    <xsd:import namespace="http://schemas.microsoft.com/sharepoint/v3"/>
    <xsd:import namespace="c7918ce9-5289-4a18-805d-4141408e948c"/>
    <xsd:import namespace="e1dec489-f745-4ed5-9c00-958a11aea6df"/>
    <xsd:element name="properties">
      <xsd:complexType>
        <xsd:sequence>
          <xsd:element name="documentManagement">
            <xsd:complexType>
              <xsd:all>
                <xsd:element ref="ns2:_dlc_DocId" minOccurs="0"/>
                <xsd:element ref="ns2:_dlc_DocIdUrl" minOccurs="0"/>
                <xsd:element ref="ns2:_dlc_DocIdPersistId" minOccurs="0"/>
                <xsd:element ref="ns3:VIS_DocumentId" minOccurs="0"/>
                <xsd:element ref="ns1:NLLStakeholderTaxHTField0" minOccurs="0"/>
                <xsd:element ref="ns2:TaxKeywordTaxHTField" minOccurs="0"/>
                <xsd:element ref="ns3:DocumentStatus" minOccurs="0"/>
                <xsd:element ref="ns1:NLLInformationclass"/>
                <xsd:element ref="ns1:NLLThinningTime" minOccurs="0"/>
                <xsd:element ref="ns3:VISResponsible"/>
                <xsd:element ref="ns1:AnsvarigQuickpart" minOccurs="0"/>
                <xsd:element ref="ns1:NLLDocumentTypeTaxHTField0" minOccurs="0"/>
                <xsd:element ref="ns1:NLLMeetingTypeTaxHTField0" minOccurs="0"/>
                <xsd:element ref="ns1:NLLMeetingDate" minOccurs="0"/>
                <xsd:element ref="ns1:_dlc_Exempt" minOccurs="0"/>
                <xsd:element ref="ns1:_dlc_ExpireDateSaved" minOccurs="0"/>
                <xsd:element ref="ns1:_dlc_ExpireDate" minOccurs="0"/>
                <xsd:element ref="ns1:prdProcessTaxHTField0" minOccurs="0"/>
                <xsd:element ref="ns1:NLLVersion" minOccurs="0"/>
                <xsd:element ref="ns1:NLLModifiedBy" minOccurs="0"/>
                <xsd:element ref="ns1:NLLDocumentIDValue" minOccurs="0"/>
                <xsd:element ref="ns1:NLLPublishingstatus" minOccurs="0"/>
                <xsd:element ref="ns1:NLLDiarienummer" minOccurs="0"/>
                <xsd:element ref="ns1:NLLPublishDate" minOccurs="0"/>
                <xsd:element ref="ns1:NLLInformationCollectionTaxHTField0" minOccurs="0"/>
                <xsd:element ref="ns1:NLLProducerPlaceTaxHTField0" minOccurs="0"/>
                <xsd:element ref="ns1:NLLEstablishedBy"/>
                <xsd:element ref="ns1:NLLEstablishedByQuickpart" minOccurs="0"/>
                <xsd:element ref="ns1:VersionComment" minOccurs="0"/>
                <xsd:element ref="ns1:NLLPublishDateQuickpart" minOccurs="0"/>
                <xsd:element ref="ns1:NLLLockWorkflows" minOccurs="0"/>
                <xsd:element ref="ns1:NLLPublishe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NLLStakeholderTaxHTField0" ma:index="13" nillable="true" ma:taxonomy="true" ma:internalName="NLLStakeholderTaxHTField0" ma:taxonomyFieldName="NLLStakeholder" ma:displayName="Gäller för verksamhet" ma:fieldId="{fc9b4796-81cc-4809-b89e-b480826c68b7}" ma:taxonomyMulti="true" ma:sspId="39d54842-4abd-4019-b0bf-19e71d696155" ma:termSetId="012a677c-9277-4d4c-83ea-a9768cc27725" ma:anchorId="00000000-0000-0000-0000-000000000000" ma:open="false" ma:isKeyword="false">
      <xsd:complexType>
        <xsd:sequence>
          <xsd:element ref="pc:Terms" minOccurs="0" maxOccurs="1"/>
        </xsd:sequence>
      </xsd:complexType>
    </xsd:element>
    <xsd:element name="NLLInformationclass" ma:index="17" ma:displayName="Informationsklass" ma:internalName="NLLInformationclass">
      <xsd:simpleType>
        <xsd:restriction base="dms:Choice">
          <xsd:enumeration value="Publik"/>
          <xsd:enumeration value="Intern alla"/>
          <xsd:enumeration value="Intern skyddad"/>
        </xsd:restriction>
      </xsd:simpleType>
    </xsd:element>
    <xsd:element name="NLLThinningTime" ma:index="19" nillable="true" ma:displayName="Gallringsfrist" ma:format="DateOnly" ma:hidden="true" ma:internalName="NLLThinningTime">
      <xsd:simpleType>
        <xsd:restriction base="dms:DateTime"/>
      </xsd:simpleType>
    </xsd:element>
    <xsd:element name="AnsvarigQuickpart" ma:index="21" nillable="true" ma:displayName="AnsvarigQuickpart" ma:hidden="true" ma:internalName="AnsvarigQuickpart">
      <xsd:simpleType>
        <xsd:restriction base="dms:Text"/>
      </xsd:simpleType>
    </xsd:element>
    <xsd:element name="NLLDocumentTypeTaxHTField0" ma:index="23" ma:taxonomy="true" ma:internalName="NLLDocumentTypeTaxHTField0" ma:taxonomyFieldName="NLLDocumentType" ma:displayName="Dokumenttyp" ma:fieldId="{38578a5b-744a-40d6-84e1-ab48bc8b5a57}" ma:sspId="39d54842-4abd-4019-b0bf-19e71d696155" ma:termSetId="52dfd850-14dd-4e84-a867-57b1223f01ac" ma:anchorId="00000000-0000-0000-0000-000000000000" ma:open="false" ma:isKeyword="false">
      <xsd:complexType>
        <xsd:sequence>
          <xsd:element ref="pc:Terms" minOccurs="0" maxOccurs="1"/>
        </xsd:sequence>
      </xsd:complexType>
    </xsd:element>
    <xsd:element name="NLLMeetingTypeTaxHTField0" ma:index="25" nillable="true" ma:taxonomy="true" ma:internalName="NLLMeetingTypeTaxHTField0" ma:taxonomyFieldName="NLLMeetingType" ma:displayName="Mötestyp" ma:fieldId="{d1bc31a6-b655-4913-a964-4b566e6d575c}" ma:sspId="39d54842-4abd-4019-b0bf-19e71d696155" ma:termSetId="6393349d-d820-475e-8210-0aa68d88a290" ma:anchorId="00000000-0000-0000-0000-000000000000" ma:open="false" ma:isKeyword="false">
      <xsd:complexType>
        <xsd:sequence>
          <xsd:element ref="pc:Terms" minOccurs="0" maxOccurs="1"/>
        </xsd:sequence>
      </xsd:complexType>
    </xsd:element>
    <xsd:element name="NLLMeetingDate" ma:index="26" nillable="true" ma:displayName="Mötesdatum" ma:format="DateOnly" ma:internalName="NLLMeetingDate">
      <xsd:simpleType>
        <xsd:restriction base="dms:DateTime"/>
      </xsd:simpleType>
    </xsd:element>
    <xsd:element name="_dlc_Exempt" ma:index="27" nillable="true" ma:displayName="Undanta från princip" ma:hidden="true" ma:internalName="_dlc_Exempt" ma:readOnly="true">
      <xsd:simpleType>
        <xsd:restriction base="dms:Unknown"/>
      </xsd:simpleType>
    </xsd:element>
    <xsd:element name="_dlc_ExpireDateSaved" ma:index="28" nillable="true" ma:displayName="Originalförfallodag" ma:hidden="true" ma:internalName="_dlc_ExpireDateSaved" ma:readOnly="true">
      <xsd:simpleType>
        <xsd:restriction base="dms:DateTime"/>
      </xsd:simpleType>
    </xsd:element>
    <xsd:element name="_dlc_ExpireDate" ma:index="29" nillable="true" ma:displayName="Förfallodatum" ma:description="" ma:hidden="true" ma:indexed="true" ma:internalName="_dlc_ExpireDate" ma:readOnly="true">
      <xsd:simpleType>
        <xsd:restriction base="dms:DateTime"/>
      </xsd:simpleType>
    </xsd:element>
    <xsd:element name="prdProcessTaxHTField0" ma:index="30" nillable="true" ma:taxonomy="true" ma:internalName="prdProcessTaxHTField0" ma:taxonomyFieldName="prdProcess" ma:displayName="Process" ma:fieldId="{7458416b-87c5-4f2a-97ed-9ee5dd1e516d}" ma:taxonomyMulti="true" ma:sspId="39d54842-4abd-4019-b0bf-19e71d696155" ma:termSetId="747d8a4a-b066-47e6-b826-8f1c93ac4001" ma:anchorId="00000000-0000-0000-0000-000000000000" ma:open="false" ma:isKeyword="false">
      <xsd:complexType>
        <xsd:sequence>
          <xsd:element ref="pc:Terms" minOccurs="0" maxOccurs="1"/>
        </xsd:sequence>
      </xsd:complexType>
    </xsd:element>
    <xsd:element name="NLLVersion" ma:index="31" nillable="true" ma:displayName="Version" ma:internalName="NLLVersion" ma:readOnly="false">
      <xsd:simpleType>
        <xsd:restriction base="dms:Text"/>
      </xsd:simpleType>
    </xsd:element>
    <xsd:element name="NLLModifiedBy" ma:index="32" nillable="true" ma:displayName="Upprättad av" ma:hidden="true" ma:internalName="NLLModifiedBy">
      <xsd:simpleType>
        <xsd:restriction base="dms:Text"/>
      </xsd:simpleType>
    </xsd:element>
    <xsd:element name="NLLDocumentIDValue" ma:index="33" nillable="true" ma:displayName="Dokument-Id Värde" ma:hidden="true" ma:internalName="NLLDocumentIDValue">
      <xsd:simpleType>
        <xsd:restriction base="dms:Text"/>
      </xsd:simpleType>
    </xsd:element>
    <xsd:element name="NLLPublishingstatus" ma:index="34" nillable="true" ma:displayName="Publiceringsstatus" ma:internalName="NLLPublishingstatus" ma:readOnly="false">
      <xsd:simpleType>
        <xsd:restriction base="dms:Choice">
          <xsd:enumeration value="Ej Publicerad"/>
          <xsd:enumeration value="Publicerad"/>
          <xsd:enumeration value="Avpublicerad"/>
          <xsd:enumeration value="Revidering krävs"/>
          <xsd:enumeration value="Revidering pågår"/>
        </xsd:restriction>
      </xsd:simpleType>
    </xsd:element>
    <xsd:element name="NLLDiarienummer" ma:index="35" nillable="true" ma:displayName="Diarienummer" ma:description="" ma:internalName="NLLDiarienummer" ma:readOnly="false">
      <xsd:simpleType>
        <xsd:restriction base="dms:Text"/>
      </xsd:simpleType>
    </xsd:element>
    <xsd:element name="NLLPublishDate" ma:index="37" nillable="true" ma:displayName="Publiceringsdatum" ma:format="DateOnly" ma:hidden="true" ma:internalName="NLLPublishDate">
      <xsd:simpleType>
        <xsd:restriction base="dms:DateTime"/>
      </xsd:simpleType>
    </xsd:element>
    <xsd:element name="NLLInformationCollectionTaxHTField0" ma:index="38" nillable="true" ma:taxonomy="true" ma:internalName="NLLInformationCollectionTaxHTField0" ma:taxonomyFieldName="NLLInformationCollection" ma:displayName="Informationssamling" ma:fieldId="{5965f86f-d738-4017-88d8-24d6ef34a791}" ma:taxonomyMulti="true" ma:sspId="39d54842-4abd-4019-b0bf-19e71d696155" ma:termSetId="60e00f7a-77a4-4c71-b63e-bae2eb97b373" ma:anchorId="00000000-0000-0000-0000-000000000000" ma:open="false" ma:isKeyword="false">
      <xsd:complexType>
        <xsd:sequence>
          <xsd:element ref="pc:Terms" minOccurs="0" maxOccurs="1"/>
        </xsd:sequence>
      </xsd:complexType>
    </xsd:element>
    <xsd:element name="NLLProducerPlaceTaxHTField0" ma:index="40" nillable="true" ma:taxonomy="true" ma:internalName="NLLProducerPlaceTaxHTField0" ma:taxonomyFieldName="NLLProducerPlace" ma:displayName="Producentplats" ma:fieldId="{e174ebea-294d-44bc-9c09-0f97f1197811}" ma:sspId="39d54842-4abd-4019-b0bf-19e71d696155" ma:termSetId="45f1cc5b-3028-4a82-8c90-ecfb5e2e8603" ma:anchorId="00000000-0000-0000-0000-000000000000" ma:open="false" ma:isKeyword="false">
      <xsd:complexType>
        <xsd:sequence>
          <xsd:element ref="pc:Terms" minOccurs="0" maxOccurs="1"/>
        </xsd:sequence>
      </xsd:complexType>
    </xsd:element>
    <xsd:element name="NLLEstablishedBy" ma:index="41" ma:displayName="Upprättad av" ma:list="UserInfo" ma:SharePointGroup="0" ma:internalName="NLLEstablishedBy"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NLLEstablishedByQuickpart" ma:index="42" nillable="true" ma:displayName="Upprättad av Quickpart" ma:hidden="true" ma:internalName="NLLEstablishedByQuickpart">
      <xsd:simpleType>
        <xsd:restriction base="dms:Text"/>
      </xsd:simpleType>
    </xsd:element>
    <xsd:element name="VersionComment" ma:index="43" nillable="true" ma:displayName="Versionskommentar" ma:hidden="true" ma:internalName="VersionComment" ma:readOnly="false">
      <xsd:simpleType>
        <xsd:restriction base="dms:Text"/>
      </xsd:simpleType>
    </xsd:element>
    <xsd:element name="NLLPublishDateQuickpart" ma:index="44" nillable="true" ma:displayName="Publiceringsdatum Quickpart" ma:hidden="true" ma:internalName="NLLPublishDateQuickpart">
      <xsd:simpleType>
        <xsd:restriction base="dms:Text"/>
      </xsd:simpleType>
    </xsd:element>
    <xsd:element name="NLLLockWorkflows" ma:index="45" nillable="true" ma:displayName="ArbetsflödeKörs" ma:default="0" ma:hidden="true" ma:internalName="NLLLockWorkflows">
      <xsd:simpleType>
        <xsd:restriction base="dms:Boolean"/>
      </xsd:simpleType>
    </xsd:element>
    <xsd:element name="NLLPublished" ma:index="46" nillable="true" ma:displayName="Publicerad" ma:hidden="true" ma:internalName="NLLPublished">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7918ce9-5289-4a18-805d-4141408e948c" elementFormDefault="qualified">
    <xsd:import namespace="http://schemas.microsoft.com/office/2006/documentManagement/types"/>
    <xsd:import namespace="http://schemas.microsoft.com/office/infopath/2007/PartnerControls"/>
    <xsd:element name="_dlc_DocId" ma:index="8" nillable="true" ma:displayName="Dokument-ID-värde" ma:description="Värdet för dokument-ID som tilldelats till det här objektet." ma:internalName="_dlc_DocId" ma:readOnly="true">
      <xsd:simpleType>
        <xsd:restriction base="dms:Text"/>
      </xsd:simpleType>
    </xsd:element>
    <xsd:element name="_dlc_DocIdUrl" ma:index="9" nillable="true" ma:displayName="Dokument-ID" ma:description="Permanent länk till det här dokumente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Spara ID" ma:description="Behåll ID vid tillägg."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NLL-Nyckelord" ma:fieldId="{23f27201-bee3-471e-b2e7-b64fd8b7ca38}" ma:taxonomyMulti="true" ma:sspId="39d54842-4abd-4019-b0bf-19e71d696155" ma:termSetId="00000000-0000-0000-0000-000000000000" ma:anchorId="00000000-0000-0000-0000-000000000000" ma:open="true" ma:isKeyword="tru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1dec489-f745-4ed5-9c00-958a11aea6df" elementFormDefault="qualified">
    <xsd:import namespace="http://schemas.microsoft.com/office/2006/documentManagement/types"/>
    <xsd:import namespace="http://schemas.microsoft.com/office/infopath/2007/PartnerControls"/>
    <xsd:element name="VIS_DocumentId" ma:index="12" nillable="true" ma:displayName="Producentplats ID" ma:hidden="true" ma:internalName="VIS_DocumentId"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Status" ma:index="16" nillable="true" ma:displayName="Dokumentstatus" ma:hidden="true" ma:internalName="Dokumentstatus"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VISResponsible" ma:index="20" ma:displayName="Ansvarig" ma:list="UserInfo" ma:internalName="VISResponsible" ma:readOnly="false">
      <xsd:complexType>
        <xsd:complexContent>
          <xsd:extension base="dms:UserMulti">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Redovisande</p:Name>
  <p:Description/>
  <p:Statement/>
  <p:PolicyItems>
    <p:PolicyItem featureId="Microsoft.Office.RecordsManagement.PolicyFeatures.Expiration" staticId="0x010100D7963E0E5B7A40E5AEA07389401D709F0045878216D3F54EE2826859E7F8F5B4BC|1214505165" UniqueId="033c95a8-fd37-4ff4-b52f-a621867b7a3c">
      <p:Name>Bevarande</p:Name>
      <p:Description>Automatisk schemaläggning av innehåll som ska bearbetas, och utföra en bevarandeåtgärd på innehåll som har nått sitt förfallodatum.</p:Description>
      <p:CustomData>
        <Schedules nextStageId="3" default="true">
          <Schedule type="Default">
            <stages>
              <data stageId="1" recur="true" offset="36" unit="months">
                <formula id="Microsoft.Office.RecordsManagement.PolicyFeatures.Expiration.Formula.BuiltIn">
                  <number>0</number>
                  <property>NLLThinningTime</property>
                  <propertyid>2793489f-7251-475b-a975-480031914936</propertyid>
                  <period>months</period>
                </formula>
                <action type="workflow" id="d9837362-db90-41fe-8d27-3f4e28fd673a"/>
              </data>
              <data stageId="2">
                <formula id="Microsoft.Office.RecordsManagement.PolicyFeatures.Expiration.Formula.BuiltIn">
                  <number>1</number>
                  <property>NLLThinningTime</property>
                  <propertyid>2793489f-7251-475b-a975-480031914936</propertyid>
                  <period>months</period>
                </formula>
                <action type="action" id="Microsoft.Office.RecordsManagement.PolicyFeatures.Expiration.Action.MoveToRecycleBin"/>
              </data>
            </stages>
          </Schedule>
        </Schedules>
      </p:CustomData>
    </p:PolicyItem>
  </p:PolicyItems>
</p:Policy>
</file>

<file path=customXml/item3.xml><?xml version="1.0" encoding="utf-8"?>
<?mso-contentType ?>
<spe:Receivers xmlns:spe="http://schemas.microsoft.com/sharepoint/events">
  <Receiver>
    <Name>Microsoft.Office.RecordsManagement.PolicyFeatures.ExpirationEventReceiver</Name>
    <Synchronization>Synchronous</Synchronization>
    <Type>10001</Type>
    <SequenceNumber>101</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10002</Type>
    <SequenceNumber>102</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10004</Type>
    <SequenceNumber>103</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10006</Type>
    <SequenceNumber>104</SequenceNumber>
    <Url/>
    <Assembly>Microsoft.Office.Policy, Version=14.0.0.0, Culture=neutral, PublicKeyToken=71e9bce111e9429c</Assembly>
    <Class>Microsoft.Office.RecordsManagement.Internal.UpdateExpireDate</Class>
    <Data/>
    <Filter/>
  </Receiver>
  <Receiver>
    <Name>Microsoft.Office.RecordsManagement.PolicyFeatures.ExpirationEventReceiver</Name>
    <Synchronization>Synchronous</Synchronization>
    <Type>10009</Type>
    <SequenceNumber>105</SequenceNumber>
    <Url/>
    <Assembly>Microsoft.Office.Policy, Version=14.0.0.0, Culture=neutral, PublicKeyToken=71e9bce111e9429c</Assembly>
    <Class>Microsoft.Office.RecordsManagement.Internal.UpdateExpireDate</Class>
    <Data/>
    <Filter/>
  </Receiver>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NLLPublishDate xmlns="http://schemas.microsoft.com/sharepoint/v3">2022-09-13T22:00:00+00:00</NLLPublishDate>
    <NLLPublished xmlns="http://schemas.microsoft.com/sharepoint/v3" xsi:nil="true"/>
    <NLLPublishingstatus xmlns="http://schemas.microsoft.com/sharepoint/v3">Publicerad</NLLPublishingstatus>
    <NLLDocumentIDValue xmlns="http://schemas.microsoft.com/sharepoint/v3">ARBGRP757-2093665656-162</NLLDocumentIDValue>
    <NLLThinningTime xmlns="http://schemas.microsoft.com/sharepoint/v3">2025-09-13T22:00:00+00:00</NLLThinningTime>
    <NLLPublishDateQuickpart xmlns="http://schemas.microsoft.com/sharepoint/v3">2022-09-14</NLLPublishDateQuickpart>
    <NLLInformationCollectionTaxHTField0 xmlns="http://schemas.microsoft.com/sharepoint/v3">
      <Terms xmlns="http://schemas.microsoft.com/office/infopath/2007/PartnerControls"/>
    </NLLInformationCollectionTaxHTField0>
    <NLLLockWorkflows xmlns="http://schemas.microsoft.com/sharepoint/v3">false</NLLLockWorkflows>
    <NLLEstablishedByQuickpart xmlns="http://schemas.microsoft.com/sharepoint/v3">Anette Kihlström-Selberg</NLLEstablishedByQuickpart>
    <prdProcessTaxHTField0 xmlns="http://schemas.microsoft.com/sharepoint/v3">
      <Terms xmlns="http://schemas.microsoft.com/office/infopath/2007/PartnerControls"/>
    </prdProcessTaxHTField0>
    <AnsvarigQuickpart xmlns="http://schemas.microsoft.com/sharepoint/v3">Helena Trældal</AnsvarigQuickpart>
    <NLLEstablishedBy xmlns="http://schemas.microsoft.com/sharepoint/v3">
      <UserInfo>
        <DisplayName>Anette Kihlström-Selberg</DisplayName>
        <AccountId>1294</AccountId>
        <AccountType/>
      </UserInfo>
    </NLLEstablishedBy>
    <NLLStakeholderTaxHTField0 xmlns="http://schemas.microsoft.com/sharepoint/v3">
      <Terms xmlns="http://schemas.microsoft.com/office/infopath/2007/PartnerControls"/>
    </NLLStakeholderTaxHTField0>
    <NLLDocumentTypeTaxHTField0 xmlns="http://schemas.microsoft.com/sharepoint/v3">
      <Terms xmlns="http://schemas.microsoft.com/office/infopath/2007/PartnerControls">
        <TermInfo xmlns="http://schemas.microsoft.com/office/infopath/2007/PartnerControls">
          <TermName xmlns="http://schemas.microsoft.com/office/infopath/2007/PartnerControls">Protokoll</TermName>
          <TermId xmlns="http://schemas.microsoft.com/office/infopath/2007/PartnerControls">607a0199-3606-4c72-920d-439c6f17c14a</TermId>
        </TermInfo>
      </Terms>
    </NLLDocumentTypeTaxHTField0>
    <NLLVersion xmlns="http://schemas.microsoft.com/sharepoint/v3">1.0</NLLVersion>
    <NLLInformationclass xmlns="http://schemas.microsoft.com/sharepoint/v3">Publik</NLLInformationclass>
    <NLLModifiedBy xmlns="http://schemas.microsoft.com/sharepoint/v3">Helena Trældal</NLLModifiedBy>
    <NLLProducerPlaceTaxHTField0 xmlns="http://schemas.microsoft.com/sharepoint/v3">
      <Terms xmlns="http://schemas.microsoft.com/office/infopath/2007/PartnerControls">
        <TermInfo xmlns="http://schemas.microsoft.com/office/infopath/2007/PartnerControls">
          <TermName xmlns="http://schemas.microsoft.com/office/infopath/2007/PartnerControls">Regionens protokoll</TermName>
          <TermId xmlns="http://schemas.microsoft.com/office/infopath/2007/PartnerControls">0813c5bc-601e-4764-80a0-8fd49acb82e4</TermId>
        </TermInfo>
      </Terms>
    </NLLProducerPlaceTaxHTField0>
    <VersionComment xmlns="http://schemas.microsoft.com/sharepoint/v3" xsi:nil="true"/>
    <NLLDiarienummer xmlns="http://schemas.microsoft.com/sharepoint/v3" xsi:nil="true"/>
    <NLLMeetingTypeTaxHTField0 xmlns="http://schemas.microsoft.com/sharepoint/v3">
      <Terms xmlns="http://schemas.microsoft.com/office/infopath/2007/PartnerControls"/>
    </NLLMeetingTypeTaxHTField0>
    <NLLMeetingDate xmlns="http://schemas.microsoft.com/sharepoint/v3">2022-08-25T22:00:00+00:00</NLLMeetingDate>
    <TaxKeywordTaxHTField xmlns="c7918ce9-5289-4a18-805d-4141408e948c">
      <Terms xmlns="http://schemas.microsoft.com/office/infopath/2007/PartnerControls"/>
    </TaxKeywordTaxHTField>
    <_dlc_DocId xmlns="c7918ce9-5289-4a18-805d-4141408e948c">ARBGRP757-2093665656-162</_dlc_DocId>
    <_dlc_DocIdUrl xmlns="c7918ce9-5289-4a18-805d-4141408e948c">
      <Url>http://spportal.extvis.local/process/administrativ/_layouts/15/DocIdRedir.aspx?ID=ARBGRP757-2093665656-162</Url>
      <Description>ARBGRP757-2093665656-162</Description>
    </_dlc_DocIdUrl>
    <_dlc_DocIdPersistId xmlns="c7918ce9-5289-4a18-805d-4141408e948c">true</_dlc_DocIdPersistId>
    <_dlc_ExpireDateSaved xmlns="http://schemas.microsoft.com/sharepoint/v3" xsi:nil="true"/>
    <_dlc_ExpireDate xmlns="http://schemas.microsoft.com/sharepoint/v3">2025-10-13T22:00:00+00:00</_dlc_ExpireDate>
    <VIS_DocumentId xmlns="e1dec489-f745-4ed5-9c00-958a11aea6df">
      <Url>https://samarbeta.nll.se/producentplats/regionensprotokoll/_layouts/15/DocIdRedir.aspx?ID=ARBGRP757-2093665656-162</Url>
      <Description>ARBGRP757-2093665656-162</Description>
    </VIS_DocumentId>
    <VISResponsible xmlns="e1dec489-f745-4ed5-9c00-958a11aea6df">
      <UserInfo>
        <DisplayName>Helena Trældal</DisplayName>
        <AccountId>1220</AccountId>
        <AccountType/>
      </UserInfo>
    </VISResponsible>
    <DocumentStatus xmlns="e1dec489-f745-4ed5-9c00-958a11aea6df">
      <Url>https://samarbeta.nll.se/producentplats/regionensprotokoll/_layouts/15/wrkstat.aspx?List=fbf17c4a-15ec-4a2e-84f6-9c553cc614c4&amp;WorkflowInstanceName=0bd73511-5dfc-4953-be92-c87db767a299</Url>
      <Description>Publicerad</Description>
    </DocumentStatus>
    <_dlc_Exempt xmlns="http://schemas.microsoft.com/sharepoint/v3">false</_dlc_Exempt>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89396A-CC6F-4A10-964E-34CF0C3284A1}"/>
</file>

<file path=customXml/itemProps2.xml><?xml version="1.0" encoding="utf-8"?>
<ds:datastoreItem xmlns:ds="http://schemas.openxmlformats.org/officeDocument/2006/customXml" ds:itemID="{7731EF34-093E-4325-BDAC-2B4E5C5AE1BF}"/>
</file>

<file path=customXml/itemProps3.xml><?xml version="1.0" encoding="utf-8"?>
<ds:datastoreItem xmlns:ds="http://schemas.openxmlformats.org/officeDocument/2006/customXml" ds:itemID="{B62F2402-37E7-436D-AD7B-CB59B6F833C6}"/>
</file>

<file path=customXml/itemProps4.xml><?xml version="1.0" encoding="utf-8"?>
<ds:datastoreItem xmlns:ds="http://schemas.openxmlformats.org/officeDocument/2006/customXml" ds:itemID="{855B444F-23A2-4AC1-9E4A-35E94C25B5AF}"/>
</file>

<file path=customXml/itemProps5.xml><?xml version="1.0" encoding="utf-8"?>
<ds:datastoreItem xmlns:ds="http://schemas.openxmlformats.org/officeDocument/2006/customXml" ds:itemID="{43A808FB-1C07-4448-8F93-EBA157D2BA89}"/>
</file>

<file path=docProps/app.xml><?xml version="1.0" encoding="utf-8"?>
<Properties xmlns="http://schemas.openxmlformats.org/officeDocument/2006/extended-properties" xmlns:vt="http://schemas.openxmlformats.org/officeDocument/2006/docPropsVTypes">
  <Template>Region Norrbotten_vit</Template>
  <TotalTime>4444</TotalTime>
  <Words>2530</Words>
  <Application>Microsoft Office PowerPoint</Application>
  <PresentationFormat>Bildspel på skärmen (16:9)</PresentationFormat>
  <Paragraphs>446</Paragraphs>
  <Slides>49</Slides>
  <Notes>9</Notes>
  <HiddenSlides>0</HiddenSlides>
  <MMClips>1</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49</vt:i4>
      </vt:variant>
    </vt:vector>
  </HeadingPairs>
  <TitlesOfParts>
    <vt:vector size="56" baseType="lpstr">
      <vt:lpstr>Arial</vt:lpstr>
      <vt:lpstr>Bahnschrift Light</vt:lpstr>
      <vt:lpstr>Calibri</vt:lpstr>
      <vt:lpstr>Script MT Bold</vt:lpstr>
      <vt:lpstr>Times New Roman</vt:lpstr>
      <vt:lpstr>Wingdings</vt:lpstr>
      <vt:lpstr>Region Norrbotten_vit</vt:lpstr>
      <vt:lpstr>   Utskott Nära vård 220826 </vt:lpstr>
      <vt:lpstr>PowerPoint-presentation</vt:lpstr>
      <vt:lpstr>PowerPoint-presentation</vt:lpstr>
      <vt:lpstr> God och nära vård  </vt:lpstr>
      <vt:lpstr>Psykisk hälsa</vt:lpstr>
      <vt:lpstr>Beviljade nationella medel per augusti 2022</vt:lpstr>
      <vt:lpstr>Beviljade nationella medel per augusti 2022</vt:lpstr>
      <vt:lpstr>PowerPoint-presentation</vt:lpstr>
      <vt:lpstr>§6 Primärvårdens omhändertagande av psykisk ohälsa</vt:lpstr>
      <vt:lpstr>Vad säger patientföreningarna?</vt:lpstr>
      <vt:lpstr>Patientföreningarnas synpunkter</vt:lpstr>
      <vt:lpstr>Patientföreningarnas synpunkter forts.</vt:lpstr>
      <vt:lpstr>Bakgrund</vt:lpstr>
      <vt:lpstr>Nuläge</vt:lpstr>
      <vt:lpstr>Styrning</vt:lpstr>
      <vt:lpstr>Uppdrag</vt:lpstr>
      <vt:lpstr>Samarbetsvård</vt:lpstr>
      <vt:lpstr>Definition av det psykosociala teamet </vt:lpstr>
      <vt:lpstr>1-2 psykosociala team/VO</vt:lpstr>
      <vt:lpstr>Stegvis vård</vt:lpstr>
      <vt:lpstr>PowerPoint-presentation</vt:lpstr>
      <vt:lpstr>Exempel på arbetssätt</vt:lpstr>
      <vt:lpstr>Mätbara mål</vt:lpstr>
      <vt:lpstr>Kompetensutveckling personal</vt:lpstr>
      <vt:lpstr>Tidsplan</vt:lpstr>
      <vt:lpstr>PowerPoint-presentation</vt:lpstr>
      <vt:lpstr>Prehospital akutpsykiatri – AKUTPSYKIATRISK VÅRD I HEMMET, ARBETSPLATSEN ELLER SKADEPLATSEN </vt:lpstr>
      <vt:lpstr>Stadsbidrag</vt:lpstr>
      <vt:lpstr>Mobila akutpsykiatriska team</vt:lpstr>
      <vt:lpstr>Samverkanslarm </vt:lpstr>
      <vt:lpstr>Transport till vårdinrättning/stanna hemma?</vt:lpstr>
      <vt:lpstr>Tidpunkt för inkommande SOS-larm och uppdag nov-juli Piteå och Sunderbyns MAE</vt:lpstr>
      <vt:lpstr>Antal SOS-larm och uppdrag Piteå och Sunderbyn per månad</vt:lpstr>
      <vt:lpstr>Instagram</vt:lpstr>
      <vt:lpstr>Diskussion eller frågor?</vt:lpstr>
      <vt:lpstr>PowerPoint-presentation</vt:lpstr>
      <vt:lpstr>PowerPoint-presentation</vt:lpstr>
      <vt:lpstr>Medborgardialoger Östra Norrbotten</vt:lpstr>
      <vt:lpstr>Fördjupad dialog </vt:lpstr>
      <vt:lpstr>PowerPoint-presentation</vt:lpstr>
      <vt:lpstr>Deltagare, valda av respektive organisations politiker från styrgruppen.</vt:lpstr>
      <vt:lpstr>PowerPoint-presentation</vt:lpstr>
      <vt:lpstr>Överkalix</vt:lpstr>
      <vt:lpstr>Övertorneå</vt:lpstr>
      <vt:lpstr>Haparanda</vt:lpstr>
      <vt:lpstr>Kalix</vt:lpstr>
      <vt:lpstr>Linda och Susanne summerar från Kalix</vt:lpstr>
      <vt:lpstr>PowerPoint-presentation</vt:lpstr>
      <vt:lpstr>PowerPoint-presentation</vt:lpstr>
    </vt:vector>
  </TitlesOfParts>
  <Company>Region Norrbotten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Målområden Nära vård och omsorg</dc:title>
  <dc:creator>Anneli Granberg</dc:creator>
  <cp:keywords/>
  <cp:lastModifiedBy>Anneli Granberg</cp:lastModifiedBy>
  <cp:revision>165</cp:revision>
  <cp:lastPrinted>2021-11-03T07:24:21Z</cp:lastPrinted>
  <dcterms:created xsi:type="dcterms:W3CDTF">2021-06-21T11:39:02Z</dcterms:created>
  <dcterms:modified xsi:type="dcterms:W3CDTF">2022-08-26T07:47:29Z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0x010100D7963E0E5B7A40E5AEA07389401D709F0045878216D3F54EE2826859E7F8F5B4BC0202006E6F768891F9AC48BC490F9209DBD4C4</vt:lpwstr>
  </property>
  <property fmtid="{D5CDD505-2E9C-101B-9397-08002B2CF9AE}" pid="3" name="TaxKeyword">
    <vt:lpwstr/>
  </property>
  <property fmtid="{D5CDD505-2E9C-101B-9397-08002B2CF9AE}" pid="4" name="CareActionCodeSurgical">
    <vt:lpwstr/>
  </property>
  <property fmtid="{D5CDD505-2E9C-101B-9397-08002B2CF9AE}" pid="5" name="NLLProducerPlace">
    <vt:lpwstr>7980</vt:lpwstr>
  </property>
  <property fmtid="{D5CDD505-2E9C-101B-9397-08002B2CF9AE}" pid="6" name="NLLApprovedByQuickPart">
    <vt:lpwstr/>
  </property>
  <property fmtid="{D5CDD505-2E9C-101B-9397-08002B2CF9AE}" pid="7" name="NLLInformationCollection">
    <vt:lpwstr/>
  </property>
  <property fmtid="{D5CDD505-2E9C-101B-9397-08002B2CF9AE}" pid="8" name="NLLProjectDescription">
    <vt:lpwstr/>
  </property>
  <property fmtid="{D5CDD505-2E9C-101B-9397-08002B2CF9AE}" pid="9" name="PsychiatricCodeTaxHTField0">
    <vt:lpwstr/>
  </property>
  <property fmtid="{D5CDD505-2E9C-101B-9397-08002B2CF9AE}" pid="10" name="NLLStakeholder">
    <vt:lpwstr/>
  </property>
  <property fmtid="{D5CDD505-2E9C-101B-9397-08002B2CF9AE}" pid="11" name="TLVCodeDiagnosisTaxHTField0">
    <vt:lpwstr/>
  </property>
  <property fmtid="{D5CDD505-2E9C-101B-9397-08002B2CF9AE}" pid="12" name="NPUCode">
    <vt:lpwstr/>
  </property>
  <property fmtid="{D5CDD505-2E9C-101B-9397-08002B2CF9AE}" pid="13" name="NLLClosureDate">
    <vt:lpwstr/>
  </property>
  <property fmtid="{D5CDD505-2E9C-101B-9397-08002B2CF9AE}" pid="14" name="NLLProducerplaceID">
    <vt:lpwstr/>
  </property>
  <property fmtid="{D5CDD505-2E9C-101B-9397-08002B2CF9AE}" pid="15" name="Godkänn dokument(1)">
    <vt:lpwstr>, </vt:lpwstr>
  </property>
  <property fmtid="{D5CDD505-2E9C-101B-9397-08002B2CF9AE}" pid="16" name="NLLPublishedTemplate">
    <vt:lpwstr/>
  </property>
  <property fmtid="{D5CDD505-2E9C-101B-9397-08002B2CF9AE}" pid="17" name="NLLWFComment">
    <vt:lpwstr/>
  </property>
  <property fmtid="{D5CDD505-2E9C-101B-9397-08002B2CF9AE}" pid="18" name="NLLPTCName">
    <vt:lpwstr/>
  </property>
  <property fmtid="{D5CDD505-2E9C-101B-9397-08002B2CF9AE}" pid="19" name="SpecialtyTaxHTField0">
    <vt:lpwstr/>
  </property>
  <property fmtid="{D5CDD505-2E9C-101B-9397-08002B2CF9AE}" pid="20" name="CareActionCodeNonSurgical">
    <vt:lpwstr/>
  </property>
  <property fmtid="{D5CDD505-2E9C-101B-9397-08002B2CF9AE}" pid="21" name="AnalysisNameTaxHTField0">
    <vt:lpwstr/>
  </property>
  <property fmtid="{D5CDD505-2E9C-101B-9397-08002B2CF9AE}" pid="22" name="Specialty">
    <vt:lpwstr/>
  </property>
  <property fmtid="{D5CDD505-2E9C-101B-9397-08002B2CF9AE}" pid="23" name="NLLProjectUrl">
    <vt:lpwstr/>
  </property>
  <property fmtid="{D5CDD505-2E9C-101B-9397-08002B2CF9AE}" pid="24" name="NLLSteeringGroup">
    <vt:lpwstr/>
  </property>
  <property fmtid="{D5CDD505-2E9C-101B-9397-08002B2CF9AE}" pid="25" name="NLLTemplateStatus">
    <vt:lpwstr/>
  </property>
  <property fmtid="{D5CDD505-2E9C-101B-9397-08002B2CF9AE}" pid="26" name="CareActionCodeSurgicalTaxHTField0">
    <vt:lpwstr/>
  </property>
  <property fmtid="{D5CDD505-2E9C-101B-9397-08002B2CF9AE}" pid="27" name="PharmaceuticalCodeTaxHTField0">
    <vt:lpwstr/>
  </property>
  <property fmtid="{D5CDD505-2E9C-101B-9397-08002B2CF9AE}" pid="28" name="Granska dokument(1)">
    <vt:lpwstr>, </vt:lpwstr>
  </property>
  <property fmtid="{D5CDD505-2E9C-101B-9397-08002B2CF9AE}" pid="29" name="NLLProjectLeader">
    <vt:lpwstr/>
  </property>
  <property fmtid="{D5CDD505-2E9C-101B-9397-08002B2CF9AE}" pid="30" name="NLLDecisionLevelManagedTaxHTField0">
    <vt:lpwstr/>
  </property>
  <property fmtid="{D5CDD505-2E9C-101B-9397-08002B2CF9AE}" pid="32" name="NLLDefaultTemplate">
    <vt:lpwstr/>
  </property>
  <property fmtid="{D5CDD505-2E9C-101B-9397-08002B2CF9AE}" pid="33" name="NLLProjectVisitor">
    <vt:lpwstr/>
  </property>
  <property fmtid="{D5CDD505-2E9C-101B-9397-08002B2CF9AE}" pid="34" name="NLLApprovedBy">
    <vt:lpwstr/>
  </property>
  <property fmtid="{D5CDD505-2E9C-101B-9397-08002B2CF9AE}" pid="35" name="NLLDecisionLevelManaged">
    <vt:lpwstr/>
  </property>
  <property fmtid="{D5CDD505-2E9C-101B-9397-08002B2CF9AE}" pid="36" name="CompulsoryAction">
    <vt:lpwstr/>
  </property>
  <property fmtid="{D5CDD505-2E9C-101B-9397-08002B2CF9AE}" pid="37" name="NLLProjectDivisionTaxHTField0">
    <vt:lpwstr/>
  </property>
  <property fmtid="{D5CDD505-2E9C-101B-9397-08002B2CF9AE}" pid="38" name="ICD10CodeTaxHTField0">
    <vt:lpwstr/>
  </property>
  <property fmtid="{D5CDD505-2E9C-101B-9397-08002B2CF9AE}" pid="39" name="Godkänn dokument">
    <vt:lpwstr>, </vt:lpwstr>
  </property>
  <property fmtid="{D5CDD505-2E9C-101B-9397-08002B2CF9AE}" pid="40" name="NLLProjectOwner">
    <vt:lpwstr/>
  </property>
  <property fmtid="{D5CDD505-2E9C-101B-9397-08002B2CF9AE}" pid="41" name="NPUCodeTaxHTField0">
    <vt:lpwstr/>
  </property>
  <property fmtid="{D5CDD505-2E9C-101B-9397-08002B2CF9AE}" pid="42" name="NLLTemplateFolderDescription">
    <vt:lpwstr/>
  </property>
  <property fmtid="{D5CDD505-2E9C-101B-9397-08002B2CF9AE}" pid="43" name="TLVCodeAction">
    <vt:lpwstr/>
  </property>
  <property fmtid="{D5CDD505-2E9C-101B-9397-08002B2CF9AE}" pid="44" name="RadiologicalCode">
    <vt:lpwstr/>
  </property>
  <property fmtid="{D5CDD505-2E9C-101B-9397-08002B2CF9AE}" pid="45" name="References">
    <vt:lpwstr/>
  </property>
  <property fmtid="{D5CDD505-2E9C-101B-9397-08002B2CF9AE}" pid="46" name="prdProcess">
    <vt:lpwstr/>
  </property>
  <property fmtid="{D5CDD505-2E9C-101B-9397-08002B2CF9AE}" pid="47" name="NLLProjectOrderStatus">
    <vt:lpwstr/>
  </property>
  <property fmtid="{D5CDD505-2E9C-101B-9397-08002B2CF9AE}" pid="49" name="NLLReferenceGroup">
    <vt:lpwstr/>
  </property>
  <property fmtid="{D5CDD505-2E9C-101B-9397-08002B2CF9AE}" pid="50" name="TLVCodeDiagnosis">
    <vt:lpwstr/>
  </property>
  <property fmtid="{D5CDD505-2E9C-101B-9397-08002B2CF9AE}" pid="51" name="PharmaceuticalCode">
    <vt:lpwstr/>
  </property>
  <property fmtid="{D5CDD505-2E9C-101B-9397-08002B2CF9AE}" pid="52" name="NLLInitiationDate">
    <vt:lpwstr/>
  </property>
  <property fmtid="{D5CDD505-2E9C-101B-9397-08002B2CF9AE}" pid="54" name="ReferencesTaxHTField0">
    <vt:lpwstr/>
  </property>
  <property fmtid="{D5CDD505-2E9C-101B-9397-08002B2CF9AE}" pid="55" name="NLLWindingUpDate">
    <vt:lpwstr/>
  </property>
  <property fmtid="{D5CDD505-2E9C-101B-9397-08002B2CF9AE}" pid="56" name="TLVCodeActionTaxHTField0">
    <vt:lpwstr/>
  </property>
  <property fmtid="{D5CDD505-2E9C-101B-9397-08002B2CF9AE}" pid="57" name="NLLProjectNr">
    <vt:lpwstr/>
  </property>
  <property fmtid="{D5CDD505-2E9C-101B-9397-08002B2CF9AE}" pid="58" name="Granska dokument">
    <vt:lpwstr>, </vt:lpwstr>
  </property>
  <property fmtid="{D5CDD505-2E9C-101B-9397-08002B2CF9AE}" pid="59" name="NLLProjectTypeTaxHTField0">
    <vt:lpwstr/>
  </property>
  <property fmtid="{D5CDD505-2E9C-101B-9397-08002B2CF9AE}" pid="60" name="NLLPTCProcessTeam">
    <vt:lpwstr/>
  </property>
  <property fmtid="{D5CDD505-2E9C-101B-9397-08002B2CF9AE}" pid="61" name="RadiologicalCodeTaxHTField0">
    <vt:lpwstr/>
  </property>
  <property fmtid="{D5CDD505-2E9C-101B-9397-08002B2CF9AE}" pid="62" name="NLLImplementationDate">
    <vt:lpwstr/>
  </property>
  <property fmtid="{D5CDD505-2E9C-101B-9397-08002B2CF9AE}" pid="63" name="NLLProjectDivision">
    <vt:lpwstr/>
  </property>
  <property fmtid="{D5CDD505-2E9C-101B-9397-08002B2CF9AE}" pid="64" name="PsychiatricCode">
    <vt:lpwstr/>
  </property>
  <property fmtid="{D5CDD505-2E9C-101B-9397-08002B2CF9AE}" pid="65" name="Publicera dokument">
    <vt:lpwstr>, </vt:lpwstr>
  </property>
  <property fmtid="{D5CDD505-2E9C-101B-9397-08002B2CF9AE}" pid="66" name="NLLProjectType">
    <vt:lpwstr/>
  </property>
  <property fmtid="{D5CDD505-2E9C-101B-9397-08002B2CF9AE}" pid="67" name="AnalysisName">
    <vt:lpwstr/>
  </property>
  <property fmtid="{D5CDD505-2E9C-101B-9397-08002B2CF9AE}" pid="68" name="NLLMtptCodeTaxHTField0">
    <vt:lpwstr/>
  </property>
  <property fmtid="{D5CDD505-2E9C-101B-9397-08002B2CF9AE}" pid="69" name="NLLLatestProjectTrackingDate">
    <vt:lpwstr/>
  </property>
  <property fmtid="{D5CDD505-2E9C-101B-9397-08002B2CF9AE}" pid="70" name="NLLDocumentType">
    <vt:lpwstr>1470</vt:lpwstr>
  </property>
  <property fmtid="{D5CDD505-2E9C-101B-9397-08002B2CF9AE}" pid="71" name="NLLProjectTypeText">
    <vt:lpwstr/>
  </property>
  <property fmtid="{D5CDD505-2E9C-101B-9397-08002B2CF9AE}" pid="72" name="NLLEstablishingDate">
    <vt:lpwstr/>
  </property>
  <property fmtid="{D5CDD505-2E9C-101B-9397-08002B2CF9AE}" pid="73" name="NLLProjectMember">
    <vt:lpwstr/>
  </property>
  <property fmtid="{D5CDD505-2E9C-101B-9397-08002B2CF9AE}" pid="74" name="NLLProcessTeamLookup">
    <vt:lpwstr/>
  </property>
  <property fmtid="{D5CDD505-2E9C-101B-9397-08002B2CF9AE}" pid="75" name="CareActionCodeNonSurgicalTaxHTField0">
    <vt:lpwstr/>
  </property>
  <property fmtid="{D5CDD505-2E9C-101B-9397-08002B2CF9AE}" pid="76" name="CompulsoryActionTaxHTField0">
    <vt:lpwstr/>
  </property>
  <property fmtid="{D5CDD505-2E9C-101B-9397-08002B2CF9AE}" pid="77" name="NLLMeetingType">
    <vt:lpwstr/>
  </property>
  <property fmtid="{D5CDD505-2E9C-101B-9397-08002B2CF9AE}" pid="78" name="NLLProjectLeaderDiv">
    <vt:lpwstr/>
  </property>
  <property fmtid="{D5CDD505-2E9C-101B-9397-08002B2CF9AE}" pid="79" name="NLLProjectName">
    <vt:lpwstr/>
  </property>
  <property fmtid="{D5CDD505-2E9C-101B-9397-08002B2CF9AE}" pid="81" name="NLLMtptCode">
    <vt:lpwstr/>
  </property>
  <property fmtid="{D5CDD505-2E9C-101B-9397-08002B2CF9AE}" pid="82" name="ICD10Code">
    <vt:lpwstr/>
  </property>
  <property fmtid="{D5CDD505-2E9C-101B-9397-08002B2CF9AE}" pid="83" name="NLLProjectStatus">
    <vt:lpwstr/>
  </property>
  <property fmtid="{D5CDD505-2E9C-101B-9397-08002B2CF9AE}" pid="84" name="_dlc_policyId">
    <vt:lpwstr>0x010100D7963E0E5B7A40E5AEA07389401D709F0045878216D3F54EE2826859E7F8F5B4BC|1214505165</vt:lpwstr>
  </property>
  <property fmtid="{D5CDD505-2E9C-101B-9397-08002B2CF9AE}" pid="86" name="ItemRetentionFormula">
    <vt:lpwstr>&lt;formula id="Microsoft.Office.RecordsManagement.PolicyFeatures.Expiration.Formula.BuiltIn"&gt;&lt;number&gt;1&lt;/number&gt;&lt;property&gt;NLLThinningTime&lt;/property&gt;&lt;propertyid&gt;2793489f-7251-475b-a975-480031914936&lt;/propertyid&gt;&lt;period&gt;months&lt;/period&gt;&lt;/formula&gt;</vt:lpwstr>
  </property>
  <property fmtid="{D5CDD505-2E9C-101B-9397-08002B2CF9AE}" pid="87" name="_dlc_DocIdItemGuid">
    <vt:lpwstr>c5c0e386-cd6c-4f11-993e-9a899538c001</vt:lpwstr>
  </property>
  <property fmtid="{D5CDD505-2E9C-101B-9397-08002B2CF9AE}" pid="88" name="TaxCatchAll">
    <vt:lpwstr>1470;#;#7980;#</vt:lpwstr>
  </property>
  <property fmtid="{D5CDD505-2E9C-101B-9397-08002B2CF9AE}" pid="89" name="_dlc_ItemStageId">
    <vt:lpwstr/>
  </property>
  <property fmtid="{D5CDD505-2E9C-101B-9397-08002B2CF9AE}" pid="91" name="Order">
    <vt:r8>2180700</vt:r8>
  </property>
  <property fmtid="{D5CDD505-2E9C-101B-9397-08002B2CF9AE}" pid="92" name="xd_ProgID">
    <vt:lpwstr/>
  </property>
  <property fmtid="{D5CDD505-2E9C-101B-9397-08002B2CF9AE}" pid="93" name="_SourceUrl">
    <vt:lpwstr/>
  </property>
  <property fmtid="{D5CDD505-2E9C-101B-9397-08002B2CF9AE}" pid="94" name="_SharedFileIndex">
    <vt:lpwstr/>
  </property>
  <property fmtid="{D5CDD505-2E9C-101B-9397-08002B2CF9AE}" pid="95" name="TemplateUrl">
    <vt:lpwstr/>
  </property>
  <property fmtid="{D5CDD505-2E9C-101B-9397-08002B2CF9AE}" pid="96" name="NLLDecisionLevelGoverning">
    <vt:lpwstr/>
  </property>
  <property fmtid="{D5CDD505-2E9C-101B-9397-08002B2CF9AE}" pid="97" name="NLLFactOwner">
    <vt:lpwstr/>
  </property>
  <property fmtid="{D5CDD505-2E9C-101B-9397-08002B2CF9AE}" pid="98" name="NLLFactOwnerText">
    <vt:lpwstr/>
  </property>
  <property fmtid="{D5CDD505-2E9C-101B-9397-08002B2CF9AE}" pid="99" name="xd_Signature">
    <vt:bool>false</vt:bool>
  </property>
  <property fmtid="{D5CDD505-2E9C-101B-9397-08002B2CF9AE}" pid="100" name="NLLDecisionLevel">
    <vt:lpwstr/>
  </property>
  <property fmtid="{D5CDD505-2E9C-101B-9397-08002B2CF9AE}" pid="101" name="NLLPTCProcessLeader">
    <vt:lpwstr/>
  </property>
  <property fmtid="{D5CDD505-2E9C-101B-9397-08002B2CF9AE}" pid="103" name="NLLPTCVISEditor">
    <vt:lpwstr/>
  </property>
</Properties>
</file>