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12" r:id="rId6"/>
    <p:sldMasterId id="2147483903" r:id="rId7"/>
    <p:sldMasterId id="2147483920" r:id="rId8"/>
    <p:sldMasterId id="2147483932" r:id="rId9"/>
  </p:sldMasterIdLst>
  <p:notesMasterIdLst>
    <p:notesMasterId r:id="rId30"/>
  </p:notesMasterIdLst>
  <p:handoutMasterIdLst>
    <p:handoutMasterId r:id="rId31"/>
  </p:handoutMasterIdLst>
  <p:sldIdLst>
    <p:sldId id="269" r:id="rId10"/>
    <p:sldId id="270" r:id="rId11"/>
    <p:sldId id="280" r:id="rId12"/>
    <p:sldId id="272" r:id="rId13"/>
    <p:sldId id="273" r:id="rId14"/>
    <p:sldId id="1979" r:id="rId15"/>
    <p:sldId id="259" r:id="rId16"/>
    <p:sldId id="1977" r:id="rId17"/>
    <p:sldId id="258" r:id="rId18"/>
    <p:sldId id="1980" r:id="rId19"/>
    <p:sldId id="1964" r:id="rId20"/>
    <p:sldId id="1970" r:id="rId21"/>
    <p:sldId id="1971" r:id="rId22"/>
    <p:sldId id="256" r:id="rId23"/>
    <p:sldId id="1973" r:id="rId24"/>
    <p:sldId id="288" r:id="rId25"/>
    <p:sldId id="1972" r:id="rId26"/>
    <p:sldId id="1975" r:id="rId27"/>
    <p:sldId id="1966" r:id="rId28"/>
    <p:sldId id="1981" r:id="rId29"/>
  </p:sldIdLst>
  <p:sldSz cx="12192000" cy="6858000"/>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1572" autoAdjust="0"/>
  </p:normalViewPr>
  <p:slideViewPr>
    <p:cSldViewPr showGuides="1">
      <p:cViewPr varScale="1">
        <p:scale>
          <a:sx n="59" d="100"/>
          <a:sy n="59" d="100"/>
        </p:scale>
        <p:origin x="2418" y="42"/>
      </p:cViewPr>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25" d="100"/>
          <a:sy n="125" d="100"/>
        </p:scale>
        <p:origin x="41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Jönsson" userId="S::veronica.jonsson@norrbotten.se::198d989f-1088-44f9-b63a-b885c4b32b4c" providerId="AD" clId="Web-{5471AD9E-F099-BA0C-A80B-BD5134291B6D}"/>
    <pc:docChg chg="modSld">
      <pc:chgData name="Veronica Jönsson" userId="S::veronica.jonsson@norrbotten.se::198d989f-1088-44f9-b63a-b885c4b32b4c" providerId="AD" clId="Web-{5471AD9E-F099-BA0C-A80B-BD5134291B6D}" dt="2024-04-26T08:57:57.862" v="3"/>
      <pc:docMkLst>
        <pc:docMk/>
      </pc:docMkLst>
      <pc:sldChg chg="modTransition">
        <pc:chgData name="Veronica Jönsson" userId="S::veronica.jonsson@norrbotten.se::198d989f-1088-44f9-b63a-b885c4b32b4c" providerId="AD" clId="Web-{5471AD9E-F099-BA0C-A80B-BD5134291B6D}" dt="2024-04-26T08:57:50.783" v="0"/>
        <pc:sldMkLst>
          <pc:docMk/>
          <pc:sldMk cId="1500264302" sldId="269"/>
        </pc:sldMkLst>
      </pc:sldChg>
      <pc:sldChg chg="modTransition">
        <pc:chgData name="Veronica Jönsson" userId="S::veronica.jonsson@norrbotten.se::198d989f-1088-44f9-b63a-b885c4b32b4c" providerId="AD" clId="Web-{5471AD9E-F099-BA0C-A80B-BD5134291B6D}" dt="2024-04-26T08:57:52.862" v="1"/>
        <pc:sldMkLst>
          <pc:docMk/>
          <pc:sldMk cId="2473807584" sldId="270"/>
        </pc:sldMkLst>
      </pc:sldChg>
      <pc:sldChg chg="modTransition">
        <pc:chgData name="Veronica Jönsson" userId="S::veronica.jonsson@norrbotten.se::198d989f-1088-44f9-b63a-b885c4b32b4c" providerId="AD" clId="Web-{5471AD9E-F099-BA0C-A80B-BD5134291B6D}" dt="2024-04-26T08:57:57.862" v="3"/>
        <pc:sldMkLst>
          <pc:docMk/>
          <pc:sldMk cId="1235522525" sldId="272"/>
        </pc:sldMkLst>
      </pc:sldChg>
      <pc:sldChg chg="modTransition">
        <pc:chgData name="Veronica Jönsson" userId="S::veronica.jonsson@norrbotten.se::198d989f-1088-44f9-b63a-b885c4b32b4c" providerId="AD" clId="Web-{5471AD9E-F099-BA0C-A80B-BD5134291B6D}" dt="2024-04-26T08:57:55.190" v="2"/>
        <pc:sldMkLst>
          <pc:docMk/>
          <pc:sldMk cId="2439679944" sldId="280"/>
        </pc:sldMkLst>
      </pc:sldChg>
    </pc:docChg>
  </pc:docChgLst>
  <pc:docChgLst>
    <pc:chgData name="Veronica Jönsson" userId="198d989f-1088-44f9-b63a-b885c4b32b4c" providerId="ADAL" clId="{7AFEE87B-AB82-4B96-87C6-5479ACA4448F}"/>
    <pc:docChg chg="delSld">
      <pc:chgData name="Veronica Jönsson" userId="198d989f-1088-44f9-b63a-b885c4b32b4c" providerId="ADAL" clId="{7AFEE87B-AB82-4B96-87C6-5479ACA4448F}" dt="2024-04-26T08:23:00.425" v="0" actId="47"/>
      <pc:docMkLst>
        <pc:docMk/>
      </pc:docMkLst>
      <pc:sldChg chg="del">
        <pc:chgData name="Veronica Jönsson" userId="198d989f-1088-44f9-b63a-b885c4b32b4c" providerId="ADAL" clId="{7AFEE87B-AB82-4B96-87C6-5479ACA4448F}" dt="2024-04-26T08:23:00.425" v="0" actId="47"/>
        <pc:sldMkLst>
          <pc:docMk/>
          <pc:sldMk cId="3049734743" sldId="1973"/>
        </pc:sldMkLst>
      </pc:sldChg>
    </pc:docChg>
  </pc:docChgLst>
  <pc:docChgLst>
    <pc:chgData name="Yvonne Samuelsson" userId="S::yvonne.m.samuelsson@norrbotten.se::0a8455ca-58be-47e7-adf6-1ee9d7d29ee3" providerId="AD" clId="Web-{17A8D973-CFD6-F3B7-8B68-9A36F85CD9C3}"/>
    <pc:docChg chg="addSld modSld sldOrd">
      <pc:chgData name="Yvonne Samuelsson" userId="S::yvonne.m.samuelsson@norrbotten.se::0a8455ca-58be-47e7-adf6-1ee9d7d29ee3" providerId="AD" clId="Web-{17A8D973-CFD6-F3B7-8B68-9A36F85CD9C3}" dt="2024-04-26T14:14:19.212" v="94" actId="14100"/>
      <pc:docMkLst>
        <pc:docMk/>
      </pc:docMkLst>
      <pc:sldChg chg="addSp modSp add">
        <pc:chgData name="Yvonne Samuelsson" userId="S::yvonne.m.samuelsson@norrbotten.se::0a8455ca-58be-47e7-adf6-1ee9d7d29ee3" providerId="AD" clId="Web-{17A8D973-CFD6-F3B7-8B68-9A36F85CD9C3}" dt="2024-04-26T14:14:19.212" v="94" actId="14100"/>
        <pc:sldMkLst>
          <pc:docMk/>
          <pc:sldMk cId="1929985653" sldId="259"/>
        </pc:sldMkLst>
        <pc:spChg chg="mod">
          <ac:chgData name="Yvonne Samuelsson" userId="S::yvonne.m.samuelsson@norrbotten.se::0a8455ca-58be-47e7-adf6-1ee9d7d29ee3" providerId="AD" clId="Web-{17A8D973-CFD6-F3B7-8B68-9A36F85CD9C3}" dt="2024-04-26T14:14:19.212" v="94" actId="14100"/>
          <ac:spMkLst>
            <pc:docMk/>
            <pc:sldMk cId="1929985653" sldId="259"/>
            <ac:spMk id="2" creationId="{BD6CAA29-D123-D962-3761-C467C5D55B39}"/>
          </ac:spMkLst>
        </pc:spChg>
        <pc:spChg chg="mod ord">
          <ac:chgData name="Yvonne Samuelsson" userId="S::yvonne.m.samuelsson@norrbotten.se::0a8455ca-58be-47e7-adf6-1ee9d7d29ee3" providerId="AD" clId="Web-{17A8D973-CFD6-F3B7-8B68-9A36F85CD9C3}" dt="2024-04-26T14:13:50.274" v="88"/>
          <ac:spMkLst>
            <pc:docMk/>
            <pc:sldMk cId="1929985653" sldId="259"/>
            <ac:spMk id="5" creationId="{0E825AAF-3CAB-9EB0-EDC5-27DA63F367F1}"/>
          </ac:spMkLst>
        </pc:spChg>
        <pc:spChg chg="add">
          <ac:chgData name="Yvonne Samuelsson" userId="S::yvonne.m.samuelsson@norrbotten.se::0a8455ca-58be-47e7-adf6-1ee9d7d29ee3" providerId="AD" clId="Web-{17A8D973-CFD6-F3B7-8B68-9A36F85CD9C3}" dt="2024-04-26T14:12:49.071" v="82"/>
          <ac:spMkLst>
            <pc:docMk/>
            <pc:sldMk cId="1929985653" sldId="259"/>
            <ac:spMk id="10" creationId="{19D32F93-50AC-4C46-A5DB-291C60DDB7BD}"/>
          </ac:spMkLst>
        </pc:spChg>
        <pc:spChg chg="add">
          <ac:chgData name="Yvonne Samuelsson" userId="S::yvonne.m.samuelsson@norrbotten.se::0a8455ca-58be-47e7-adf6-1ee9d7d29ee3" providerId="AD" clId="Web-{17A8D973-CFD6-F3B7-8B68-9A36F85CD9C3}" dt="2024-04-26T14:12:49.071" v="82"/>
          <ac:spMkLst>
            <pc:docMk/>
            <pc:sldMk cId="1929985653" sldId="259"/>
            <ac:spMk id="12" creationId="{827DC2C4-B485-428A-BF4A-472D2967F47F}"/>
          </ac:spMkLst>
        </pc:spChg>
        <pc:spChg chg="add">
          <ac:chgData name="Yvonne Samuelsson" userId="S::yvonne.m.samuelsson@norrbotten.se::0a8455ca-58be-47e7-adf6-1ee9d7d29ee3" providerId="AD" clId="Web-{17A8D973-CFD6-F3B7-8B68-9A36F85CD9C3}" dt="2024-04-26T14:12:49.071" v="82"/>
          <ac:spMkLst>
            <pc:docMk/>
            <pc:sldMk cId="1929985653" sldId="259"/>
            <ac:spMk id="14" creationId="{EE04B5EB-F158-4507-90DD-BD23620C7CC9}"/>
          </ac:spMkLst>
        </pc:spChg>
        <pc:picChg chg="mod">
          <ac:chgData name="Yvonne Samuelsson" userId="S::yvonne.m.samuelsson@norrbotten.se::0a8455ca-58be-47e7-adf6-1ee9d7d29ee3" providerId="AD" clId="Web-{17A8D973-CFD6-F3B7-8B68-9A36F85CD9C3}" dt="2024-04-26T14:13:09.180" v="83" actId="1076"/>
          <ac:picMkLst>
            <pc:docMk/>
            <pc:sldMk cId="1929985653" sldId="259"/>
            <ac:picMk id="4" creationId="{04D366E5-2DD1-C0A1-A80D-664FABCAD139}"/>
          </ac:picMkLst>
        </pc:picChg>
      </pc:sldChg>
      <pc:sldChg chg="add">
        <pc:chgData name="Yvonne Samuelsson" userId="S::yvonne.m.samuelsson@norrbotten.se::0a8455ca-58be-47e7-adf6-1ee9d7d29ee3" providerId="AD" clId="Web-{17A8D973-CFD6-F3B7-8B68-9A36F85CD9C3}" dt="2024-04-26T13:59:56.630" v="2"/>
        <pc:sldMkLst>
          <pc:docMk/>
          <pc:sldMk cId="4263221135" sldId="1966"/>
        </pc:sldMkLst>
      </pc:sldChg>
      <pc:sldChg chg="modSp add ord">
        <pc:chgData name="Yvonne Samuelsson" userId="S::yvonne.m.samuelsson@norrbotten.se::0a8455ca-58be-47e7-adf6-1ee9d7d29ee3" providerId="AD" clId="Web-{17A8D973-CFD6-F3B7-8B68-9A36F85CD9C3}" dt="2024-04-26T14:06:38.569" v="43" actId="14100"/>
        <pc:sldMkLst>
          <pc:docMk/>
          <pc:sldMk cId="3876612854" sldId="1979"/>
        </pc:sldMkLst>
        <pc:spChg chg="mod">
          <ac:chgData name="Yvonne Samuelsson" userId="S::yvonne.m.samuelsson@norrbotten.se::0a8455ca-58be-47e7-adf6-1ee9d7d29ee3" providerId="AD" clId="Web-{17A8D973-CFD6-F3B7-8B68-9A36F85CD9C3}" dt="2024-04-26T14:06:38.569" v="43" actId="14100"/>
          <ac:spMkLst>
            <pc:docMk/>
            <pc:sldMk cId="3876612854" sldId="1979"/>
            <ac:spMk id="2" creationId="{27D11C4B-1169-A79A-332E-4F0F44742926}"/>
          </ac:spMkLst>
        </pc:spChg>
        <pc:spChg chg="mod">
          <ac:chgData name="Yvonne Samuelsson" userId="S::yvonne.m.samuelsson@norrbotten.se::0a8455ca-58be-47e7-adf6-1ee9d7d29ee3" providerId="AD" clId="Web-{17A8D973-CFD6-F3B7-8B68-9A36F85CD9C3}" dt="2024-04-26T14:06:34.788" v="42" actId="20577"/>
          <ac:spMkLst>
            <pc:docMk/>
            <pc:sldMk cId="3876612854" sldId="1979"/>
            <ac:spMk id="80" creationId="{690B38F0-F04A-3921-0F90-8160EE2F9F6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C9BF7-2984-4510-9B10-A1BB3246C7E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1FF085-C8EC-450A-B84A-F0A937C13AEB}">
      <dgm:prSet/>
      <dgm:spPr/>
      <dgm:t>
        <a:bodyPr/>
        <a:lstStyle/>
        <a:p>
          <a:r>
            <a:rPr lang="en-US" dirty="0"/>
            <a:t>Socialstyrelsens </a:t>
          </a:r>
          <a:r>
            <a:rPr lang="en-US" dirty="0" err="1"/>
            <a:t>utbildning</a:t>
          </a:r>
          <a:r>
            <a:rPr lang="en-US" dirty="0"/>
            <a:t> för </a:t>
          </a:r>
          <a:r>
            <a:rPr lang="en-US" dirty="0" err="1"/>
            <a:t>enhetschefer</a:t>
          </a:r>
          <a:r>
            <a:rPr lang="en-US" dirty="0"/>
            <a:t>. </a:t>
          </a:r>
          <a:r>
            <a:rPr lang="en-US" dirty="0" err="1"/>
            <a:t>Gör</a:t>
          </a:r>
          <a:r>
            <a:rPr lang="en-US" dirty="0"/>
            <a:t> den </a:t>
          </a:r>
          <a:r>
            <a:rPr lang="en-US" dirty="0" err="1"/>
            <a:t>utbildningen</a:t>
          </a:r>
          <a:r>
            <a:rPr lang="en-US" dirty="0"/>
            <a:t> om du </a:t>
          </a:r>
          <a:r>
            <a:rPr lang="en-US" dirty="0" err="1"/>
            <a:t>inte</a:t>
          </a:r>
          <a:r>
            <a:rPr lang="en-US" dirty="0"/>
            <a:t> </a:t>
          </a:r>
          <a:r>
            <a:rPr lang="en-US" dirty="0" err="1"/>
            <a:t>gjort</a:t>
          </a:r>
          <a:r>
            <a:rPr lang="en-US" dirty="0"/>
            <a:t> den.</a:t>
          </a:r>
        </a:p>
      </dgm:t>
    </dgm:pt>
    <dgm:pt modelId="{5FB8B2C9-5401-4476-9D10-F7B6B5BBE8A5}" type="parTrans" cxnId="{38942737-E977-4AC2-B6EA-FA5584C7B11A}">
      <dgm:prSet/>
      <dgm:spPr/>
      <dgm:t>
        <a:bodyPr/>
        <a:lstStyle/>
        <a:p>
          <a:endParaRPr lang="en-US"/>
        </a:p>
      </dgm:t>
    </dgm:pt>
    <dgm:pt modelId="{E14CBBC8-63FF-4579-84F6-8084A966A14C}" type="sibTrans" cxnId="{38942737-E977-4AC2-B6EA-FA5584C7B11A}">
      <dgm:prSet/>
      <dgm:spPr/>
      <dgm:t>
        <a:bodyPr/>
        <a:lstStyle/>
        <a:p>
          <a:endParaRPr lang="en-US"/>
        </a:p>
      </dgm:t>
    </dgm:pt>
    <dgm:pt modelId="{4AF61308-9BC4-4CE8-8346-0C228F9C52CD}">
      <dgm:prSet/>
      <dgm:spPr/>
      <dgm:t>
        <a:bodyPr/>
        <a:lstStyle/>
        <a:p>
          <a:r>
            <a:rPr lang="en-US" dirty="0" err="1"/>
            <a:t>Kunskap</a:t>
          </a:r>
          <a:r>
            <a:rPr lang="en-US" dirty="0"/>
            <a:t> och </a:t>
          </a:r>
          <a:r>
            <a:rPr lang="en-US" dirty="0" err="1"/>
            <a:t>utveckling</a:t>
          </a:r>
          <a:r>
            <a:rPr lang="en-US" dirty="0"/>
            <a:t>- E-</a:t>
          </a:r>
          <a:r>
            <a:rPr lang="en-US" dirty="0" err="1"/>
            <a:t>lärande</a:t>
          </a:r>
          <a:r>
            <a:rPr lang="en-US" dirty="0"/>
            <a:t> </a:t>
          </a:r>
          <a:r>
            <a:rPr lang="en-US" dirty="0" err="1"/>
            <a:t>Vårdgivarwebben</a:t>
          </a:r>
          <a:endParaRPr lang="en-US" dirty="0"/>
        </a:p>
      </dgm:t>
    </dgm:pt>
    <dgm:pt modelId="{891B21E4-8483-4111-A4F0-B840E0E0F74F}" type="parTrans" cxnId="{4FD8DADB-A55A-4640-878F-79134BA4ACA2}">
      <dgm:prSet/>
      <dgm:spPr/>
      <dgm:t>
        <a:bodyPr/>
        <a:lstStyle/>
        <a:p>
          <a:endParaRPr lang="en-US"/>
        </a:p>
      </dgm:t>
    </dgm:pt>
    <dgm:pt modelId="{2A9C3490-59A1-4332-8451-5D22F8DFF9E6}" type="sibTrans" cxnId="{4FD8DADB-A55A-4640-878F-79134BA4ACA2}">
      <dgm:prSet/>
      <dgm:spPr/>
      <dgm:t>
        <a:bodyPr/>
        <a:lstStyle/>
        <a:p>
          <a:endParaRPr lang="en-US"/>
        </a:p>
      </dgm:t>
    </dgm:pt>
    <dgm:pt modelId="{31A3CCE3-AF57-4714-8D14-4EE34FE73AC1}">
      <dgm:prSet/>
      <dgm:spPr/>
      <dgm:t>
        <a:bodyPr/>
        <a:lstStyle/>
        <a:p>
          <a:r>
            <a:rPr lang="en-US" dirty="0"/>
            <a:t>E-</a:t>
          </a:r>
          <a:r>
            <a:rPr lang="en-US" dirty="0" err="1"/>
            <a:t>utbildning</a:t>
          </a:r>
          <a:r>
            <a:rPr lang="en-US" dirty="0"/>
            <a:t> basala hygienrutiner</a:t>
          </a:r>
        </a:p>
      </dgm:t>
    </dgm:pt>
    <dgm:pt modelId="{CFFDFD64-1591-4831-B76C-8F174C3FA884}" type="parTrans" cxnId="{31A6BFCC-A627-47FE-BA7E-891CD3808350}">
      <dgm:prSet/>
      <dgm:spPr/>
      <dgm:t>
        <a:bodyPr/>
        <a:lstStyle/>
        <a:p>
          <a:endParaRPr lang="en-US"/>
        </a:p>
      </dgm:t>
    </dgm:pt>
    <dgm:pt modelId="{82900F20-3BCA-4531-A058-4D9A2D809EDF}" type="sibTrans" cxnId="{31A6BFCC-A627-47FE-BA7E-891CD3808350}">
      <dgm:prSet/>
      <dgm:spPr/>
      <dgm:t>
        <a:bodyPr/>
        <a:lstStyle/>
        <a:p>
          <a:endParaRPr lang="en-US"/>
        </a:p>
      </dgm:t>
    </dgm:pt>
    <dgm:pt modelId="{1E53277F-00BB-4525-93FC-AD0F94D8A866}" type="pres">
      <dgm:prSet presAssocID="{E95C9BF7-2984-4510-9B10-A1BB3246C7EE}" presName="root" presStyleCnt="0">
        <dgm:presLayoutVars>
          <dgm:dir/>
          <dgm:resizeHandles val="exact"/>
        </dgm:presLayoutVars>
      </dgm:prSet>
      <dgm:spPr/>
    </dgm:pt>
    <dgm:pt modelId="{5F455B37-8EAF-45E0-AA61-D2BEBCC2B447}" type="pres">
      <dgm:prSet presAssocID="{F51FF085-C8EC-450A-B84A-F0A937C13AEB}" presName="compNode" presStyleCnt="0"/>
      <dgm:spPr/>
    </dgm:pt>
    <dgm:pt modelId="{FFBF386C-9A9B-4EB0-9DFD-4C550A1B0783}" type="pres">
      <dgm:prSet presAssocID="{F51FF085-C8EC-450A-B84A-F0A937C13A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rum"/>
        </a:ext>
      </dgm:extLst>
    </dgm:pt>
    <dgm:pt modelId="{97A68742-187F-406B-B82E-203FE42C477D}" type="pres">
      <dgm:prSet presAssocID="{F51FF085-C8EC-450A-B84A-F0A937C13AEB}" presName="spaceRect" presStyleCnt="0"/>
      <dgm:spPr/>
    </dgm:pt>
    <dgm:pt modelId="{8C729518-C039-496D-8F0A-C8B2840E8752}" type="pres">
      <dgm:prSet presAssocID="{F51FF085-C8EC-450A-B84A-F0A937C13AEB}" presName="textRect" presStyleLbl="revTx" presStyleIdx="0" presStyleCnt="3">
        <dgm:presLayoutVars>
          <dgm:chMax val="1"/>
          <dgm:chPref val="1"/>
        </dgm:presLayoutVars>
      </dgm:prSet>
      <dgm:spPr/>
    </dgm:pt>
    <dgm:pt modelId="{9FF5269A-64F0-43DE-819C-43474705829B}" type="pres">
      <dgm:prSet presAssocID="{E14CBBC8-63FF-4579-84F6-8084A966A14C}" presName="sibTrans" presStyleCnt="0"/>
      <dgm:spPr/>
    </dgm:pt>
    <dgm:pt modelId="{B92CB657-9379-421A-9841-F58BE0C2736D}" type="pres">
      <dgm:prSet presAssocID="{4AF61308-9BC4-4CE8-8346-0C228F9C52CD}" presName="compNode" presStyleCnt="0"/>
      <dgm:spPr/>
    </dgm:pt>
    <dgm:pt modelId="{18B163A2-C83F-42FC-9436-F334BF4AE7B5}" type="pres">
      <dgm:prSet presAssocID="{4AF61308-9BC4-4CE8-8346-0C228F9C52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2B24B4C-1733-480E-9381-94240E7A446B}" type="pres">
      <dgm:prSet presAssocID="{4AF61308-9BC4-4CE8-8346-0C228F9C52CD}" presName="spaceRect" presStyleCnt="0"/>
      <dgm:spPr/>
    </dgm:pt>
    <dgm:pt modelId="{D975FA34-8F5A-4C9A-B44C-ACC0EE03F04C}" type="pres">
      <dgm:prSet presAssocID="{4AF61308-9BC4-4CE8-8346-0C228F9C52CD}" presName="textRect" presStyleLbl="revTx" presStyleIdx="1" presStyleCnt="3">
        <dgm:presLayoutVars>
          <dgm:chMax val="1"/>
          <dgm:chPref val="1"/>
        </dgm:presLayoutVars>
      </dgm:prSet>
      <dgm:spPr/>
    </dgm:pt>
    <dgm:pt modelId="{3494029B-CD7B-4292-809A-727D3D73870C}" type="pres">
      <dgm:prSet presAssocID="{2A9C3490-59A1-4332-8451-5D22F8DFF9E6}" presName="sibTrans" presStyleCnt="0"/>
      <dgm:spPr/>
    </dgm:pt>
    <dgm:pt modelId="{E410F79F-782D-47FF-B0E9-2DE1B4068A10}" type="pres">
      <dgm:prSet presAssocID="{31A3CCE3-AF57-4714-8D14-4EE34FE73AC1}" presName="compNode" presStyleCnt="0"/>
      <dgm:spPr/>
    </dgm:pt>
    <dgm:pt modelId="{B3F2ECB6-17A7-40C2-9E8F-042D3E7005AF}" type="pres">
      <dgm:prSet presAssocID="{31A3CCE3-AF57-4714-8D14-4EE34FE73A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öcker"/>
        </a:ext>
      </dgm:extLst>
    </dgm:pt>
    <dgm:pt modelId="{EE81127C-C5DC-4EC7-9E03-19DFC5EA62FE}" type="pres">
      <dgm:prSet presAssocID="{31A3CCE3-AF57-4714-8D14-4EE34FE73AC1}" presName="spaceRect" presStyleCnt="0"/>
      <dgm:spPr/>
    </dgm:pt>
    <dgm:pt modelId="{F6140B04-F099-4202-81D6-0DE882D6307C}" type="pres">
      <dgm:prSet presAssocID="{31A3CCE3-AF57-4714-8D14-4EE34FE73AC1}" presName="textRect" presStyleLbl="revTx" presStyleIdx="2" presStyleCnt="3">
        <dgm:presLayoutVars>
          <dgm:chMax val="1"/>
          <dgm:chPref val="1"/>
        </dgm:presLayoutVars>
      </dgm:prSet>
      <dgm:spPr/>
    </dgm:pt>
  </dgm:ptLst>
  <dgm:cxnLst>
    <dgm:cxn modelId="{49083028-91A7-4617-A4CA-5A3D49505BF4}" type="presOf" srcId="{F51FF085-C8EC-450A-B84A-F0A937C13AEB}" destId="{8C729518-C039-496D-8F0A-C8B2840E8752}" srcOrd="0" destOrd="0" presId="urn:microsoft.com/office/officeart/2018/2/layout/IconLabelList"/>
    <dgm:cxn modelId="{0A16E92B-04CE-4E85-B0D4-3270D52DB295}" type="presOf" srcId="{31A3CCE3-AF57-4714-8D14-4EE34FE73AC1}" destId="{F6140B04-F099-4202-81D6-0DE882D6307C}" srcOrd="0" destOrd="0" presId="urn:microsoft.com/office/officeart/2018/2/layout/IconLabelList"/>
    <dgm:cxn modelId="{9F01942C-12FA-4319-8D76-7A60F92B6EB0}" type="presOf" srcId="{E95C9BF7-2984-4510-9B10-A1BB3246C7EE}" destId="{1E53277F-00BB-4525-93FC-AD0F94D8A866}" srcOrd="0" destOrd="0" presId="urn:microsoft.com/office/officeart/2018/2/layout/IconLabelList"/>
    <dgm:cxn modelId="{38942737-E977-4AC2-B6EA-FA5584C7B11A}" srcId="{E95C9BF7-2984-4510-9B10-A1BB3246C7EE}" destId="{F51FF085-C8EC-450A-B84A-F0A937C13AEB}" srcOrd="0" destOrd="0" parTransId="{5FB8B2C9-5401-4476-9D10-F7B6B5BBE8A5}" sibTransId="{E14CBBC8-63FF-4579-84F6-8084A966A14C}"/>
    <dgm:cxn modelId="{41C465B8-0EB5-472C-B327-9614F828C3D8}" type="presOf" srcId="{4AF61308-9BC4-4CE8-8346-0C228F9C52CD}" destId="{D975FA34-8F5A-4C9A-B44C-ACC0EE03F04C}" srcOrd="0" destOrd="0" presId="urn:microsoft.com/office/officeart/2018/2/layout/IconLabelList"/>
    <dgm:cxn modelId="{31A6BFCC-A627-47FE-BA7E-891CD3808350}" srcId="{E95C9BF7-2984-4510-9B10-A1BB3246C7EE}" destId="{31A3CCE3-AF57-4714-8D14-4EE34FE73AC1}" srcOrd="2" destOrd="0" parTransId="{CFFDFD64-1591-4831-B76C-8F174C3FA884}" sibTransId="{82900F20-3BCA-4531-A058-4D9A2D809EDF}"/>
    <dgm:cxn modelId="{4FD8DADB-A55A-4640-878F-79134BA4ACA2}" srcId="{E95C9BF7-2984-4510-9B10-A1BB3246C7EE}" destId="{4AF61308-9BC4-4CE8-8346-0C228F9C52CD}" srcOrd="1" destOrd="0" parTransId="{891B21E4-8483-4111-A4F0-B840E0E0F74F}" sibTransId="{2A9C3490-59A1-4332-8451-5D22F8DFF9E6}"/>
    <dgm:cxn modelId="{BF293B5F-1742-4EEE-9817-CC2DF5B4E843}" type="presParOf" srcId="{1E53277F-00BB-4525-93FC-AD0F94D8A866}" destId="{5F455B37-8EAF-45E0-AA61-D2BEBCC2B447}" srcOrd="0" destOrd="0" presId="urn:microsoft.com/office/officeart/2018/2/layout/IconLabelList"/>
    <dgm:cxn modelId="{9884A57F-5F77-4AAC-A818-55A4096DCB4C}" type="presParOf" srcId="{5F455B37-8EAF-45E0-AA61-D2BEBCC2B447}" destId="{FFBF386C-9A9B-4EB0-9DFD-4C550A1B0783}" srcOrd="0" destOrd="0" presId="urn:microsoft.com/office/officeart/2018/2/layout/IconLabelList"/>
    <dgm:cxn modelId="{8F1F68FC-2A4F-4BB8-854C-59AE7C0929F5}" type="presParOf" srcId="{5F455B37-8EAF-45E0-AA61-D2BEBCC2B447}" destId="{97A68742-187F-406B-B82E-203FE42C477D}" srcOrd="1" destOrd="0" presId="urn:microsoft.com/office/officeart/2018/2/layout/IconLabelList"/>
    <dgm:cxn modelId="{AB8953C6-EE6B-4BF2-B1BA-A1F14DF6E138}" type="presParOf" srcId="{5F455B37-8EAF-45E0-AA61-D2BEBCC2B447}" destId="{8C729518-C039-496D-8F0A-C8B2840E8752}" srcOrd="2" destOrd="0" presId="urn:microsoft.com/office/officeart/2018/2/layout/IconLabelList"/>
    <dgm:cxn modelId="{6BB208F3-BFA2-4211-B3EF-5976A1569CB6}" type="presParOf" srcId="{1E53277F-00BB-4525-93FC-AD0F94D8A866}" destId="{9FF5269A-64F0-43DE-819C-43474705829B}" srcOrd="1" destOrd="0" presId="urn:microsoft.com/office/officeart/2018/2/layout/IconLabelList"/>
    <dgm:cxn modelId="{F4239B2B-B35C-41A1-AA41-060EA2B43311}" type="presParOf" srcId="{1E53277F-00BB-4525-93FC-AD0F94D8A866}" destId="{B92CB657-9379-421A-9841-F58BE0C2736D}" srcOrd="2" destOrd="0" presId="urn:microsoft.com/office/officeart/2018/2/layout/IconLabelList"/>
    <dgm:cxn modelId="{38D85106-AF86-452B-8457-CF2CC32FB905}" type="presParOf" srcId="{B92CB657-9379-421A-9841-F58BE0C2736D}" destId="{18B163A2-C83F-42FC-9436-F334BF4AE7B5}" srcOrd="0" destOrd="0" presId="urn:microsoft.com/office/officeart/2018/2/layout/IconLabelList"/>
    <dgm:cxn modelId="{E38DE1EB-5776-4A92-B1BD-0C4A66B1D2CD}" type="presParOf" srcId="{B92CB657-9379-421A-9841-F58BE0C2736D}" destId="{82B24B4C-1733-480E-9381-94240E7A446B}" srcOrd="1" destOrd="0" presId="urn:microsoft.com/office/officeart/2018/2/layout/IconLabelList"/>
    <dgm:cxn modelId="{C7CFB781-0B65-47D0-A92E-909613CC80B9}" type="presParOf" srcId="{B92CB657-9379-421A-9841-F58BE0C2736D}" destId="{D975FA34-8F5A-4C9A-B44C-ACC0EE03F04C}" srcOrd="2" destOrd="0" presId="urn:microsoft.com/office/officeart/2018/2/layout/IconLabelList"/>
    <dgm:cxn modelId="{511FE7DC-54E8-49EC-BD66-C0EC94E00B89}" type="presParOf" srcId="{1E53277F-00BB-4525-93FC-AD0F94D8A866}" destId="{3494029B-CD7B-4292-809A-727D3D73870C}" srcOrd="3" destOrd="0" presId="urn:microsoft.com/office/officeart/2018/2/layout/IconLabelList"/>
    <dgm:cxn modelId="{1973C7D9-66AE-4BEE-9E9D-D33EF85132EB}" type="presParOf" srcId="{1E53277F-00BB-4525-93FC-AD0F94D8A866}" destId="{E410F79F-782D-47FF-B0E9-2DE1B4068A10}" srcOrd="4" destOrd="0" presId="urn:microsoft.com/office/officeart/2018/2/layout/IconLabelList"/>
    <dgm:cxn modelId="{DE9012AD-EDCC-4C68-838A-05FD511C6531}" type="presParOf" srcId="{E410F79F-782D-47FF-B0E9-2DE1B4068A10}" destId="{B3F2ECB6-17A7-40C2-9E8F-042D3E7005AF}" srcOrd="0" destOrd="0" presId="urn:microsoft.com/office/officeart/2018/2/layout/IconLabelList"/>
    <dgm:cxn modelId="{E565CF4C-8266-4960-A81F-CB9696E23236}" type="presParOf" srcId="{E410F79F-782D-47FF-B0E9-2DE1B4068A10}" destId="{EE81127C-C5DC-4EC7-9E03-19DFC5EA62FE}" srcOrd="1" destOrd="0" presId="urn:microsoft.com/office/officeart/2018/2/layout/IconLabelList"/>
    <dgm:cxn modelId="{D105EAC8-675C-4980-9CBE-F5A20B1B6509}" type="presParOf" srcId="{E410F79F-782D-47FF-B0E9-2DE1B4068A10}" destId="{F6140B04-F099-4202-81D6-0DE882D6307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E4FD2-94D7-42B7-B3C3-FF58266E76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6E9C2-F6C8-48B4-8B22-A4A17844E6BF}">
      <dgm:prSet/>
      <dgm:spPr/>
      <dgm:t>
        <a:bodyPr/>
        <a:lstStyle/>
        <a:p>
          <a:r>
            <a:rPr lang="en-US" dirty="0" err="1"/>
            <a:t>Vårdhygien</a:t>
          </a:r>
          <a:r>
            <a:rPr lang="en-US" dirty="0"/>
            <a:t> </a:t>
          </a:r>
          <a:r>
            <a:rPr lang="en-US" dirty="0" err="1"/>
            <a:t>Vårdgivarwebben</a:t>
          </a:r>
          <a:r>
            <a:rPr lang="en-US" dirty="0"/>
            <a:t>- </a:t>
          </a:r>
          <a:r>
            <a:rPr lang="en-US" dirty="0" err="1"/>
            <a:t>Enheschef</a:t>
          </a:r>
          <a:endParaRPr lang="en-US" dirty="0"/>
        </a:p>
      </dgm:t>
    </dgm:pt>
    <dgm:pt modelId="{6BFE6F7D-7334-4CDB-9663-3B4D5205E08F}" type="parTrans" cxnId="{E78B54CA-0459-413E-AD49-88856C6F4A89}">
      <dgm:prSet/>
      <dgm:spPr/>
      <dgm:t>
        <a:bodyPr/>
        <a:lstStyle/>
        <a:p>
          <a:endParaRPr lang="en-US"/>
        </a:p>
      </dgm:t>
    </dgm:pt>
    <dgm:pt modelId="{1BA43E98-6BE0-4374-B3FB-318826FE8C2E}" type="sibTrans" cxnId="{E78B54CA-0459-413E-AD49-88856C6F4A89}">
      <dgm:prSet/>
      <dgm:spPr/>
      <dgm:t>
        <a:bodyPr/>
        <a:lstStyle/>
        <a:p>
          <a:endParaRPr lang="en-US"/>
        </a:p>
      </dgm:t>
    </dgm:pt>
    <dgm:pt modelId="{FB0D7223-F633-4DA0-AA26-4CCF7AEB756A}">
      <dgm:prSet/>
      <dgm:spPr/>
      <dgm:t>
        <a:bodyPr/>
        <a:lstStyle/>
        <a:p>
          <a:r>
            <a:rPr lang="en-US"/>
            <a:t>A-Ö Vårdhygien/ Vårdgivarwebben</a:t>
          </a:r>
        </a:p>
      </dgm:t>
    </dgm:pt>
    <dgm:pt modelId="{9C4E356F-BC59-4260-ADE8-34EB5F32C570}" type="parTrans" cxnId="{F4BBCD23-BE87-4252-B999-D115E9CAF274}">
      <dgm:prSet/>
      <dgm:spPr/>
      <dgm:t>
        <a:bodyPr/>
        <a:lstStyle/>
        <a:p>
          <a:endParaRPr lang="en-US"/>
        </a:p>
      </dgm:t>
    </dgm:pt>
    <dgm:pt modelId="{2542BC14-DF9A-4846-9B2A-4AE61A0B32B4}" type="sibTrans" cxnId="{F4BBCD23-BE87-4252-B999-D115E9CAF274}">
      <dgm:prSet/>
      <dgm:spPr/>
      <dgm:t>
        <a:bodyPr/>
        <a:lstStyle/>
        <a:p>
          <a:endParaRPr lang="en-US"/>
        </a:p>
      </dgm:t>
    </dgm:pt>
    <dgm:pt modelId="{159947C1-89D1-42D9-85AF-9A44E434D4A8}">
      <dgm:prSet/>
      <dgm:spPr/>
      <dgm:t>
        <a:bodyPr/>
        <a:lstStyle/>
        <a:p>
          <a:r>
            <a:rPr lang="en-US" dirty="0" err="1"/>
            <a:t>Kontaktväg</a:t>
          </a:r>
          <a:r>
            <a:rPr lang="en-US" dirty="0"/>
            <a:t> till </a:t>
          </a:r>
          <a:r>
            <a:rPr lang="en-US" dirty="0" err="1"/>
            <a:t>Vårdhygien</a:t>
          </a:r>
          <a:endParaRPr lang="en-US" dirty="0"/>
        </a:p>
      </dgm:t>
    </dgm:pt>
    <dgm:pt modelId="{F0DA1298-C3B3-4CC6-BD0B-3F65ACA9BB65}" type="parTrans" cxnId="{38BFA71A-3F59-4D88-9489-308A0A53F8E6}">
      <dgm:prSet/>
      <dgm:spPr/>
      <dgm:t>
        <a:bodyPr/>
        <a:lstStyle/>
        <a:p>
          <a:endParaRPr lang="en-US"/>
        </a:p>
      </dgm:t>
    </dgm:pt>
    <dgm:pt modelId="{A3B6A2BF-1281-4BCD-84F3-420E09B54B54}" type="sibTrans" cxnId="{38BFA71A-3F59-4D88-9489-308A0A53F8E6}">
      <dgm:prSet/>
      <dgm:spPr/>
      <dgm:t>
        <a:bodyPr/>
        <a:lstStyle/>
        <a:p>
          <a:endParaRPr lang="en-US"/>
        </a:p>
      </dgm:t>
    </dgm:pt>
    <dgm:pt modelId="{90FD8787-0894-42C6-AEB4-73306D06F1E4}">
      <dgm:prSet/>
      <dgm:spPr/>
      <dgm:t>
        <a:bodyPr/>
        <a:lstStyle/>
        <a:p>
          <a:r>
            <a:rPr lang="en-US" dirty="0" err="1"/>
            <a:t>Utforska</a:t>
          </a:r>
          <a:r>
            <a:rPr lang="en-US" dirty="0"/>
            <a:t>- Finns det information </a:t>
          </a:r>
          <a:r>
            <a:rPr lang="en-US" dirty="0" err="1"/>
            <a:t>som</a:t>
          </a:r>
          <a:r>
            <a:rPr lang="en-US" dirty="0"/>
            <a:t> </a:t>
          </a:r>
          <a:r>
            <a:rPr lang="en-US" dirty="0" err="1"/>
            <a:t>saknas</a:t>
          </a:r>
          <a:r>
            <a:rPr lang="en-US" dirty="0"/>
            <a:t> på </a:t>
          </a:r>
          <a:r>
            <a:rPr lang="en-US" dirty="0" err="1"/>
            <a:t>Vårdhygiens</a:t>
          </a:r>
          <a:r>
            <a:rPr lang="en-US" dirty="0"/>
            <a:t> </a:t>
          </a:r>
          <a:r>
            <a:rPr lang="en-US" dirty="0" err="1"/>
            <a:t>hemsida</a:t>
          </a:r>
          <a:r>
            <a:rPr lang="en-US" dirty="0"/>
            <a:t> och </a:t>
          </a:r>
          <a:r>
            <a:rPr lang="en-US" dirty="0" err="1"/>
            <a:t>sida</a:t>
          </a:r>
          <a:r>
            <a:rPr lang="en-US" dirty="0"/>
            <a:t> för </a:t>
          </a:r>
          <a:r>
            <a:rPr lang="en-US" dirty="0" err="1"/>
            <a:t>hygienombud</a:t>
          </a:r>
          <a:r>
            <a:rPr lang="en-US" dirty="0"/>
            <a:t>?</a:t>
          </a:r>
        </a:p>
      </dgm:t>
    </dgm:pt>
    <dgm:pt modelId="{AC0BD66A-F2A0-4EEC-A83F-8C6A7E97C10F}" type="parTrans" cxnId="{D005CA6C-0411-4546-AF25-CE84DBAB82C5}">
      <dgm:prSet/>
      <dgm:spPr/>
      <dgm:t>
        <a:bodyPr/>
        <a:lstStyle/>
        <a:p>
          <a:endParaRPr lang="en-US"/>
        </a:p>
      </dgm:t>
    </dgm:pt>
    <dgm:pt modelId="{0DE1B68F-15CC-499C-8D9C-C26BE22A1EE2}" type="sibTrans" cxnId="{D005CA6C-0411-4546-AF25-CE84DBAB82C5}">
      <dgm:prSet/>
      <dgm:spPr/>
      <dgm:t>
        <a:bodyPr/>
        <a:lstStyle/>
        <a:p>
          <a:endParaRPr lang="en-US"/>
        </a:p>
      </dgm:t>
    </dgm:pt>
    <dgm:pt modelId="{1F42FADE-CAC5-43A4-AB94-2386C39213A3}" type="pres">
      <dgm:prSet presAssocID="{74CE4FD2-94D7-42B7-B3C3-FF58266E76EC}" presName="linear" presStyleCnt="0">
        <dgm:presLayoutVars>
          <dgm:animLvl val="lvl"/>
          <dgm:resizeHandles val="exact"/>
        </dgm:presLayoutVars>
      </dgm:prSet>
      <dgm:spPr/>
    </dgm:pt>
    <dgm:pt modelId="{B3C30999-A90F-42D5-9F18-1565E72F02EE}" type="pres">
      <dgm:prSet presAssocID="{20A6E9C2-F6C8-48B4-8B22-A4A17844E6BF}" presName="parentText" presStyleLbl="node1" presStyleIdx="0" presStyleCnt="4">
        <dgm:presLayoutVars>
          <dgm:chMax val="0"/>
          <dgm:bulletEnabled val="1"/>
        </dgm:presLayoutVars>
      </dgm:prSet>
      <dgm:spPr/>
    </dgm:pt>
    <dgm:pt modelId="{218C9A10-64C6-42C8-BC47-97FD2C166E21}" type="pres">
      <dgm:prSet presAssocID="{1BA43E98-6BE0-4374-B3FB-318826FE8C2E}" presName="spacer" presStyleCnt="0"/>
      <dgm:spPr/>
    </dgm:pt>
    <dgm:pt modelId="{E262D038-A7B1-4014-9450-22AD0C59F17F}" type="pres">
      <dgm:prSet presAssocID="{FB0D7223-F633-4DA0-AA26-4CCF7AEB756A}" presName="parentText" presStyleLbl="node1" presStyleIdx="1" presStyleCnt="4">
        <dgm:presLayoutVars>
          <dgm:chMax val="0"/>
          <dgm:bulletEnabled val="1"/>
        </dgm:presLayoutVars>
      </dgm:prSet>
      <dgm:spPr/>
    </dgm:pt>
    <dgm:pt modelId="{3E088CED-EA9E-41EE-8598-01F17A1AFAEC}" type="pres">
      <dgm:prSet presAssocID="{2542BC14-DF9A-4846-9B2A-4AE61A0B32B4}" presName="spacer" presStyleCnt="0"/>
      <dgm:spPr/>
    </dgm:pt>
    <dgm:pt modelId="{6A6D88F6-CB0E-4144-A828-D33DF17209F6}" type="pres">
      <dgm:prSet presAssocID="{159947C1-89D1-42D9-85AF-9A44E434D4A8}" presName="parentText" presStyleLbl="node1" presStyleIdx="2" presStyleCnt="4">
        <dgm:presLayoutVars>
          <dgm:chMax val="0"/>
          <dgm:bulletEnabled val="1"/>
        </dgm:presLayoutVars>
      </dgm:prSet>
      <dgm:spPr/>
    </dgm:pt>
    <dgm:pt modelId="{806A5932-277E-4E73-99C2-0F1134744BFB}" type="pres">
      <dgm:prSet presAssocID="{A3B6A2BF-1281-4BCD-84F3-420E09B54B54}" presName="spacer" presStyleCnt="0"/>
      <dgm:spPr/>
    </dgm:pt>
    <dgm:pt modelId="{41AE41F0-4ADC-4FCC-A137-73E988F9BE29}" type="pres">
      <dgm:prSet presAssocID="{90FD8787-0894-42C6-AEB4-73306D06F1E4}" presName="parentText" presStyleLbl="node1" presStyleIdx="3" presStyleCnt="4">
        <dgm:presLayoutVars>
          <dgm:chMax val="0"/>
          <dgm:bulletEnabled val="1"/>
        </dgm:presLayoutVars>
      </dgm:prSet>
      <dgm:spPr/>
    </dgm:pt>
  </dgm:ptLst>
  <dgm:cxnLst>
    <dgm:cxn modelId="{38BFA71A-3F59-4D88-9489-308A0A53F8E6}" srcId="{74CE4FD2-94D7-42B7-B3C3-FF58266E76EC}" destId="{159947C1-89D1-42D9-85AF-9A44E434D4A8}" srcOrd="2" destOrd="0" parTransId="{F0DA1298-C3B3-4CC6-BD0B-3F65ACA9BB65}" sibTransId="{A3B6A2BF-1281-4BCD-84F3-420E09B54B54}"/>
    <dgm:cxn modelId="{F4BBCD23-BE87-4252-B999-D115E9CAF274}" srcId="{74CE4FD2-94D7-42B7-B3C3-FF58266E76EC}" destId="{FB0D7223-F633-4DA0-AA26-4CCF7AEB756A}" srcOrd="1" destOrd="0" parTransId="{9C4E356F-BC59-4260-ADE8-34EB5F32C570}" sibTransId="{2542BC14-DF9A-4846-9B2A-4AE61A0B32B4}"/>
    <dgm:cxn modelId="{D005CA6C-0411-4546-AF25-CE84DBAB82C5}" srcId="{74CE4FD2-94D7-42B7-B3C3-FF58266E76EC}" destId="{90FD8787-0894-42C6-AEB4-73306D06F1E4}" srcOrd="3" destOrd="0" parTransId="{AC0BD66A-F2A0-4EEC-A83F-8C6A7E97C10F}" sibTransId="{0DE1B68F-15CC-499C-8D9C-C26BE22A1EE2}"/>
    <dgm:cxn modelId="{EDF10C4F-B33C-45A6-9056-045B4CF2C1C7}" type="presOf" srcId="{159947C1-89D1-42D9-85AF-9A44E434D4A8}" destId="{6A6D88F6-CB0E-4144-A828-D33DF17209F6}" srcOrd="0" destOrd="0" presId="urn:microsoft.com/office/officeart/2005/8/layout/vList2"/>
    <dgm:cxn modelId="{8E220B81-4DF1-4108-B9E9-421CB657FF96}" type="presOf" srcId="{FB0D7223-F633-4DA0-AA26-4CCF7AEB756A}" destId="{E262D038-A7B1-4014-9450-22AD0C59F17F}" srcOrd="0" destOrd="0" presId="urn:microsoft.com/office/officeart/2005/8/layout/vList2"/>
    <dgm:cxn modelId="{74C741A1-CD7E-47CA-B829-2DC1ECE6D666}" type="presOf" srcId="{74CE4FD2-94D7-42B7-B3C3-FF58266E76EC}" destId="{1F42FADE-CAC5-43A4-AB94-2386C39213A3}" srcOrd="0" destOrd="0" presId="urn:microsoft.com/office/officeart/2005/8/layout/vList2"/>
    <dgm:cxn modelId="{9F22CAAC-01F0-4E14-B3F2-8DBD89563BEF}" type="presOf" srcId="{20A6E9C2-F6C8-48B4-8B22-A4A17844E6BF}" destId="{B3C30999-A90F-42D5-9F18-1565E72F02EE}" srcOrd="0" destOrd="0" presId="urn:microsoft.com/office/officeart/2005/8/layout/vList2"/>
    <dgm:cxn modelId="{E78B54CA-0459-413E-AD49-88856C6F4A89}" srcId="{74CE4FD2-94D7-42B7-B3C3-FF58266E76EC}" destId="{20A6E9C2-F6C8-48B4-8B22-A4A17844E6BF}" srcOrd="0" destOrd="0" parTransId="{6BFE6F7D-7334-4CDB-9663-3B4D5205E08F}" sibTransId="{1BA43E98-6BE0-4374-B3FB-318826FE8C2E}"/>
    <dgm:cxn modelId="{7FD82FE9-56E8-42B6-89F0-77EE9910F663}" type="presOf" srcId="{90FD8787-0894-42C6-AEB4-73306D06F1E4}" destId="{41AE41F0-4ADC-4FCC-A137-73E988F9BE29}" srcOrd="0" destOrd="0" presId="urn:microsoft.com/office/officeart/2005/8/layout/vList2"/>
    <dgm:cxn modelId="{1CFC7A25-ABFF-4104-8C00-A3C18D69E2C7}" type="presParOf" srcId="{1F42FADE-CAC5-43A4-AB94-2386C39213A3}" destId="{B3C30999-A90F-42D5-9F18-1565E72F02EE}" srcOrd="0" destOrd="0" presId="urn:microsoft.com/office/officeart/2005/8/layout/vList2"/>
    <dgm:cxn modelId="{9F1CDAE5-9E16-495C-84C2-AB80E5B98F8D}" type="presParOf" srcId="{1F42FADE-CAC5-43A4-AB94-2386C39213A3}" destId="{218C9A10-64C6-42C8-BC47-97FD2C166E21}" srcOrd="1" destOrd="0" presId="urn:microsoft.com/office/officeart/2005/8/layout/vList2"/>
    <dgm:cxn modelId="{91CB3857-BA16-41A8-9FAB-56C3C6D8783F}" type="presParOf" srcId="{1F42FADE-CAC5-43A4-AB94-2386C39213A3}" destId="{E262D038-A7B1-4014-9450-22AD0C59F17F}" srcOrd="2" destOrd="0" presId="urn:microsoft.com/office/officeart/2005/8/layout/vList2"/>
    <dgm:cxn modelId="{867DC92E-3547-46FC-BC97-A81904887B3C}" type="presParOf" srcId="{1F42FADE-CAC5-43A4-AB94-2386C39213A3}" destId="{3E088CED-EA9E-41EE-8598-01F17A1AFAEC}" srcOrd="3" destOrd="0" presId="urn:microsoft.com/office/officeart/2005/8/layout/vList2"/>
    <dgm:cxn modelId="{E9B5A737-5769-4FDF-A812-10F010A93ED0}" type="presParOf" srcId="{1F42FADE-CAC5-43A4-AB94-2386C39213A3}" destId="{6A6D88F6-CB0E-4144-A828-D33DF17209F6}" srcOrd="4" destOrd="0" presId="urn:microsoft.com/office/officeart/2005/8/layout/vList2"/>
    <dgm:cxn modelId="{7AC4C670-3E22-4433-82FD-94CC77994924}" type="presParOf" srcId="{1F42FADE-CAC5-43A4-AB94-2386C39213A3}" destId="{806A5932-277E-4E73-99C2-0F1134744BFB}" srcOrd="5" destOrd="0" presId="urn:microsoft.com/office/officeart/2005/8/layout/vList2"/>
    <dgm:cxn modelId="{766846BF-DB44-4FF8-A740-349265C47193}" type="presParOf" srcId="{1F42FADE-CAC5-43A4-AB94-2386C39213A3}" destId="{41AE41F0-4ADC-4FCC-A137-73E988F9BE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386C-9A9B-4EB0-9DFD-4C550A1B0783}">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29518-C039-496D-8F0A-C8B2840E8752}">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Socialstyrelsens </a:t>
          </a:r>
          <a:r>
            <a:rPr lang="en-US" sz="1600" kern="1200" dirty="0" err="1"/>
            <a:t>utbildning</a:t>
          </a:r>
          <a:r>
            <a:rPr lang="en-US" sz="1600" kern="1200" dirty="0"/>
            <a:t> för </a:t>
          </a:r>
          <a:r>
            <a:rPr lang="en-US" sz="1600" kern="1200" dirty="0" err="1"/>
            <a:t>enhetschefer</a:t>
          </a:r>
          <a:r>
            <a:rPr lang="en-US" sz="1600" kern="1200" dirty="0"/>
            <a:t>. </a:t>
          </a:r>
          <a:r>
            <a:rPr lang="en-US" sz="1600" kern="1200" dirty="0" err="1"/>
            <a:t>Gör</a:t>
          </a:r>
          <a:r>
            <a:rPr lang="en-US" sz="1600" kern="1200" dirty="0"/>
            <a:t> den </a:t>
          </a:r>
          <a:r>
            <a:rPr lang="en-US" sz="1600" kern="1200" dirty="0" err="1"/>
            <a:t>utbildningen</a:t>
          </a:r>
          <a:r>
            <a:rPr lang="en-US" sz="1600" kern="1200" dirty="0"/>
            <a:t> om du </a:t>
          </a:r>
          <a:r>
            <a:rPr lang="en-US" sz="1600" kern="1200" dirty="0" err="1"/>
            <a:t>inte</a:t>
          </a:r>
          <a:r>
            <a:rPr lang="en-US" sz="1600" kern="1200" dirty="0"/>
            <a:t> </a:t>
          </a:r>
          <a:r>
            <a:rPr lang="en-US" sz="1600" kern="1200" dirty="0" err="1"/>
            <a:t>gjort</a:t>
          </a:r>
          <a:r>
            <a:rPr lang="en-US" sz="1600" kern="1200" dirty="0"/>
            <a:t> den.</a:t>
          </a:r>
        </a:p>
      </dsp:txBody>
      <dsp:txXfrm>
        <a:off x="417971" y="2442842"/>
        <a:ext cx="2889450" cy="720000"/>
      </dsp:txXfrm>
    </dsp:sp>
    <dsp:sp modelId="{18B163A2-C83F-42FC-9436-F334BF4AE7B5}">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5FA34-8F5A-4C9A-B44C-ACC0EE03F04C}">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t>Kunskap</a:t>
          </a:r>
          <a:r>
            <a:rPr lang="en-US" sz="1600" kern="1200" dirty="0"/>
            <a:t> och </a:t>
          </a:r>
          <a:r>
            <a:rPr lang="en-US" sz="1600" kern="1200" dirty="0" err="1"/>
            <a:t>utveckling</a:t>
          </a:r>
          <a:r>
            <a:rPr lang="en-US" sz="1600" kern="1200" dirty="0"/>
            <a:t>- E-</a:t>
          </a:r>
          <a:r>
            <a:rPr lang="en-US" sz="1600" kern="1200" dirty="0" err="1"/>
            <a:t>lärande</a:t>
          </a:r>
          <a:r>
            <a:rPr lang="en-US" sz="1600" kern="1200" dirty="0"/>
            <a:t> </a:t>
          </a:r>
          <a:r>
            <a:rPr lang="en-US" sz="1600" kern="1200" dirty="0" err="1"/>
            <a:t>Vårdgivarwebben</a:t>
          </a:r>
          <a:endParaRPr lang="en-US" sz="1600" kern="1200" dirty="0"/>
        </a:p>
      </dsp:txBody>
      <dsp:txXfrm>
        <a:off x="3813075" y="2442842"/>
        <a:ext cx="2889450" cy="720000"/>
      </dsp:txXfrm>
    </dsp:sp>
    <dsp:sp modelId="{B3F2ECB6-17A7-40C2-9E8F-042D3E7005AF}">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140B04-F099-4202-81D6-0DE882D6307C}">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E-</a:t>
          </a:r>
          <a:r>
            <a:rPr lang="en-US" sz="1600" kern="1200" dirty="0" err="1"/>
            <a:t>utbildning</a:t>
          </a:r>
          <a:r>
            <a:rPr lang="en-US" sz="1600" kern="1200" dirty="0"/>
            <a:t> basala hygienrutiner</a:t>
          </a:r>
        </a:p>
      </dsp:txBody>
      <dsp:txXfrm>
        <a:off x="7208178" y="2442842"/>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30999-A90F-42D5-9F18-1565E72F02EE}">
      <dsp:nvSpPr>
        <dsp:cNvPr id="0" name=""/>
        <dsp:cNvSpPr/>
      </dsp:nvSpPr>
      <dsp:spPr>
        <a:xfrm>
          <a:off x="0" y="789050"/>
          <a:ext cx="622433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Vårdhygien</a:t>
          </a:r>
          <a:r>
            <a:rPr lang="en-US" sz="2300" kern="1200" dirty="0"/>
            <a:t> </a:t>
          </a:r>
          <a:r>
            <a:rPr lang="en-US" sz="2300" kern="1200" dirty="0" err="1"/>
            <a:t>Vårdgivarwebben</a:t>
          </a:r>
          <a:r>
            <a:rPr lang="en-US" sz="2300" kern="1200" dirty="0"/>
            <a:t>- </a:t>
          </a:r>
          <a:r>
            <a:rPr lang="en-US" sz="2300" kern="1200" dirty="0" err="1"/>
            <a:t>Enheschef</a:t>
          </a:r>
          <a:endParaRPr lang="en-US" sz="2300" kern="1200" dirty="0"/>
        </a:p>
      </dsp:txBody>
      <dsp:txXfrm>
        <a:off x="44602" y="833652"/>
        <a:ext cx="6135131" cy="824474"/>
      </dsp:txXfrm>
    </dsp:sp>
    <dsp:sp modelId="{E262D038-A7B1-4014-9450-22AD0C59F17F}">
      <dsp:nvSpPr>
        <dsp:cNvPr id="0" name=""/>
        <dsp:cNvSpPr/>
      </dsp:nvSpPr>
      <dsp:spPr>
        <a:xfrm>
          <a:off x="0" y="1768969"/>
          <a:ext cx="622433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A-Ö Vårdhygien/ Vårdgivarwebben</a:t>
          </a:r>
        </a:p>
      </dsp:txBody>
      <dsp:txXfrm>
        <a:off x="44602" y="1813571"/>
        <a:ext cx="6135131" cy="824474"/>
      </dsp:txXfrm>
    </dsp:sp>
    <dsp:sp modelId="{6A6D88F6-CB0E-4144-A828-D33DF17209F6}">
      <dsp:nvSpPr>
        <dsp:cNvPr id="0" name=""/>
        <dsp:cNvSpPr/>
      </dsp:nvSpPr>
      <dsp:spPr>
        <a:xfrm>
          <a:off x="0" y="2748888"/>
          <a:ext cx="622433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Kontaktväg</a:t>
          </a:r>
          <a:r>
            <a:rPr lang="en-US" sz="2300" kern="1200" dirty="0"/>
            <a:t> till </a:t>
          </a:r>
          <a:r>
            <a:rPr lang="en-US" sz="2300" kern="1200" dirty="0" err="1"/>
            <a:t>Vårdhygien</a:t>
          </a:r>
          <a:endParaRPr lang="en-US" sz="2300" kern="1200" dirty="0"/>
        </a:p>
      </dsp:txBody>
      <dsp:txXfrm>
        <a:off x="44602" y="2793490"/>
        <a:ext cx="6135131" cy="824474"/>
      </dsp:txXfrm>
    </dsp:sp>
    <dsp:sp modelId="{41AE41F0-4ADC-4FCC-A137-73E988F9BE29}">
      <dsp:nvSpPr>
        <dsp:cNvPr id="0" name=""/>
        <dsp:cNvSpPr/>
      </dsp:nvSpPr>
      <dsp:spPr>
        <a:xfrm>
          <a:off x="0" y="3728806"/>
          <a:ext cx="622433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Utforska</a:t>
          </a:r>
          <a:r>
            <a:rPr lang="en-US" sz="2300" kern="1200" dirty="0"/>
            <a:t>- Finns det information </a:t>
          </a:r>
          <a:r>
            <a:rPr lang="en-US" sz="2300" kern="1200" dirty="0" err="1"/>
            <a:t>som</a:t>
          </a:r>
          <a:r>
            <a:rPr lang="en-US" sz="2300" kern="1200" dirty="0"/>
            <a:t> </a:t>
          </a:r>
          <a:r>
            <a:rPr lang="en-US" sz="2300" kern="1200" dirty="0" err="1"/>
            <a:t>saknas</a:t>
          </a:r>
          <a:r>
            <a:rPr lang="en-US" sz="2300" kern="1200" dirty="0"/>
            <a:t> på </a:t>
          </a:r>
          <a:r>
            <a:rPr lang="en-US" sz="2300" kern="1200" dirty="0" err="1"/>
            <a:t>Vårdhygiens</a:t>
          </a:r>
          <a:r>
            <a:rPr lang="en-US" sz="2300" kern="1200" dirty="0"/>
            <a:t> </a:t>
          </a:r>
          <a:r>
            <a:rPr lang="en-US" sz="2300" kern="1200" dirty="0" err="1"/>
            <a:t>hemsida</a:t>
          </a:r>
          <a:r>
            <a:rPr lang="en-US" sz="2300" kern="1200" dirty="0"/>
            <a:t> och </a:t>
          </a:r>
          <a:r>
            <a:rPr lang="en-US" sz="2300" kern="1200" dirty="0" err="1"/>
            <a:t>sida</a:t>
          </a:r>
          <a:r>
            <a:rPr lang="en-US" sz="2300" kern="1200" dirty="0"/>
            <a:t> för </a:t>
          </a:r>
          <a:r>
            <a:rPr lang="en-US" sz="2300" kern="1200" dirty="0" err="1"/>
            <a:t>hygienombud</a:t>
          </a:r>
          <a:r>
            <a:rPr lang="en-US" sz="2300" kern="1200" dirty="0"/>
            <a:t>?</a:t>
          </a:r>
        </a:p>
      </dsp:txBody>
      <dsp:txXfrm>
        <a:off x="44602" y="3773408"/>
        <a:ext cx="6135131" cy="8244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8E90E327-0BB1-439F-A6C8-2F06B30EAC7E}" type="datetimeFigureOut">
              <a:rPr lang="sv-SE" smtClean="0"/>
              <a:t>2024-08-16</a:t>
            </a:fld>
            <a:endParaRPr lang="sv-SE"/>
          </a:p>
        </p:txBody>
      </p:sp>
      <p:sp>
        <p:nvSpPr>
          <p:cNvPr id="4" name="Platshållare för sidfot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B1C958B-A38C-47D6-83FD-060D3EAE371B}" type="datetimeFigureOut">
              <a:rPr lang="sv-SE" smtClean="0"/>
              <a:t>2024-08-16</a:t>
            </a:fld>
            <a:endParaRPr lang="sv-SE"/>
          </a:p>
        </p:txBody>
      </p:sp>
      <p:sp>
        <p:nvSpPr>
          <p:cNvPr id="4" name="Platshållare för bildobjekt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p.lof.se/wp-content/uploads/Om-risk-och-riskhanter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latin typeface="+mn-lt"/>
              </a:rPr>
              <a:t>Förra forumsträffen pratade vi om erat dagsläge, </a:t>
            </a:r>
            <a:r>
              <a:rPr lang="sv-SE" dirty="0" err="1">
                <a:solidFill>
                  <a:schemeClr val="tx1"/>
                </a:solidFill>
                <a:latin typeface="+mn-lt"/>
              </a:rPr>
              <a:t>Vårdskador</a:t>
            </a:r>
            <a:r>
              <a:rPr lang="sv-SE" dirty="0">
                <a:solidFill>
                  <a:schemeClr val="tx1"/>
                </a:solidFill>
                <a:latin typeface="+mn-lt"/>
              </a:rPr>
              <a:t>- Vårdrelaterade infektioner (VRI) vilka de kan vara och antibiotikaresistens, hur den påverkar individen, vården och hela samhället. Varför vi ska vara så noga med att följa basala hygienrutiner och undvika att någon drabbas av en VRI. Som fortsättning kring det tänkte vi nu prata om olika risker för att se hur allt detta hör ihop, för att få en helhet. Att se och förstå vad risker för smittspridning kan innebära är till stor del avgörande för att kunna förhindra VRI.​</a:t>
            </a:r>
          </a:p>
          <a:p>
            <a:endParaRPr lang="sv-SE" dirty="0">
              <a:solidFill>
                <a:schemeClr val="tx1"/>
              </a:solidFill>
              <a:latin typeface="+mn-lt"/>
            </a:endParaRPr>
          </a:p>
        </p:txBody>
      </p:sp>
      <p:sp>
        <p:nvSpPr>
          <p:cNvPr id="4" name="Platshållare för bildnummer 3"/>
          <p:cNvSpPr>
            <a:spLocks noGrp="1"/>
          </p:cNvSpPr>
          <p:nvPr>
            <p:ph type="sldNum" sz="quarter" idx="5"/>
          </p:nvPr>
        </p:nvSpPr>
        <p:spPr/>
        <p:txBody>
          <a:bodyPr/>
          <a:lstStyle/>
          <a:p>
            <a:fld id="{6C31A52C-D564-4ECF-8CCD-2250F16E8055}" type="slidenum">
              <a:rPr lang="sv-SE" smtClean="0"/>
              <a:t>1</a:t>
            </a:fld>
            <a:endParaRPr lang="sv-SE"/>
          </a:p>
        </p:txBody>
      </p:sp>
    </p:spTree>
    <p:extLst>
      <p:ext uri="{BB962C8B-B14F-4D97-AF65-F5344CB8AC3E}">
        <p14:creationId xmlns:p14="http://schemas.microsoft.com/office/powerpoint/2010/main" val="136465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Socialstyrelsens kompletterande föreskrift 44 </a:t>
            </a:r>
            <a:r>
              <a:rPr lang="sv-SE" dirty="0" err="1"/>
              <a:t>sager</a:t>
            </a:r>
            <a:r>
              <a:rPr lang="sv-SE" dirty="0"/>
              <a:t> att inom kommunal vård- och omsorg måste man arbeta mer med att utföra Riskanalyser.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Handlar till stor del om att identifiera och hantera risk för oönskade händelser vilka kan leda till undvikbara skador.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12A3840-7FE5-4C73-B7B6-852D33ECB327}" type="slidenum">
              <a:rPr lang="sv-SE" smtClean="0"/>
              <a:t>10</a:t>
            </a:fld>
            <a:endParaRPr lang="sv-SE"/>
          </a:p>
        </p:txBody>
      </p:sp>
    </p:spTree>
    <p:extLst>
      <p:ext uri="{BB962C8B-B14F-4D97-AF65-F5344CB8AC3E}">
        <p14:creationId xmlns:p14="http://schemas.microsoft.com/office/powerpoint/2010/main" val="254722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En kort film om risker för att sprida smitta och att få smitta som vi fått lov att använda av Vårdhygien Skåne. Vår tanke är att vi själva ska göra en version av den i egenregi.​</a:t>
            </a:r>
          </a:p>
          <a:p>
            <a:r>
              <a:rPr lang="sv-SE" dirty="0">
                <a:cs typeface="Calibri"/>
              </a:rPr>
              <a:t>​</a:t>
            </a:r>
          </a:p>
          <a:p>
            <a:r>
              <a:rPr lang="sv-SE" dirty="0">
                <a:cs typeface="Calibri"/>
              </a:rPr>
              <a:t>Undvikande av </a:t>
            </a:r>
            <a:r>
              <a:rPr lang="sv-SE" dirty="0" err="1">
                <a:cs typeface="Calibri"/>
              </a:rPr>
              <a:t>vårdskador</a:t>
            </a:r>
            <a:r>
              <a:rPr lang="sv-SE" dirty="0">
                <a:cs typeface="Calibri"/>
              </a:rPr>
              <a:t>- VRI​</a:t>
            </a:r>
          </a:p>
          <a:p>
            <a:r>
              <a:rPr lang="sv-SE" dirty="0">
                <a:cs typeface="Calibri"/>
              </a:rPr>
              <a:t>Antibiotika saknas som riskfaktor för att få smitta…​</a:t>
            </a:r>
          </a:p>
          <a:p>
            <a:r>
              <a:rPr lang="sv-SE" dirty="0">
                <a:cs typeface="Calibri"/>
              </a:rPr>
              <a:t>​</a:t>
            </a:r>
          </a:p>
          <a:p>
            <a:r>
              <a:rPr lang="sv-SE" dirty="0" err="1">
                <a:cs typeface="Calibri"/>
              </a:rPr>
              <a:t>Immunsuppretion</a:t>
            </a:r>
            <a:r>
              <a:rPr lang="sv-SE" dirty="0">
                <a:cs typeface="Calibri"/>
              </a:rPr>
              <a:t>= Nedsatt immunförsvar​</a:t>
            </a:r>
          </a:p>
          <a:p>
            <a:r>
              <a:rPr lang="sv-SE" dirty="0">
                <a:cs typeface="Calibri"/>
              </a:rPr>
              <a:t>Inkontinens= Ofrivilligt läckage av urin och/eller avföring.​</a:t>
            </a: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0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Lathund som finnas tillgänglig på Vårdgivarwebben/ Vårdhygien​</a:t>
            </a:r>
          </a:p>
          <a:p>
            <a:r>
              <a:rPr lang="sv-SE" dirty="0">
                <a:ea typeface="Calibri"/>
                <a:cs typeface="Calibri"/>
              </a:rPr>
              <a:t>​</a:t>
            </a:r>
          </a:p>
          <a:p>
            <a:r>
              <a:rPr lang="sv-SE" dirty="0">
                <a:ea typeface="Calibri"/>
                <a:cs typeface="Calibri"/>
              </a:rPr>
              <a:t>En annan sak att ta hänsyn till vid placering av vårdtagare på en vårdavdelning är bedöma varje enskild vårdtagares riskfaktorers omfattning.​</a:t>
            </a:r>
          </a:p>
          <a:p>
            <a:r>
              <a:rPr lang="sv-SE" dirty="0">
                <a:ea typeface="Calibri"/>
                <a:cs typeface="Calibri"/>
              </a:rPr>
              <a:t>Finns det fler faktorer att ta hänsyn till förutom de riskfaktorer som nämns här som </a:t>
            </a:r>
            <a:r>
              <a:rPr lang="sv-SE" dirty="0" err="1">
                <a:ea typeface="Calibri"/>
                <a:cs typeface="Calibri"/>
              </a:rPr>
              <a:t>t.ex</a:t>
            </a:r>
            <a:r>
              <a:rPr lang="sv-SE" dirty="0">
                <a:ea typeface="Calibri"/>
                <a:cs typeface="Calibri"/>
              </a:rPr>
              <a:t> utlandsvistelse?​</a:t>
            </a: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12</a:t>
            </a:fld>
            <a:endParaRPr lang="sv-SE"/>
          </a:p>
        </p:txBody>
      </p:sp>
    </p:spTree>
    <p:extLst>
      <p:ext uri="{BB962C8B-B14F-4D97-AF65-F5344CB8AC3E}">
        <p14:creationId xmlns:p14="http://schemas.microsoft.com/office/powerpoint/2010/main" val="85494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dirty="0">
                <a:solidFill>
                  <a:schemeClr val="tx1"/>
                </a:solidFill>
                <a:latin typeface="+mn-lt"/>
                <a:ea typeface="Calibri"/>
                <a:cs typeface="Calibri"/>
              </a:rPr>
              <a:t>Här finns antibiotikabehandling med som riskfaktor vilket är viktigt att komma ihåg att det ökar </a:t>
            </a:r>
          </a:p>
          <a:p>
            <a:pPr algn="l" rtl="0" fontAlgn="base"/>
            <a:r>
              <a:rPr lang="sv-SE" dirty="0">
                <a:solidFill>
                  <a:schemeClr val="tx1"/>
                </a:solidFill>
                <a:latin typeface="+mn-lt"/>
                <a:ea typeface="Calibri"/>
                <a:cs typeface="Calibri"/>
              </a:rPr>
              <a:t>riskerna för infektioner. ​</a:t>
            </a:r>
          </a:p>
          <a:p>
            <a:pPr algn="l" rtl="0" fontAlgn="base"/>
            <a:r>
              <a:rPr lang="sv-SE" dirty="0">
                <a:solidFill>
                  <a:schemeClr val="tx1"/>
                </a:solidFill>
                <a:latin typeface="+mn-lt"/>
                <a:ea typeface="Calibri"/>
                <a:cs typeface="Calibri"/>
              </a:rPr>
              <a:t>​</a:t>
            </a:r>
          </a:p>
          <a:p>
            <a:pPr algn="l" rtl="0" fontAlgn="base"/>
            <a:r>
              <a:rPr lang="sv-SE" dirty="0">
                <a:solidFill>
                  <a:schemeClr val="tx1"/>
                </a:solidFill>
                <a:latin typeface="+mn-lt"/>
                <a:ea typeface="Calibri"/>
                <a:cs typeface="Calibri"/>
              </a:rPr>
              <a:t>Stramas riktlinjer (10-punktsprogram mot antibiotikaresistens inom vård och omsorg)</a:t>
            </a:r>
          </a:p>
          <a:p>
            <a:pPr algn="l" rtl="0" fontAlgn="base"/>
            <a:endParaRPr lang="sv-SE" dirty="0">
              <a:solidFill>
                <a:schemeClr val="tx1"/>
              </a:solidFill>
              <a:latin typeface="+mn-lt"/>
              <a:ea typeface="Calibri"/>
              <a:cs typeface="Calibri"/>
            </a:endParaRPr>
          </a:p>
          <a:p>
            <a:pPr marL="228600" indent="-228600" algn="l" rtl="0" fontAlgn="base">
              <a:buFont typeface="+mj-lt"/>
              <a:buAutoNum type="arabicPeriod"/>
            </a:pPr>
            <a:r>
              <a:rPr lang="sv-SE" dirty="0">
                <a:solidFill>
                  <a:schemeClr val="tx1"/>
                </a:solidFill>
                <a:latin typeface="+mn-lt"/>
                <a:ea typeface="Calibri"/>
                <a:cs typeface="Calibri"/>
              </a:rPr>
              <a:t>Smittspridning I vård och omsorg ska förebyggas</a:t>
            </a:r>
          </a:p>
          <a:p>
            <a:pPr marL="228600" indent="-228600" algn="l" rtl="0" fontAlgn="base">
              <a:buFont typeface="+mj-lt"/>
              <a:buAutoNum type="arabicPeriod"/>
            </a:pPr>
            <a:r>
              <a:rPr lang="sv-SE" dirty="0">
                <a:solidFill>
                  <a:schemeClr val="tx1"/>
                </a:solidFill>
                <a:latin typeface="+mn-lt"/>
                <a:ea typeface="Calibri"/>
                <a:cs typeface="Calibri"/>
              </a:rPr>
              <a:t>Basal hygien ska alltid tillämpas</a:t>
            </a:r>
          </a:p>
          <a:p>
            <a:pPr marL="228600" indent="-228600" algn="l" rtl="0" fontAlgn="base">
              <a:buFont typeface="+mj-lt"/>
              <a:buAutoNum type="arabicPeriod"/>
            </a:pPr>
            <a:r>
              <a:rPr lang="sv-SE" dirty="0">
                <a:solidFill>
                  <a:schemeClr val="tx1"/>
                </a:solidFill>
                <a:latin typeface="+mn-lt"/>
                <a:ea typeface="Calibri"/>
                <a:cs typeface="Calibri"/>
              </a:rPr>
              <a:t>Antibiotika ska användas rationellt</a:t>
            </a:r>
          </a:p>
          <a:p>
            <a:pPr marL="228600" indent="-228600" algn="l" rtl="0" fontAlgn="base">
              <a:buFont typeface="+mj-lt"/>
              <a:buAutoNum type="arabicPeriod"/>
            </a:pPr>
            <a:r>
              <a:rPr lang="sv-SE" dirty="0">
                <a:solidFill>
                  <a:schemeClr val="tx1"/>
                </a:solidFill>
                <a:latin typeface="+mn-lt"/>
                <a:ea typeface="Calibri"/>
                <a:cs typeface="Calibri"/>
              </a:rPr>
              <a:t>Lokala förskrivnings- och resistensdata ska analyseras och återkopplas</a:t>
            </a:r>
          </a:p>
          <a:p>
            <a:pPr marL="228600" indent="-228600" algn="l" rtl="0" fontAlgn="base">
              <a:buFont typeface="+mj-lt"/>
              <a:buAutoNum type="arabicPeriod"/>
            </a:pPr>
            <a:r>
              <a:rPr lang="sv-SE" dirty="0">
                <a:solidFill>
                  <a:schemeClr val="tx1"/>
                </a:solidFill>
                <a:latin typeface="+mn-lt"/>
                <a:ea typeface="Calibri"/>
                <a:cs typeface="Calibri"/>
              </a:rPr>
              <a:t>Rekommendationer för handläggning av infektioner ska finnas och följsamheten till dessa ska mätas</a:t>
            </a:r>
          </a:p>
          <a:p>
            <a:pPr marL="228600" indent="-228600" algn="l" rtl="0" fontAlgn="base">
              <a:buFont typeface="+mj-lt"/>
              <a:buAutoNum type="arabicPeriod"/>
            </a:pPr>
            <a:r>
              <a:rPr lang="sv-SE" dirty="0">
                <a:solidFill>
                  <a:schemeClr val="tx1"/>
                </a:solidFill>
                <a:latin typeface="+mn-lt"/>
                <a:ea typeface="Calibri"/>
                <a:cs typeface="Calibri"/>
              </a:rPr>
              <a:t>Antibiotikaprofylax ska ges på rätt sätt</a:t>
            </a:r>
          </a:p>
          <a:p>
            <a:pPr marL="228600" indent="-228600" algn="l" rtl="0" fontAlgn="base">
              <a:buFont typeface="+mj-lt"/>
              <a:buAutoNum type="arabicPeriod"/>
            </a:pPr>
            <a:r>
              <a:rPr lang="sv-SE" dirty="0">
                <a:solidFill>
                  <a:schemeClr val="tx1"/>
                </a:solidFill>
                <a:latin typeface="+mn-lt"/>
                <a:ea typeface="Calibri"/>
                <a:cs typeface="Calibri"/>
              </a:rPr>
              <a:t>Bakterieodling ska tas före antibiotikabehandling</a:t>
            </a:r>
          </a:p>
          <a:p>
            <a:pPr marL="228600" indent="-228600" algn="l" rtl="0" fontAlgn="base">
              <a:buFont typeface="+mj-lt"/>
              <a:buAutoNum type="arabicPeriod"/>
            </a:pPr>
            <a:r>
              <a:rPr lang="sv-SE" dirty="0">
                <a:solidFill>
                  <a:schemeClr val="tx1"/>
                </a:solidFill>
                <a:latin typeface="+mn-lt"/>
                <a:ea typeface="Calibri"/>
                <a:cs typeface="Calibri"/>
              </a:rPr>
              <a:t>Mikrobiologiska laboratorier ska övervaka det epidemiologiska läget och bistå behandlande läkare, vårdhygien, smittskydd samt lokala Stramagrupper med resultat och analys av data. </a:t>
            </a:r>
          </a:p>
          <a:p>
            <a:pPr marL="228600" indent="-228600" algn="l" rtl="0" fontAlgn="base">
              <a:buFont typeface="+mj-lt"/>
              <a:buAutoNum type="arabicPeriod"/>
            </a:pPr>
            <a:r>
              <a:rPr lang="sv-SE" dirty="0">
                <a:solidFill>
                  <a:schemeClr val="tx1"/>
                </a:solidFill>
                <a:latin typeface="+mn-lt"/>
                <a:ea typeface="Calibri"/>
                <a:cs typeface="Calibri"/>
              </a:rPr>
              <a:t>Vårdrelaterade infektioner ska förebyggas</a:t>
            </a:r>
          </a:p>
          <a:p>
            <a:pPr marL="228600" indent="-228600" algn="l" rtl="0" fontAlgn="base">
              <a:buFont typeface="+mj-lt"/>
              <a:buAutoNum type="arabicPeriod"/>
            </a:pPr>
            <a:r>
              <a:rPr lang="sv-SE" dirty="0">
                <a:solidFill>
                  <a:schemeClr val="tx1"/>
                </a:solidFill>
                <a:latin typeface="+mn-lt"/>
                <a:ea typeface="Calibri"/>
                <a:cs typeface="Calibri"/>
              </a:rPr>
              <a:t>Samhällsförvärvade infektioner ska förebyggas</a:t>
            </a:r>
          </a:p>
          <a:p>
            <a:pPr algn="l" rtl="0" fontAlgn="base"/>
            <a:endParaRPr lang="en-US" dirty="0">
              <a:solidFill>
                <a:schemeClr val="tx1"/>
              </a:solidFill>
              <a:latin typeface="+mn-lt"/>
              <a:ea typeface="Calibri"/>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13</a:t>
            </a:fld>
            <a:endParaRPr lang="sv-SE"/>
          </a:p>
        </p:txBody>
      </p:sp>
    </p:spTree>
    <p:extLst>
      <p:ext uri="{BB962C8B-B14F-4D97-AF65-F5344CB8AC3E}">
        <p14:creationId xmlns:p14="http://schemas.microsoft.com/office/powerpoint/2010/main" val="53816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dirty="0">
                <a:solidFill>
                  <a:srgbClr val="444444"/>
                </a:solidFill>
                <a:effectLst/>
                <a:latin typeface="+mn-lt"/>
              </a:rPr>
              <a:t>Sammanfattning:​</a:t>
            </a:r>
          </a:p>
          <a:p>
            <a:pPr algn="l" rtl="0" fontAlgn="base"/>
            <a:r>
              <a:rPr lang="sv-SE" b="0" i="0" dirty="0">
                <a:solidFill>
                  <a:srgbClr val="444444"/>
                </a:solidFill>
                <a:effectLst/>
                <a:latin typeface="+mn-lt"/>
              </a:rPr>
              <a:t>Är en viktig del i arbetet att förebygga VRI. Det kräver att alla som arbetar i vården har ett riskmedvetet förhållningssätt och vet vad som pågår i verksamheten.​</a:t>
            </a:r>
          </a:p>
          <a:p>
            <a:pPr algn="l" rtl="0" fontAlgn="base"/>
            <a:r>
              <a:rPr lang="sv-SE" b="0" i="0" dirty="0">
                <a:solidFill>
                  <a:srgbClr val="444444"/>
                </a:solidFill>
                <a:effectLst/>
                <a:latin typeface="+mn-lt"/>
              </a:rPr>
              <a:t>Hälso- och sjukvården förändras ständigt, vilket gör att riskerna också förändras och kan vara svåra att förutsäga. Därför är det nödvändigt att både ha stor kunskap om risker i sig och god beredskap för att hantera dem.​</a:t>
            </a:r>
          </a:p>
          <a:p>
            <a:pPr algn="l" rtl="0" fontAlgn="base"/>
            <a:r>
              <a:rPr lang="sv-SE" b="0" i="0" dirty="0">
                <a:solidFill>
                  <a:srgbClr val="444444"/>
                </a:solidFill>
                <a:effectLst/>
                <a:latin typeface="+mn-lt"/>
              </a:rPr>
              <a:t>Över vårdtiden kan riskerna förändras och nya ställningstaganden kan behöva tas flera gånger under en vårdtid hos samma individ.  </a:t>
            </a:r>
          </a:p>
          <a:p>
            <a:pPr algn="l" rtl="0" fontAlgn="base"/>
            <a:endParaRPr lang="sv-SE" b="0" i="0" dirty="0">
              <a:solidFill>
                <a:srgbClr val="444444"/>
              </a:solidFill>
              <a:effectLst/>
              <a:highlight>
                <a:srgbClr val="F5F5F5"/>
              </a:highlight>
              <a:latin typeface="+mn-lt"/>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14</a:t>
            </a:fld>
            <a:endParaRPr lang="sv-SE"/>
          </a:p>
        </p:txBody>
      </p:sp>
    </p:spTree>
    <p:extLst>
      <p:ext uri="{BB962C8B-B14F-4D97-AF65-F5344CB8AC3E}">
        <p14:creationId xmlns:p14="http://schemas.microsoft.com/office/powerpoint/2010/main" val="389160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Vet man vad vårdhygieniska riskfaktorer är? Är det svårt att greppa?</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15</a:t>
            </a:fld>
            <a:endParaRPr lang="sv-SE"/>
          </a:p>
        </p:txBody>
      </p:sp>
    </p:spTree>
    <p:extLst>
      <p:ext uri="{BB962C8B-B14F-4D97-AF65-F5344CB8AC3E}">
        <p14:creationId xmlns:p14="http://schemas.microsoft.com/office/powerpoint/2010/main" val="248392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dirty="0">
                <a:solidFill>
                  <a:srgbClr val="444444"/>
                </a:solidFill>
                <a:effectLst/>
                <a:latin typeface="+mn-lt"/>
              </a:rPr>
              <a:t>Här finns det även patientfall i utbildningen som kan användas på </a:t>
            </a:r>
            <a:r>
              <a:rPr lang="sv-SE" b="0" i="0" dirty="0" err="1">
                <a:solidFill>
                  <a:srgbClr val="444444"/>
                </a:solidFill>
                <a:effectLst/>
                <a:latin typeface="+mn-lt"/>
              </a:rPr>
              <a:t>t.ex</a:t>
            </a:r>
            <a:r>
              <a:rPr lang="sv-SE" b="0" i="0" dirty="0">
                <a:solidFill>
                  <a:srgbClr val="444444"/>
                </a:solidFill>
                <a:effectLst/>
                <a:latin typeface="+mn-lt"/>
              </a:rPr>
              <a:t>  APT för diskussion.​</a:t>
            </a:r>
          </a:p>
          <a:p>
            <a:pPr algn="l" rtl="0" fontAlgn="base"/>
            <a:r>
              <a:rPr lang="sv-SE" b="0" i="0" dirty="0">
                <a:solidFill>
                  <a:srgbClr val="444444"/>
                </a:solidFill>
                <a:effectLst/>
                <a:latin typeface="+mn-lt"/>
              </a:rPr>
              <a:t>Materialet på engelska och lätt svenska finns bl.a. samlat på Vårdgivarwebben under basala hygienrutiner.</a:t>
            </a:r>
          </a:p>
          <a:p>
            <a:pPr algn="l" rtl="0" fontAlgn="base"/>
            <a:endParaRPr lang="sv-SE" b="0" i="0" dirty="0">
              <a:solidFill>
                <a:srgbClr val="444444"/>
              </a:solidFill>
              <a:effectLst/>
              <a:highlight>
                <a:srgbClr val="F5F5F5"/>
              </a:highlight>
              <a:latin typeface="+mn-l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9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Utbildningsmaterial för att förebygga </a:t>
            </a:r>
            <a:r>
              <a:rPr lang="sv-SE" dirty="0" err="1"/>
              <a:t>vårdskador</a:t>
            </a:r>
            <a:r>
              <a:rPr lang="sv-SE" dirty="0"/>
              <a:t> och vårdrelaterade infektioner.​</a:t>
            </a:r>
          </a:p>
          <a:p>
            <a:r>
              <a:rPr lang="sv-SE" dirty="0"/>
              <a:t>Det finns liknande utbildning som handlar om sår och AB, Sår-smart och Antibiotika-smart.​</a:t>
            </a:r>
          </a:p>
          <a:p>
            <a:r>
              <a:rPr lang="sv-SE" dirty="0"/>
              <a:t>Innehåller bl.a. mycket faktainformation, frågeställningar, fallstudier.​</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17</a:t>
            </a:fld>
            <a:endParaRPr lang="sv-SE"/>
          </a:p>
        </p:txBody>
      </p:sp>
    </p:spTree>
    <p:extLst>
      <p:ext uri="{BB962C8B-B14F-4D97-AF65-F5344CB8AC3E}">
        <p14:creationId xmlns:p14="http://schemas.microsoft.com/office/powerpoint/2010/main" val="385944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dirty="0">
                <a:solidFill>
                  <a:schemeClr val="tx1"/>
                </a:solidFill>
                <a:effectLst/>
                <a:highlight>
                  <a:srgbClr val="F5F5F5"/>
                </a:highlight>
                <a:latin typeface="Calibri" panose="020F0502020204030204" pitchFamily="34" charset="0"/>
              </a:rPr>
              <a:t>​​</a:t>
            </a:r>
            <a:r>
              <a:rPr lang="sv-SE" b="0" i="0" dirty="0">
                <a:solidFill>
                  <a:schemeClr val="tx1"/>
                </a:solidFill>
                <a:effectLst/>
                <a:latin typeface="Calibri" panose="020F0502020204030204" pitchFamily="34" charset="0"/>
              </a:rPr>
              <a:t>Maila oss om ni kommer på något som ni vill diskutera, något som saknas på hemsidan, eller annat som ni vill ta upp.​</a:t>
            </a:r>
          </a:p>
          <a:p>
            <a:pPr algn="l" rtl="0" fontAlgn="base"/>
            <a:r>
              <a:rPr lang="sv-SE" b="0" i="0" dirty="0">
                <a:solidFill>
                  <a:schemeClr val="tx1"/>
                </a:solidFill>
                <a:effectLst/>
                <a:latin typeface="Calibri" panose="020F0502020204030204" pitchFamily="34" charset="0"/>
              </a:rPr>
              <a:t>​</a:t>
            </a:r>
          </a:p>
          <a:p>
            <a:pPr algn="l" rtl="0" fontAlgn="base"/>
            <a:r>
              <a:rPr lang="sv-SE" b="0" i="0" dirty="0">
                <a:solidFill>
                  <a:schemeClr val="tx1"/>
                </a:solidFill>
                <a:effectLst/>
                <a:latin typeface="Calibri" panose="020F0502020204030204" pitchFamily="34" charset="0"/>
              </a:rPr>
              <a:t>Skicka mail till vår </a:t>
            </a:r>
            <a:r>
              <a:rPr lang="sv-SE" b="0" i="0" dirty="0" err="1">
                <a:solidFill>
                  <a:schemeClr val="tx1"/>
                </a:solidFill>
                <a:effectLst/>
                <a:latin typeface="Calibri" panose="020F0502020204030204" pitchFamily="34" charset="0"/>
              </a:rPr>
              <a:t>funktionsbrevlåda</a:t>
            </a:r>
            <a:r>
              <a:rPr lang="sv-SE" b="0" i="0" dirty="0">
                <a:solidFill>
                  <a:schemeClr val="tx1"/>
                </a:solidFill>
                <a:effectLst/>
                <a:latin typeface="Calibri" panose="020F0502020204030204" pitchFamily="34" charset="0"/>
              </a:rPr>
              <a:t> på Vårdgivarwebben- vardhygien@norrbotten.se</a:t>
            </a:r>
          </a:p>
          <a:p>
            <a:pPr algn="l" rtl="0" fontAlgn="base"/>
            <a:endParaRPr lang="sv-SE" b="0" i="0" dirty="0">
              <a:solidFill>
                <a:schemeClr val="tx1"/>
              </a:solidFill>
              <a:effectLst/>
              <a:highlight>
                <a:srgbClr val="F5F5F5"/>
              </a:highlight>
              <a:latin typeface="Calibri" panose="020F0502020204030204" pitchFamily="34" charset="0"/>
            </a:endParaRPr>
          </a:p>
          <a:p>
            <a:pPr algn="l" rtl="0" fontAlgn="base"/>
            <a:endParaRPr lang="sv-SE" b="0" i="0" dirty="0">
              <a:solidFill>
                <a:srgbClr val="444444"/>
              </a:solidFill>
              <a:effectLst/>
              <a:highlight>
                <a:srgbClr val="F5F5F5"/>
              </a:highligh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18</a:t>
            </a:fld>
            <a:endParaRPr lang="sv-SE"/>
          </a:p>
        </p:txBody>
      </p:sp>
    </p:spTree>
    <p:extLst>
      <p:ext uri="{BB962C8B-B14F-4D97-AF65-F5344CB8AC3E}">
        <p14:creationId xmlns:p14="http://schemas.microsoft.com/office/powerpoint/2010/main" val="335047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dirty="0">
                <a:solidFill>
                  <a:srgbClr val="444444"/>
                </a:solidFill>
                <a:effectLst/>
                <a:latin typeface="+mn-lt"/>
              </a:rPr>
              <a:t>Googla på antibiotimart Sverige så kommer ni in på Bli en antibiotikasmart äldre- och funktionshinderomsorg - Antibiotikasmart Sverige (folkhalsomyndigheten.se) och där kan ni läsa mer och anmäl er till att arbeta som antibiotikasmart enhet, ett helt SÄBO, en förskola, HC, kommunledning, </a:t>
            </a:r>
            <a:r>
              <a:rPr lang="sv-SE" b="0" i="0" dirty="0" err="1">
                <a:solidFill>
                  <a:srgbClr val="444444"/>
                </a:solidFill>
                <a:effectLst/>
                <a:latin typeface="+mn-lt"/>
              </a:rPr>
              <a:t>vtn</a:t>
            </a:r>
            <a:r>
              <a:rPr lang="sv-SE" b="0" i="0" dirty="0">
                <a:solidFill>
                  <a:srgbClr val="444444"/>
                </a:solidFill>
                <a:effectLst/>
                <a:latin typeface="+mn-lt"/>
              </a:rPr>
              <a:t> och avloppsverksamhet.​</a:t>
            </a:r>
          </a:p>
          <a:p>
            <a:pPr algn="l" rtl="0" fontAlgn="base"/>
            <a:r>
              <a:rPr lang="sv-SE" b="0" i="0" dirty="0">
                <a:solidFill>
                  <a:srgbClr val="444444"/>
                </a:solidFill>
                <a:effectLst/>
                <a:latin typeface="+mn-lt"/>
              </a:rPr>
              <a:t>​</a:t>
            </a:r>
          </a:p>
          <a:p>
            <a:pPr algn="l" rtl="0" fontAlgn="base"/>
            <a:r>
              <a:rPr lang="sv-SE" b="0" i="0" dirty="0">
                <a:solidFill>
                  <a:srgbClr val="444444"/>
                </a:solidFill>
                <a:effectLst/>
                <a:latin typeface="+mn-lt"/>
              </a:rPr>
              <a:t>Det är inte något extra som ni ska utföra gentemot det som ni under 2023 och på forumen fått introduktion i. Man anmäler en enhet, ett boende, en grupp för att man tycker att vi vill arbeta med smittförebyggande åtgärder och samtidigt bidrar verksamheter till en ökad patientsäkerhet genom färre infektioner, minskad smittspridning och minskat behov av antibiotika. ​</a:t>
            </a:r>
          </a:p>
          <a:p>
            <a:pPr algn="l" rtl="0" fontAlgn="base"/>
            <a:r>
              <a:rPr lang="sv-SE" b="0" i="0" dirty="0">
                <a:solidFill>
                  <a:srgbClr val="444444"/>
                </a:solidFill>
                <a:effectLst/>
                <a:latin typeface="+mn-lt"/>
              </a:rPr>
              <a:t>Ni får personlig hjälp med arbetet, att komma igång med arbetet (som ni redan startat) och man blir diplomerad. ​</a:t>
            </a:r>
          </a:p>
          <a:p>
            <a:pPr algn="l" rtl="0" fontAlgn="base"/>
            <a:r>
              <a:rPr lang="sv-SE" b="0" i="0" dirty="0">
                <a:solidFill>
                  <a:srgbClr val="444444"/>
                </a:solidFill>
                <a:effectLst/>
                <a:latin typeface="+mn-lt"/>
              </a:rPr>
              <a:t>Det är 9 kriterier som ska uppfyllas och syftar till att skapa engagemang, ge inspiration samt bidra till ett systematiskt förbättringsarbete inom antibiotika- och vårdhygienområdet.  Kriterierna innebär att man ska ha utsett hygienombud, kontakt med Vårdhygienisk enhet, göra mätningar av VRI - BHK, Egenkontroll vårdhygienisk standard, upprätta handlingsplaner, utbilda i BHK och smittförebyggande åtgärder.​</a:t>
            </a:r>
          </a:p>
          <a:p>
            <a:pPr algn="l" rtl="0" fontAlgn="base"/>
            <a:r>
              <a:rPr lang="sv-SE" b="0" i="0" dirty="0">
                <a:solidFill>
                  <a:srgbClr val="444444"/>
                </a:solidFill>
                <a:effectLst/>
                <a:latin typeface="+mn-lt"/>
              </a:rPr>
              <a:t>​</a:t>
            </a:r>
          </a:p>
          <a:p>
            <a:pPr algn="l" rtl="0" fontAlgn="base"/>
            <a:r>
              <a:rPr lang="sv-SE" b="0" i="0" dirty="0">
                <a:solidFill>
                  <a:srgbClr val="444444"/>
                </a:solidFill>
                <a:effectLst/>
                <a:latin typeface="+mn-lt"/>
              </a:rPr>
              <a:t>GÅ IN OCH LÄS OCH ANMÄL ER!​</a:t>
            </a:r>
          </a:p>
          <a:p>
            <a:pPr algn="l" rtl="0" fontAlgn="base"/>
            <a:endParaRPr lang="en-US" b="0" i="0" dirty="0">
              <a:solidFill>
                <a:srgbClr val="444444"/>
              </a:solidFill>
              <a:effectLst/>
              <a:highlight>
                <a:srgbClr val="F5F5F5"/>
              </a:highlight>
              <a:latin typeface="+mn-lt"/>
            </a:endParaRPr>
          </a:p>
        </p:txBody>
      </p:sp>
      <p:sp>
        <p:nvSpPr>
          <p:cNvPr id="4" name="Platshållare för bildnummer 3"/>
          <p:cNvSpPr>
            <a:spLocks noGrp="1"/>
          </p:cNvSpPr>
          <p:nvPr>
            <p:ph type="sldNum" sz="quarter" idx="5"/>
          </p:nvPr>
        </p:nvSpPr>
        <p:spPr/>
        <p:txBody>
          <a:bodyPr/>
          <a:lstStyle/>
          <a:p>
            <a:fld id="{6C31A52C-D564-4ECF-8CCD-2250F16E8055}" type="slidenum">
              <a:rPr lang="sv-SE" smtClean="0"/>
              <a:t>19</a:t>
            </a:fld>
            <a:endParaRPr lang="sv-SE"/>
          </a:p>
        </p:txBody>
      </p:sp>
    </p:spTree>
    <p:extLst>
      <p:ext uri="{BB962C8B-B14F-4D97-AF65-F5344CB8AC3E}">
        <p14:creationId xmlns:p14="http://schemas.microsoft.com/office/powerpoint/2010/main" val="169782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​​Inom en del verksamheter fungerar basala hygienrutiner (BHK) bra och det fungerar bra med att påminna varandra om BHK och på andra enheter fungerar det mindre bra. När personal inte följer BHK är det en avvikelse som ska hanteras. Viktigt att alla kollegor får utbildning i BHK och varför BHK är så viktigt och en sak som ska tas med alla i arbetsgruppen. ​</a:t>
            </a:r>
          </a:p>
          <a:p>
            <a:r>
              <a:rPr lang="sv-SE" dirty="0"/>
              <a:t>All personal inkluderar förstås även de som tex. enbart jobbar natt, där det i någon kommun konstaterats att de inte följer riktlinjerna. Ytterkläderna tas tex. inte av när man deltar i nära patientarbete, handskar tas på alldeles för tidigt och inte i det direkta vårdmomentet där handskar krävs, eller att man använder handskar när det inte krävs. ​</a:t>
            </a:r>
          </a:p>
          <a:p>
            <a:endParaRPr lang="sv-SE" dirty="0"/>
          </a:p>
          <a:p>
            <a:r>
              <a:rPr lang="sv-SE" dirty="0"/>
              <a:t>Används handskar när det inte krävs måste man ställa sig frågan, Finns det någon risk med det? Används inte förkläde när det krävs, finns det någon risk med det? Jo det finns risk för att sprida smitta till omgivningen och vårdtagare! ​</a:t>
            </a:r>
          </a:p>
          <a:p>
            <a:r>
              <a:rPr lang="sv-SE" dirty="0"/>
              <a:t>Ytterligare en sak som är viktigt är att man utsätter huden för onödiga påfrestningar om man använder handskar när det inte krävs och man tenderar till att sprita händerna oftare om handskar inte används. Vid torra arbetsmoment behöver inte handskar användas, utan då spritas händerna. Att inte ta av ytterkläder i patientnära vård, finns det risker med det? förutom det, hur känns det för patienten som kanske blir väckt av en person som kommer mitt i natten med ytterkläder på? Inbrottstjuv? Eller...? ​</a:t>
            </a:r>
          </a:p>
          <a:p>
            <a:r>
              <a:rPr lang="sv-SE" dirty="0"/>
              <a:t>​</a:t>
            </a:r>
          </a:p>
          <a:p>
            <a:r>
              <a:rPr lang="sv-SE" dirty="0"/>
              <a:t>Många pratar nu </a:t>
            </a:r>
            <a:r>
              <a:rPr lang="sv-SE" dirty="0" err="1"/>
              <a:t>vårdhygiensika</a:t>
            </a:r>
            <a:r>
              <a:rPr lang="sv-SE" dirty="0"/>
              <a:t> processer på tex. APT där man går igenom checklistor, man har ordnar pärmar där material förvaras (OBS! Hålla koll så det materialet inte blivit inaktuellt) går igenom följsamhetsmätningarna, visar de korta filmerna som finns på </a:t>
            </a:r>
            <a:r>
              <a:rPr lang="sv-SE" dirty="0" err="1"/>
              <a:t>Vårdhygiens</a:t>
            </a:r>
            <a:r>
              <a:rPr lang="sv-SE" dirty="0"/>
              <a:t> sida på Vårdgivarwebben till kollegor för att illustrera smittspridning, samling av personal på morgonen för att prata riskfaktorer. En enhet i Boden har styckat upp BHK och tar det bitvis för att alla ska förstå tex man pratar bara handskar vi ett tillfälle och förkläden vid ett annat. Någon verksamhet har fått egna skåp för klädombyte och tvätterifirma hämtar smutsiga arbetskläder som skickas till tvätt.  ​</a:t>
            </a:r>
          </a:p>
          <a:p>
            <a:r>
              <a:rPr lang="sv-SE" dirty="0"/>
              <a:t>​</a:t>
            </a:r>
          </a:p>
          <a:p>
            <a:r>
              <a:rPr lang="sv-SE" dirty="0"/>
              <a:t>Att följa BHK på det viset som nu krävs är inget nytt, det har funnits under lång tid men det har kanske inte pratats om det så mycket som nu och det har kanske funnits en stor osäkerhet vad som har gällt, vad BHK egentligen är, vilka moment som ingår och varför BHK ska användas? ​</a:t>
            </a:r>
          </a:p>
          <a:p>
            <a:r>
              <a:rPr lang="sv-SE" dirty="0"/>
              <a:t>​</a:t>
            </a:r>
          </a:p>
          <a:p>
            <a:r>
              <a:rPr lang="sv-SE" dirty="0"/>
              <a:t>Oavsett om man arbetar på SÄBO, LSS boende, som personlig assistent, på hälsocentral eller inom slutenvården som vårdpersonal ska alltid BHK användas för att förhindra att smittspridning sker, för att skydda vårdtagare/patienter och mig själv.​</a:t>
            </a:r>
          </a:p>
          <a:p>
            <a:r>
              <a:rPr lang="sv-SE" dirty="0"/>
              <a:t>​</a:t>
            </a:r>
          </a:p>
          <a:p>
            <a:r>
              <a:rPr lang="sv-SE" dirty="0"/>
              <a:t>ALLTID! värt att tänka: HUR BRYTER JAG SMITTVÄGEN?! Om jag inte använder förkläde i patientnära arbete, om jag använder handskar när jag inte ska använda dom, om jag inte spritar händerna när jag ska osv. Finns det risker för smittspridning med det?​</a:t>
            </a:r>
          </a:p>
          <a:p>
            <a:r>
              <a:rPr lang="sv-SE" dirty="0"/>
              <a:t>​</a:t>
            </a:r>
          </a:p>
          <a:p>
            <a:r>
              <a:rPr lang="sv-SE" dirty="0"/>
              <a:t>...men så mycket tankar och funderingar som har väkts och vilka förbättringar som har gjorts sedan vi började med detta arbete! Ni är så värdefulla i ert ledarskap och för verksamheten!​</a:t>
            </a:r>
          </a:p>
          <a:p>
            <a:r>
              <a:rPr lang="sv-SE" dirty="0"/>
              <a:t>​</a:t>
            </a:r>
          </a:p>
          <a:p>
            <a:r>
              <a:rPr lang="sv-SE" dirty="0"/>
              <a:t>Några enhetschefer har uttryckt att det känns lite mycket med 2 forumträffar/termin och att Maj och December inte är bra månader att träffas på, så vi kanske ska glesa ut till hösten och se hur det upplevs. Vi kan göra förändringar utifrån ert önskemål!​</a:t>
            </a:r>
          </a:p>
          <a:p>
            <a:r>
              <a:rPr lang="sv-SE" dirty="0"/>
              <a:t>​</a:t>
            </a:r>
          </a:p>
          <a:p>
            <a:r>
              <a:rPr lang="sv-SE" dirty="0"/>
              <a:t>​</a:t>
            </a:r>
          </a:p>
          <a:p>
            <a:endParaRPr lang="sv-SE" dirty="0"/>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2</a:t>
            </a:fld>
            <a:endParaRPr lang="sv-SE"/>
          </a:p>
        </p:txBody>
      </p:sp>
    </p:spTree>
    <p:extLst>
      <p:ext uri="{BB962C8B-B14F-4D97-AF65-F5344CB8AC3E}">
        <p14:creationId xmlns:p14="http://schemas.microsoft.com/office/powerpoint/2010/main" val="94588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Görs inga kontroller av kvaliteten på verksamheten är det svårt att veta hur kvalitetssäker verksamhet man har. Det är inte sagt att ni personligen behöver utföra dessa kontroller utan hygienombuden sköter BHK mätningarna och kan väl även introducera vikarier i BHK. Utses inte hygienombud eller kvalitetsombud som utför följsamhetsmätningar i BHK faller detta arbete på enhetschefen.​</a:t>
            </a:r>
          </a:p>
          <a:p>
            <a:endParaRPr lang="sv-SE" dirty="0"/>
          </a:p>
          <a:p>
            <a:r>
              <a:rPr lang="sv-SE" dirty="0"/>
              <a:t>Men det är erat ansvar att man tittar på mätningarna och följer upp mätresultaten.</a:t>
            </a:r>
          </a:p>
          <a:p>
            <a:r>
              <a:rPr lang="sv-SE" dirty="0"/>
              <a:t>Ni ska se till att all vårdpersonal får samma information och utbildning dag, kväll, natt och helgpersonal. </a:t>
            </a:r>
          </a:p>
          <a:p>
            <a:r>
              <a:rPr lang="sv-SE" dirty="0"/>
              <a:t>Hygienombuden måste få tid att förbereda ev. utbildningar, informationsmöten och utföra sitt uppdrag med mätningar .</a:t>
            </a:r>
          </a:p>
          <a:p>
            <a:endParaRPr lang="sv-SE" dirty="0"/>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3</a:t>
            </a:fld>
            <a:endParaRPr lang="sv-SE"/>
          </a:p>
        </p:txBody>
      </p:sp>
    </p:spTree>
    <p:extLst>
      <p:ext uri="{BB962C8B-B14F-4D97-AF65-F5344CB8AC3E}">
        <p14:creationId xmlns:p14="http://schemas.microsoft.com/office/powerpoint/2010/main" val="333724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mn-lt"/>
              </a:rPr>
              <a:t>Detta är ett mycket viktigt uppdrag, att förhindra smittspridning och kunna följa HSL 2017:30 som säger att vården ska vara av god kvalitet och god VH standard, vilket innebär att förhindra smitta och smittspridning, minska lidande, eventuell död och bra för ekonomin. Som hjälp har ni era hygienombud/verksamhetschef. Arbeta tätt ihop med hygienombuden. Det är ni som bär det huvudsakliga ansvaret att hygienrutiner och riktlinjer finns, fungerar och är kända för alla i verksamheten. Om detta inte fungerar och hygienombuden inte får stöttning av er ska ni då själva arbeta med att förbättra er verksamhet. Hur tycker ni att ni ska arbeta? Detta är ett krav som ställs på er som chefer? när ska ni då ta tag i det som inte fungerar? Glöm inte att ni kan ta hjälp av varandra. Kontakta oss på Vårdhygien så ska vi försöka svara på era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mn-lt"/>
              </a:rPr>
              <a:t>Det gäller inte bara att de boende ska få mat, husrum, rena kläder, övrig omvårdnad och städad lägenhet. Det innebär också att personalen ska ha den kunskap som behövs för hur smitta och smittspridning förhindras. Ingen ska behöva få en VRI pga. okunskap eller slarv av BHK.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mn-lt"/>
              </a:rPr>
              <a:t>Hur ska ni veta kvaliteten på er verksamhet om man inte mäter den på något sätt? Hur ska ni veta vad som inte fungerar och vad som fungerar?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mn-lt"/>
              </a:rPr>
              <a:t>Hur enheten arbetar med vårdhygienisk kvalitetssäkring ska redovisas i den årliga patient- och verksamhetsberättelsen vid årets slut och det ska vara ganska detaljerat beskrivet. Hur och har ni säkrat kvaliteten? Har ni gjort riskanalyser? Eller gör ni riskanalyser?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mn-lt"/>
            </a:endParaRPr>
          </a:p>
        </p:txBody>
      </p:sp>
      <p:sp>
        <p:nvSpPr>
          <p:cNvPr id="4" name="Platshållare för bildnummer 3"/>
          <p:cNvSpPr>
            <a:spLocks noGrp="1"/>
          </p:cNvSpPr>
          <p:nvPr>
            <p:ph type="sldNum" sz="quarter" idx="5"/>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7914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Hygienombuds- och BHK utbildningen.</a:t>
            </a:r>
          </a:p>
        </p:txBody>
      </p:sp>
      <p:sp>
        <p:nvSpPr>
          <p:cNvPr id="4" name="Platshållare för bildnummer 3"/>
          <p:cNvSpPr>
            <a:spLocks noGrp="1"/>
          </p:cNvSpPr>
          <p:nvPr>
            <p:ph type="sldNum" sz="quarter" idx="5"/>
          </p:nvPr>
        </p:nvSpPr>
        <p:spPr/>
        <p:txBody>
          <a:bodyPr/>
          <a:lstStyle/>
          <a:p>
            <a:fld id="{6C31A52C-D564-4ECF-8CCD-2250F16E8055}" type="slidenum">
              <a:rPr lang="sv-SE" smtClean="0"/>
              <a:t>5</a:t>
            </a:fld>
            <a:endParaRPr lang="sv-SE"/>
          </a:p>
        </p:txBody>
      </p:sp>
    </p:spTree>
    <p:extLst>
      <p:ext uri="{BB962C8B-B14F-4D97-AF65-F5344CB8AC3E}">
        <p14:creationId xmlns:p14="http://schemas.microsoft.com/office/powerpoint/2010/main" val="235682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dirty="0">
                <a:solidFill>
                  <a:schemeClr val="tx1"/>
                </a:solidFill>
                <a:effectLst/>
                <a:latin typeface="+mn-lt"/>
              </a:rPr>
              <a:t>Ledningssystem… 2011:9​</a:t>
            </a:r>
          </a:p>
          <a:p>
            <a:pPr algn="l" rtl="0" fontAlgn="base"/>
            <a:r>
              <a:rPr lang="sv-SE" b="0" i="0" dirty="0">
                <a:solidFill>
                  <a:schemeClr val="tx1"/>
                </a:solidFill>
                <a:effectLst/>
                <a:latin typeface="+mn-lt"/>
              </a:rPr>
              <a:t>Vägledning för Vårdhygien… NAG</a:t>
            </a:r>
          </a:p>
          <a:p>
            <a:pPr algn="l" rtl="0" fontAlgn="base"/>
            <a:r>
              <a:rPr lang="sv-SE" b="0" i="0" dirty="0">
                <a:solidFill>
                  <a:schemeClr val="tx1"/>
                </a:solidFill>
                <a:effectLst/>
                <a:latin typeface="+mn-lt"/>
              </a:rPr>
              <a:t>HSLFS-FS 2022:44</a:t>
            </a:r>
          </a:p>
          <a:p>
            <a:pPr algn="l" rtl="0" fontAlgn="base"/>
            <a:r>
              <a:rPr lang="sv-SE" b="0" i="0" dirty="0">
                <a:solidFill>
                  <a:schemeClr val="tx1"/>
                </a:solidFill>
                <a:effectLst/>
                <a:latin typeface="+mn-lt"/>
              </a:rPr>
              <a:t>Vårdgivarwebben​</a:t>
            </a:r>
          </a:p>
          <a:p>
            <a:pPr algn="l" rtl="0" fontAlgn="base"/>
            <a:r>
              <a:rPr lang="sv-SE" b="0" i="0" dirty="0">
                <a:solidFill>
                  <a:schemeClr val="tx1"/>
                </a:solidFill>
                <a:effectLst/>
                <a:latin typeface="+mn-lt"/>
              </a:rPr>
              <a:t>Socialstyrelsen e-utbildningar, utbildningsmaterial​</a:t>
            </a:r>
          </a:p>
          <a:p>
            <a:pPr algn="l" rtl="0" fontAlgn="base"/>
            <a:r>
              <a:rPr lang="sv-SE" b="0" i="0" dirty="0">
                <a:solidFill>
                  <a:schemeClr val="tx1"/>
                </a:solidFill>
                <a:effectLst/>
                <a:latin typeface="+mn-lt"/>
              </a:rPr>
              <a:t>Vårdhygienisk expertis oss​</a:t>
            </a:r>
          </a:p>
          <a:p>
            <a:pPr algn="l" rtl="0" fontAlgn="base"/>
            <a:r>
              <a:rPr lang="sv-SE" b="0" i="0" dirty="0">
                <a:solidFill>
                  <a:schemeClr val="tx1"/>
                </a:solidFill>
                <a:effectLst/>
                <a:latin typeface="+mn-lt"/>
              </a:rPr>
              <a:t>Hygienombud​</a:t>
            </a:r>
          </a:p>
          <a:p>
            <a:pPr algn="l" rtl="0" fontAlgn="base"/>
            <a:r>
              <a:rPr lang="sv-SE" b="0" i="0" dirty="0">
                <a:solidFill>
                  <a:schemeClr val="tx1"/>
                </a:solidFill>
                <a:effectLst/>
                <a:latin typeface="+mn-lt"/>
              </a:rPr>
              <a:t>Verksamhetschef​</a:t>
            </a:r>
          </a:p>
          <a:p>
            <a:pPr algn="l" rtl="0" fontAlgn="base"/>
            <a:r>
              <a:rPr lang="sv-SE" b="0" i="0" dirty="0">
                <a:solidFill>
                  <a:schemeClr val="tx1"/>
                </a:solidFill>
                <a:effectLst/>
                <a:latin typeface="+mn-lt"/>
              </a:rPr>
              <a:t>Åtgärder avvikelse​</a:t>
            </a:r>
          </a:p>
        </p:txBody>
      </p:sp>
      <p:sp>
        <p:nvSpPr>
          <p:cNvPr id="4" name="Platshållare för bildnummer 3"/>
          <p:cNvSpPr>
            <a:spLocks noGrp="1"/>
          </p:cNvSpPr>
          <p:nvPr>
            <p:ph type="sldNum" sz="quarter" idx="5"/>
          </p:nvPr>
        </p:nvSpPr>
        <p:spPr/>
        <p:txBody>
          <a:bodyPr/>
          <a:lstStyle/>
          <a:p>
            <a:fld id="{6C31A52C-D564-4ECF-8CCD-2250F16E8055}" type="slidenum">
              <a:rPr lang="sv-SE" smtClean="0"/>
              <a:t>6</a:t>
            </a:fld>
            <a:endParaRPr lang="sv-SE"/>
          </a:p>
        </p:txBody>
      </p:sp>
    </p:spTree>
    <p:extLst>
      <p:ext uri="{BB962C8B-B14F-4D97-AF65-F5344CB8AC3E}">
        <p14:creationId xmlns:p14="http://schemas.microsoft.com/office/powerpoint/2010/main" val="159728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Vad </a:t>
            </a:r>
            <a:r>
              <a:rPr lang="en-US" dirty="0" err="1">
                <a:cs typeface="Calibri"/>
              </a:rPr>
              <a:t>gäller</a:t>
            </a:r>
            <a:r>
              <a:rPr lang="en-US" dirty="0">
                <a:cs typeface="Calibri"/>
              </a:rPr>
              <a:t>; </a:t>
            </a:r>
          </a:p>
          <a:p>
            <a:pPr marL="285750" indent="-285750">
              <a:buFont typeface="Calibri"/>
              <a:buChar char="-"/>
            </a:pPr>
            <a:r>
              <a:rPr lang="en-US" dirty="0" err="1">
                <a:cs typeface="Calibri"/>
              </a:rPr>
              <a:t>Smitta</a:t>
            </a:r>
            <a:endParaRPr lang="en-US" dirty="0">
              <a:cs typeface="Calibri"/>
            </a:endParaRPr>
          </a:p>
          <a:p>
            <a:pPr marL="285750" indent="-285750">
              <a:buFont typeface="Calibri"/>
              <a:buChar char="-"/>
            </a:pPr>
            <a:r>
              <a:rPr lang="en-US" dirty="0" err="1">
                <a:cs typeface="Calibri"/>
              </a:rPr>
              <a:t>Smittspridning</a:t>
            </a:r>
            <a:endParaRPr lang="en-US" dirty="0">
              <a:cs typeface="Calibri"/>
            </a:endParaRPr>
          </a:p>
          <a:p>
            <a:pPr marL="285750" indent="-285750">
              <a:buFont typeface="Calibri"/>
              <a:buChar char="-"/>
            </a:pPr>
            <a:r>
              <a:rPr lang="en-US" dirty="0">
                <a:cs typeface="Calibri"/>
              </a:rPr>
              <a:t>VRI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ständigt</a:t>
            </a:r>
            <a:r>
              <a:rPr lang="en-US" dirty="0">
                <a:cs typeface="Calibri"/>
              </a:rPr>
              <a:t> ska </a:t>
            </a:r>
            <a:r>
              <a:rPr lang="en-US" dirty="0" err="1">
                <a:cs typeface="Calibri"/>
              </a:rPr>
              <a:t>göras</a:t>
            </a:r>
            <a:r>
              <a:rPr lang="en-US" dirty="0">
                <a:cs typeface="Calibri"/>
              </a:rPr>
              <a:t> </a:t>
            </a:r>
            <a:r>
              <a:rPr lang="en-US" dirty="0" err="1">
                <a:cs typeface="Calibri"/>
              </a:rPr>
              <a:t>och</a:t>
            </a:r>
            <a:r>
              <a:rPr lang="en-US" dirty="0">
                <a:cs typeface="Calibri"/>
              </a:rPr>
              <a:t> </a:t>
            </a:r>
            <a:r>
              <a:rPr lang="en-US" dirty="0" err="1">
                <a:cs typeface="Calibri"/>
              </a:rPr>
              <a:t>som</a:t>
            </a:r>
            <a:r>
              <a:rPr lang="en-US" dirty="0">
                <a:cs typeface="Calibri"/>
              </a:rPr>
              <a:t> </a:t>
            </a:r>
            <a:r>
              <a:rPr lang="en-US" dirty="0" err="1">
                <a:cs typeface="Calibri"/>
              </a:rPr>
              <a:t>ständigt</a:t>
            </a:r>
            <a:r>
              <a:rPr lang="en-US" dirty="0">
                <a:cs typeface="Calibri"/>
              </a:rPr>
              <a:t> </a:t>
            </a:r>
            <a:r>
              <a:rPr lang="en-US" dirty="0" err="1">
                <a:cs typeface="Calibri"/>
              </a:rPr>
              <a:t>sker</a:t>
            </a:r>
            <a:r>
              <a:rPr lang="en-US" dirty="0">
                <a:cs typeface="Calibri"/>
              </a:rPr>
              <a:t>. Det </a:t>
            </a:r>
            <a:r>
              <a:rPr lang="en-US" dirty="0" err="1">
                <a:cs typeface="Calibri"/>
              </a:rPr>
              <a:t>förändras</a:t>
            </a:r>
            <a:r>
              <a:rPr lang="en-US" dirty="0">
                <a:cs typeface="Calibri"/>
              </a:rPr>
              <a:t> </a:t>
            </a:r>
            <a:r>
              <a:rPr lang="en-US" dirty="0" err="1">
                <a:cs typeface="Calibri"/>
              </a:rPr>
              <a:t>beroende</a:t>
            </a:r>
            <a:r>
              <a:rPr lang="en-US" dirty="0">
                <a:cs typeface="Calibri"/>
              </a:rPr>
              <a:t> på </a:t>
            </a:r>
            <a:r>
              <a:rPr lang="en-US" dirty="0" err="1">
                <a:cs typeface="Calibri"/>
              </a:rPr>
              <a:t>bl.a</a:t>
            </a:r>
            <a:r>
              <a:rPr lang="en-US" dirty="0">
                <a:cs typeface="Calibri"/>
              </a:rPr>
              <a:t>. </a:t>
            </a:r>
            <a:r>
              <a:rPr lang="en-US" dirty="0" err="1">
                <a:cs typeface="Calibri"/>
              </a:rPr>
              <a:t>vårdtagarens</a:t>
            </a:r>
            <a:r>
              <a:rPr lang="en-US" dirty="0">
                <a:cs typeface="Calibri"/>
              </a:rPr>
              <a:t> </a:t>
            </a:r>
            <a:r>
              <a:rPr lang="en-US" dirty="0" err="1">
                <a:cs typeface="Calibri"/>
              </a:rPr>
              <a:t>fysiska</a:t>
            </a:r>
            <a:r>
              <a:rPr lang="en-US" dirty="0">
                <a:cs typeface="Calibri"/>
              </a:rPr>
              <a:t> </a:t>
            </a:r>
            <a:r>
              <a:rPr lang="en-US" dirty="0" err="1">
                <a:cs typeface="Calibri"/>
              </a:rPr>
              <a:t>och</a:t>
            </a:r>
            <a:r>
              <a:rPr lang="en-US" dirty="0">
                <a:cs typeface="Calibri"/>
              </a:rPr>
              <a:t> </a:t>
            </a:r>
            <a:r>
              <a:rPr lang="en-US" dirty="0" err="1">
                <a:cs typeface="Calibri"/>
              </a:rPr>
              <a:t>psykiska</a:t>
            </a:r>
            <a:r>
              <a:rPr lang="en-US" dirty="0">
                <a:cs typeface="Calibri"/>
              </a:rPr>
              <a:t> status </a:t>
            </a:r>
            <a:r>
              <a:rPr lang="en-US" dirty="0" err="1">
                <a:cs typeface="Calibri"/>
              </a:rPr>
              <a:t>som</a:t>
            </a:r>
            <a:r>
              <a:rPr lang="en-US" dirty="0">
                <a:cs typeface="Calibri"/>
              </a:rPr>
              <a:t> </a:t>
            </a:r>
            <a:r>
              <a:rPr lang="en-US" dirty="0" err="1">
                <a:cs typeface="Calibri"/>
              </a:rPr>
              <a:t>över</a:t>
            </a:r>
            <a:r>
              <a:rPr lang="en-US" dirty="0">
                <a:cs typeface="Calibri"/>
              </a:rPr>
              <a:t> </a:t>
            </a:r>
            <a:r>
              <a:rPr lang="en-US" dirty="0" err="1">
                <a:cs typeface="Calibri"/>
              </a:rPr>
              <a:t>tid</a:t>
            </a:r>
            <a:r>
              <a:rPr lang="en-US" dirty="0">
                <a:cs typeface="Calibri"/>
              </a:rPr>
              <a:t> </a:t>
            </a:r>
            <a:r>
              <a:rPr lang="en-US" dirty="0" err="1">
                <a:cs typeface="Calibri"/>
              </a:rPr>
              <a:t>kan</a:t>
            </a:r>
            <a:r>
              <a:rPr lang="en-US" dirty="0">
                <a:cs typeface="Calibri"/>
              </a:rPr>
              <a:t> </a:t>
            </a:r>
            <a:r>
              <a:rPr lang="en-US" dirty="0" err="1">
                <a:cs typeface="Calibri"/>
              </a:rPr>
              <a:t>variera</a:t>
            </a:r>
            <a:r>
              <a:rPr lang="en-US" dirty="0">
                <a:cs typeface="Calibri"/>
              </a:rPr>
              <a:t>. Det </a:t>
            </a:r>
            <a:r>
              <a:rPr lang="en-US" dirty="0" err="1">
                <a:cs typeface="Calibri"/>
              </a:rPr>
              <a:t>kan</a:t>
            </a:r>
            <a:r>
              <a:rPr lang="en-US" dirty="0">
                <a:cs typeface="Calibri"/>
              </a:rPr>
              <a:t> </a:t>
            </a:r>
            <a:r>
              <a:rPr lang="en-US" dirty="0" err="1">
                <a:cs typeface="Calibri"/>
              </a:rPr>
              <a:t>också</a:t>
            </a:r>
            <a:r>
              <a:rPr lang="en-US" dirty="0">
                <a:cs typeface="Calibri"/>
              </a:rPr>
              <a:t> </a:t>
            </a:r>
            <a:r>
              <a:rPr lang="en-US" dirty="0" err="1">
                <a:cs typeface="Calibri"/>
              </a:rPr>
              <a:t>vara</a:t>
            </a:r>
            <a:r>
              <a:rPr lang="en-US" dirty="0">
                <a:cs typeface="Calibri"/>
              </a:rPr>
              <a:t> </a:t>
            </a:r>
            <a:r>
              <a:rPr lang="en-US" dirty="0" err="1">
                <a:cs typeface="Calibri"/>
              </a:rPr>
              <a:t>så</a:t>
            </a:r>
            <a:r>
              <a:rPr lang="en-US" dirty="0">
                <a:cs typeface="Calibri"/>
              </a:rPr>
              <a:t> </a:t>
            </a:r>
            <a:r>
              <a:rPr lang="en-US" dirty="0" err="1">
                <a:cs typeface="Calibri"/>
              </a:rPr>
              <a:t>att</a:t>
            </a:r>
            <a:r>
              <a:rPr lang="en-US" dirty="0">
                <a:cs typeface="Calibri"/>
              </a:rPr>
              <a:t> man </a:t>
            </a:r>
            <a:r>
              <a:rPr lang="en-US" dirty="0" err="1">
                <a:cs typeface="Calibri"/>
              </a:rPr>
              <a:t>inte</a:t>
            </a:r>
            <a:r>
              <a:rPr lang="en-US" dirty="0">
                <a:cs typeface="Calibri"/>
              </a:rPr>
              <a:t> </a:t>
            </a:r>
            <a:r>
              <a:rPr lang="en-US" dirty="0" err="1">
                <a:cs typeface="Calibri"/>
              </a:rPr>
              <a:t>har</a:t>
            </a:r>
            <a:r>
              <a:rPr lang="en-US" dirty="0">
                <a:cs typeface="Calibri"/>
              </a:rPr>
              <a:t> </a:t>
            </a:r>
            <a:r>
              <a:rPr lang="en-US" dirty="0" err="1">
                <a:cs typeface="Calibri"/>
              </a:rPr>
              <a:t>lokalmässiga</a:t>
            </a:r>
            <a:r>
              <a:rPr lang="en-US" dirty="0">
                <a:cs typeface="Calibri"/>
              </a:rPr>
              <a:t> </a:t>
            </a:r>
            <a:r>
              <a:rPr lang="en-US" dirty="0" err="1">
                <a:cs typeface="Calibri"/>
              </a:rPr>
              <a:t>förutstättningar</a:t>
            </a:r>
            <a:r>
              <a:rPr lang="en-US" dirty="0">
                <a:cs typeface="Calibri"/>
              </a:rPr>
              <a:t>. Vad </a:t>
            </a:r>
            <a:r>
              <a:rPr lang="en-US" dirty="0" err="1">
                <a:cs typeface="Calibri"/>
              </a:rPr>
              <a:t>har</a:t>
            </a:r>
            <a:r>
              <a:rPr lang="en-US" dirty="0">
                <a:cs typeface="Calibri"/>
              </a:rPr>
              <a:t> vi </a:t>
            </a:r>
            <a:r>
              <a:rPr lang="en-US" dirty="0" err="1">
                <a:cs typeface="Calibri"/>
              </a:rPr>
              <a:t>då</a:t>
            </a:r>
            <a:r>
              <a:rPr lang="en-US" dirty="0">
                <a:cs typeface="Calibri"/>
              </a:rPr>
              <a:t> för risker I </a:t>
            </a:r>
            <a:r>
              <a:rPr lang="en-US" dirty="0" err="1">
                <a:cs typeface="Calibri"/>
              </a:rPr>
              <a:t>verksamheten</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7</a:t>
            </a:fld>
            <a:endParaRPr lang="sv-SE"/>
          </a:p>
        </p:txBody>
      </p:sp>
    </p:spTree>
    <p:extLst>
      <p:ext uri="{BB962C8B-B14F-4D97-AF65-F5344CB8AC3E}">
        <p14:creationId xmlns:p14="http://schemas.microsoft.com/office/powerpoint/2010/main" val="384917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Riskanalys</a:t>
            </a:r>
            <a:r>
              <a:rPr lang="en-US" dirty="0"/>
              <a:t> </a:t>
            </a:r>
            <a:r>
              <a:rPr lang="en-US" dirty="0" err="1"/>
              <a:t>och</a:t>
            </a:r>
            <a:r>
              <a:rPr lang="en-US" dirty="0"/>
              <a:t> </a:t>
            </a:r>
            <a:r>
              <a:rPr lang="en-US" dirty="0">
                <a:cs typeface="Calibri"/>
              </a:rPr>
              <a:t>En risk- </a:t>
            </a:r>
            <a:r>
              <a:rPr lang="en-US" dirty="0" err="1">
                <a:cs typeface="Calibri"/>
              </a:rPr>
              <a:t>riskinventering</a:t>
            </a:r>
            <a:r>
              <a:rPr lang="en-US" dirty="0">
                <a:cs typeface="Calibri"/>
              </a:rPr>
              <a:t>, </a:t>
            </a:r>
            <a:r>
              <a:rPr lang="en-US" dirty="0" err="1">
                <a:cs typeface="Calibri"/>
              </a:rPr>
              <a:t>identifierar</a:t>
            </a:r>
            <a:r>
              <a:rPr lang="en-US" dirty="0">
                <a:cs typeface="Calibri"/>
              </a:rPr>
              <a:t> </a:t>
            </a: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bli</a:t>
            </a:r>
            <a:r>
              <a:rPr lang="en-US" dirty="0">
                <a:cs typeface="Calibri"/>
              </a:rPr>
              <a:t> </a:t>
            </a:r>
            <a:r>
              <a:rPr lang="en-US" dirty="0" err="1">
                <a:cs typeface="Calibri"/>
              </a:rPr>
              <a:t>ett</a:t>
            </a:r>
            <a:r>
              <a:rPr lang="en-US" dirty="0">
                <a:cs typeface="Calibri"/>
              </a:rPr>
              <a:t> problem.</a:t>
            </a:r>
            <a:endParaRPr lang="sv-SE" dirty="0"/>
          </a:p>
          <a:p>
            <a:r>
              <a:rPr lang="en-US" dirty="0" err="1">
                <a:cs typeface="Calibri"/>
              </a:rPr>
              <a:t>Riskhantering</a:t>
            </a:r>
            <a:r>
              <a:rPr lang="en-US" dirty="0">
                <a:cs typeface="Calibri"/>
              </a:rPr>
              <a:t> </a:t>
            </a:r>
            <a:r>
              <a:rPr lang="en-US" dirty="0" err="1">
                <a:cs typeface="Calibri"/>
              </a:rPr>
              <a:t>är</a:t>
            </a:r>
            <a:r>
              <a:rPr lang="en-US" dirty="0">
                <a:cs typeface="Calibri"/>
              </a:rPr>
              <a:t> </a:t>
            </a:r>
            <a:r>
              <a:rPr lang="en-US" dirty="0" err="1">
                <a:cs typeface="Calibri"/>
              </a:rPr>
              <a:t>åtgärden</a:t>
            </a:r>
            <a:r>
              <a:rPr lang="en-US" dirty="0">
                <a:cs typeface="Calibri"/>
              </a:rPr>
              <a:t> vi </a:t>
            </a:r>
            <a:r>
              <a:rPr lang="en-US" dirty="0" err="1">
                <a:cs typeface="Calibri"/>
              </a:rPr>
              <a:t>sätter</a:t>
            </a:r>
            <a:r>
              <a:rPr lang="en-US" dirty="0">
                <a:cs typeface="Calibri"/>
              </a:rPr>
              <a:t> in för </a:t>
            </a:r>
            <a:r>
              <a:rPr lang="en-US" dirty="0" err="1">
                <a:cs typeface="Calibri"/>
              </a:rPr>
              <a:t>att</a:t>
            </a:r>
            <a:r>
              <a:rPr lang="en-US" dirty="0">
                <a:cs typeface="Calibri"/>
              </a:rPr>
              <a:t> </a:t>
            </a:r>
            <a:r>
              <a:rPr lang="en-US" dirty="0" err="1">
                <a:cs typeface="Calibri"/>
              </a:rPr>
              <a:t>minska</a:t>
            </a:r>
            <a:r>
              <a:rPr lang="en-US" dirty="0">
                <a:cs typeface="Calibri"/>
              </a:rPr>
              <a:t>/</a:t>
            </a:r>
            <a:r>
              <a:rPr lang="en-US" dirty="0" err="1">
                <a:cs typeface="Calibri"/>
              </a:rPr>
              <a:t>eliminera</a:t>
            </a:r>
            <a:r>
              <a:rPr lang="en-US" dirty="0">
                <a:cs typeface="Calibri"/>
              </a:rPr>
              <a:t> </a:t>
            </a:r>
            <a:r>
              <a:rPr lang="en-US" dirty="0" err="1">
                <a:cs typeface="Calibri"/>
              </a:rPr>
              <a:t>risken</a:t>
            </a:r>
            <a:r>
              <a:rPr lang="en-US" dirty="0">
                <a:cs typeface="Calibri"/>
              </a:rPr>
              <a:t> för </a:t>
            </a:r>
            <a:r>
              <a:rPr lang="en-US" dirty="0" err="1">
                <a:cs typeface="Calibri"/>
              </a:rPr>
              <a:t>problemet</a:t>
            </a:r>
            <a:r>
              <a:rPr lang="en-US" dirty="0">
                <a:cs typeface="Calibri"/>
              </a:rPr>
              <a:t>.</a:t>
            </a:r>
          </a:p>
          <a:p>
            <a:endParaRPr lang="en-US" dirty="0">
              <a:cs typeface="Calibri"/>
            </a:endParaRPr>
          </a:p>
          <a:p>
            <a:pPr marL="171450" indent="-171450">
              <a:lnSpc>
                <a:spcPct val="90000"/>
              </a:lnSpc>
              <a:spcBef>
                <a:spcPts val="1000"/>
              </a:spcBef>
              <a:buFont typeface="Arial"/>
              <a:buChar char="•"/>
            </a:pPr>
            <a:r>
              <a:rPr lang="sv-SE" dirty="0"/>
              <a:t>En händelse eller situation som negativt påverkar verksamhetens förväntade resultat eller måluppfyllelse. </a:t>
            </a:r>
            <a:endParaRPr lang="sv-SE" dirty="0">
              <a:cs typeface="Calibri"/>
            </a:endParaRPr>
          </a:p>
          <a:p>
            <a:pPr marL="171450" indent="-171450">
              <a:lnSpc>
                <a:spcPct val="90000"/>
              </a:lnSpc>
              <a:spcBef>
                <a:spcPts val="1000"/>
              </a:spcBef>
              <a:buFont typeface="Arial"/>
              <a:buChar char="•"/>
            </a:pPr>
            <a:r>
              <a:rPr lang="sv-SE" dirty="0"/>
              <a:t>Åtgärden mot risker- Riskhantering</a:t>
            </a:r>
          </a:p>
          <a:p>
            <a:pPr marL="0" indent="0">
              <a:lnSpc>
                <a:spcPct val="90000"/>
              </a:lnSpc>
              <a:spcBef>
                <a:spcPts val="1000"/>
              </a:spcBef>
              <a:buFont typeface="Arial"/>
              <a:buNone/>
            </a:pPr>
            <a:endParaRPr lang="sv-SE" dirty="0"/>
          </a:p>
          <a:p>
            <a:pPr marL="0" indent="0">
              <a:lnSpc>
                <a:spcPct val="90000"/>
              </a:lnSpc>
              <a:spcBef>
                <a:spcPts val="1000"/>
              </a:spcBef>
              <a:buFont typeface="Arial"/>
              <a:buNone/>
            </a:pPr>
            <a:r>
              <a:rPr lang="sv-SE" dirty="0"/>
              <a:t>Man gör en </a:t>
            </a:r>
            <a:r>
              <a:rPr lang="sv-SE" dirty="0" err="1"/>
              <a:t>riskinventering</a:t>
            </a:r>
            <a:r>
              <a:rPr lang="sv-SE" dirty="0"/>
              <a:t>/ riskanalys</a:t>
            </a:r>
          </a:p>
          <a:p>
            <a:pPr marL="171450" indent="-171450">
              <a:lnSpc>
                <a:spcPct val="90000"/>
              </a:lnSpc>
              <a:spcBef>
                <a:spcPts val="1000"/>
              </a:spcBef>
              <a:buFont typeface="Arial"/>
              <a:buChar char="•"/>
            </a:pPr>
            <a:endParaRPr lang="sv-SE" dirty="0">
              <a:cs typeface="Calibri"/>
            </a:endParaRPr>
          </a:p>
          <a:p>
            <a:pPr marL="0" indent="0">
              <a:lnSpc>
                <a:spcPct val="90000"/>
              </a:lnSpc>
              <a:spcBef>
                <a:spcPts val="1000"/>
              </a:spcBef>
              <a:buFont typeface="Arial"/>
              <a:buNone/>
            </a:pPr>
            <a:r>
              <a:rPr lang="sv-SE" dirty="0">
                <a:cs typeface="Calibri"/>
              </a:rPr>
              <a:t>Att arbeta med stödskena på underarmar är en identifierad risk för smittspridning. </a:t>
            </a:r>
          </a:p>
          <a:p>
            <a:pPr marL="0" indent="0">
              <a:lnSpc>
                <a:spcPct val="90000"/>
              </a:lnSpc>
              <a:spcBef>
                <a:spcPts val="1000"/>
              </a:spcBef>
              <a:buFont typeface="Arial"/>
              <a:buNone/>
            </a:pPr>
            <a:r>
              <a:rPr lang="sv-SE" dirty="0">
                <a:cs typeface="Calibri"/>
              </a:rPr>
              <a:t>Att inte följa eller ha dålig följsamhet till BHK är ytterligare en risk för smittspridning</a:t>
            </a:r>
          </a:p>
          <a:p>
            <a:pPr marL="0" indent="0">
              <a:lnSpc>
                <a:spcPct val="90000"/>
              </a:lnSpc>
              <a:spcBef>
                <a:spcPts val="1000"/>
              </a:spcBef>
              <a:buFont typeface="Arial"/>
              <a:buNone/>
            </a:pPr>
            <a:r>
              <a:rPr lang="sv-SE" dirty="0">
                <a:cs typeface="Calibri"/>
              </a:rPr>
              <a:t>Att kombinera desinfektionsrum, städ och tvättstuga är en stor risk för smittspridning</a:t>
            </a:r>
          </a:p>
          <a:p>
            <a:pPr marL="0" indent="0">
              <a:lnSpc>
                <a:spcPct val="90000"/>
              </a:lnSpc>
              <a:spcBef>
                <a:spcPts val="1000"/>
              </a:spcBef>
              <a:buFont typeface="Arial"/>
              <a:buNone/>
            </a:pPr>
            <a:r>
              <a:rPr lang="sv-SE" dirty="0">
                <a:cs typeface="Calibri"/>
              </a:rPr>
              <a:t>Att inte </a:t>
            </a:r>
            <a:r>
              <a:rPr lang="sv-SE" dirty="0" err="1">
                <a:cs typeface="Calibri"/>
              </a:rPr>
              <a:t>ytdesinficera</a:t>
            </a:r>
            <a:r>
              <a:rPr lang="sv-SE" dirty="0">
                <a:cs typeface="Calibri"/>
              </a:rPr>
              <a:t> hjälpmedel mellan vårdtagarna är en risk</a:t>
            </a:r>
          </a:p>
          <a:p>
            <a:pPr marL="0" indent="0">
              <a:lnSpc>
                <a:spcPct val="90000"/>
              </a:lnSpc>
              <a:spcBef>
                <a:spcPts val="1000"/>
              </a:spcBef>
              <a:buFont typeface="Arial"/>
              <a:buNone/>
            </a:pPr>
            <a:r>
              <a:rPr lang="sv-SE" dirty="0">
                <a:cs typeface="Calibri"/>
              </a:rPr>
              <a:t>Att inte använda engångs skyddsförkläde vid patientnära vård är en risk för smittspridning</a:t>
            </a:r>
          </a:p>
          <a:p>
            <a:pPr marL="0" indent="0">
              <a:lnSpc>
                <a:spcPct val="90000"/>
              </a:lnSpc>
              <a:spcBef>
                <a:spcPts val="1000"/>
              </a:spcBef>
              <a:buFont typeface="Arial"/>
              <a:buNone/>
            </a:pPr>
            <a:r>
              <a:rPr lang="sv-SE" dirty="0">
                <a:cs typeface="Calibri"/>
              </a:rPr>
              <a:t>Att använda handskar i tid och otid är en risk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A3840-7FE5-4C73-B7B6-852D33ECB32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26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Om risk och riskhantering (lof.se)</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a:lnSpc>
                <a:spcPct val="90000"/>
              </a:lnSpc>
              <a:spcBef>
                <a:spcPts val="1000"/>
              </a:spcBef>
            </a:pPr>
            <a:endParaRPr lang="sv-SE" dirty="0">
              <a:solidFill>
                <a:schemeClr val="tx1"/>
              </a:solidFill>
              <a:cs typeface="Calibri"/>
            </a:endParaRPr>
          </a:p>
          <a:p>
            <a:pPr>
              <a:lnSpc>
                <a:spcPct val="90000"/>
              </a:lnSpc>
              <a:spcBef>
                <a:spcPts val="1000"/>
              </a:spcBef>
            </a:pPr>
            <a:r>
              <a:rPr lang="sv-SE" dirty="0">
                <a:cs typeface="Calibri"/>
              </a:rPr>
              <a:t>Risk med patienter, risk med lokaler?</a:t>
            </a:r>
          </a:p>
          <a:p>
            <a:pPr>
              <a:lnSpc>
                <a:spcPct val="90000"/>
              </a:lnSpc>
              <a:spcBef>
                <a:spcPts val="1000"/>
              </a:spcBef>
            </a:pPr>
            <a:r>
              <a:rPr lang="sv-SE" dirty="0">
                <a:cs typeface="Calibri"/>
              </a:rPr>
              <a:t>​</a:t>
            </a:r>
          </a:p>
          <a:p>
            <a:pPr>
              <a:lnSpc>
                <a:spcPct val="90000"/>
              </a:lnSpc>
              <a:spcBef>
                <a:spcPts val="1000"/>
              </a:spcBef>
            </a:pPr>
            <a:r>
              <a:rPr lang="sv-SE" dirty="0">
                <a:cs typeface="Calibri"/>
              </a:rPr>
              <a:t>Man följer inte BHK som man ska, använder handskar när man inte ska, använder inte förkläde- Risk är identifierad</a:t>
            </a:r>
          </a:p>
          <a:p>
            <a:pPr>
              <a:lnSpc>
                <a:spcPct val="90000"/>
              </a:lnSpc>
              <a:spcBef>
                <a:spcPts val="1000"/>
              </a:spcBef>
            </a:pPr>
            <a:r>
              <a:rPr lang="sv-SE" dirty="0">
                <a:cs typeface="Calibri"/>
              </a:rPr>
              <a:t>Konsekvensen blir att det kan ske en smittspridning I verksamheten. Kan ske mellan VT och Personal.</a:t>
            </a:r>
          </a:p>
          <a:p>
            <a:pPr>
              <a:lnSpc>
                <a:spcPct val="90000"/>
              </a:lnSpc>
              <a:spcBef>
                <a:spcPts val="1000"/>
              </a:spcBef>
            </a:pPr>
            <a:r>
              <a:rPr lang="sv-SE" dirty="0">
                <a:cs typeface="Calibri"/>
              </a:rPr>
              <a:t>Följer inte SOSFS 2015:10, AFS 2018:4</a:t>
            </a:r>
          </a:p>
          <a:p>
            <a:pPr>
              <a:lnSpc>
                <a:spcPct val="90000"/>
              </a:lnSpc>
              <a:spcBef>
                <a:spcPts val="1000"/>
              </a:spcBef>
            </a:pPr>
            <a:r>
              <a:rPr lang="sv-SE" dirty="0">
                <a:cs typeface="Calibri"/>
              </a:rPr>
              <a:t>Då säger 2011:9 att vårdgivaren måste bedriva egenkontroller för att göra </a:t>
            </a:r>
            <a:r>
              <a:rPr lang="sv-SE" dirty="0" err="1">
                <a:cs typeface="Calibri"/>
              </a:rPr>
              <a:t>riskinventering</a:t>
            </a:r>
            <a:r>
              <a:rPr lang="sv-SE" dirty="0">
                <a:cs typeface="Calibri"/>
              </a:rPr>
              <a:t> och riskidentifiering.</a:t>
            </a:r>
          </a:p>
          <a:p>
            <a:pPr>
              <a:lnSpc>
                <a:spcPct val="90000"/>
              </a:lnSpc>
              <a:spcBef>
                <a:spcPts val="1000"/>
              </a:spcBef>
            </a:pPr>
            <a:endParaRPr lang="sv-SE" dirty="0">
              <a:cs typeface="Calibri"/>
            </a:endParaRPr>
          </a:p>
          <a:p>
            <a:pPr>
              <a:lnSpc>
                <a:spcPct val="90000"/>
              </a:lnSpc>
              <a:spcBef>
                <a:spcPts val="1000"/>
              </a:spcBef>
            </a:pPr>
            <a:r>
              <a:rPr lang="sv-SE" dirty="0">
                <a:cs typeface="Calibri"/>
              </a:rPr>
              <a:t>Bedöma risker som hygienombud- ex följsamhetsmätningar till BHK är ett sätt att bedöma brister i verksamhetskvalitén</a:t>
            </a:r>
          </a:p>
          <a:p>
            <a:pPr>
              <a:lnSpc>
                <a:spcPct val="90000"/>
              </a:lnSpc>
              <a:spcBef>
                <a:spcPts val="1000"/>
              </a:spcBef>
            </a:pPr>
            <a:r>
              <a:rPr lang="sv-SE" dirty="0" err="1">
                <a:cs typeface="Calibri"/>
              </a:rPr>
              <a:t>t.ex</a:t>
            </a:r>
            <a:r>
              <a:rPr lang="sv-SE" dirty="0">
                <a:cs typeface="Calibri"/>
              </a:rPr>
              <a:t> sprider en smitta med handskar, då man lätt får en falsk känsla av trygghet men lätt sprider smitta mellan vårdtagare och personal.</a:t>
            </a:r>
          </a:p>
          <a:p>
            <a:pPr>
              <a:lnSpc>
                <a:spcPct val="90000"/>
              </a:lnSpc>
              <a:spcBef>
                <a:spcPts val="1000"/>
              </a:spcBef>
            </a:pPr>
            <a:endParaRPr lang="sv-SE" dirty="0">
              <a:cs typeface="Calibri"/>
            </a:endParaRPr>
          </a:p>
          <a:p>
            <a:pPr>
              <a:lnSpc>
                <a:spcPct val="90000"/>
              </a:lnSpc>
              <a:spcBef>
                <a:spcPts val="1000"/>
              </a:spcBef>
            </a:pPr>
            <a:r>
              <a:rPr lang="sv-SE" dirty="0">
                <a:cs typeface="Calibri"/>
              </a:rPr>
              <a:t>Orsakar lidande </a:t>
            </a:r>
          </a:p>
          <a:p>
            <a:pPr>
              <a:lnSpc>
                <a:spcPct val="90000"/>
              </a:lnSpc>
              <a:spcBef>
                <a:spcPts val="1000"/>
              </a:spcBef>
            </a:pPr>
            <a:r>
              <a:rPr lang="sv-SE" dirty="0">
                <a:cs typeface="Calibri"/>
              </a:rPr>
              <a:t>Kostar mycket pengar</a:t>
            </a:r>
          </a:p>
          <a:p>
            <a:pPr>
              <a:lnSpc>
                <a:spcPct val="90000"/>
              </a:lnSpc>
              <a:spcBef>
                <a:spcPts val="1000"/>
              </a:spcBef>
            </a:pPr>
            <a:r>
              <a:rPr lang="sv-SE" dirty="0">
                <a:cs typeface="Calibri"/>
              </a:rPr>
              <a:t>Påverkar inte bara patienterna utan kan få stora konsekvenser och ge en ökad belastning på personalen/verksamheten. Fördyrade kostnader med ev. x-</a:t>
            </a:r>
            <a:r>
              <a:rPr lang="sv-SE" dirty="0" err="1">
                <a:cs typeface="Calibri"/>
              </a:rPr>
              <a:t>travak</a:t>
            </a:r>
            <a:r>
              <a:rPr lang="sv-SE" dirty="0">
                <a:cs typeface="Calibri"/>
              </a:rPr>
              <a:t>, x- </a:t>
            </a:r>
            <a:r>
              <a:rPr lang="sv-SE" dirty="0" err="1">
                <a:cs typeface="Calibri"/>
              </a:rPr>
              <a:t>trapersonal</a:t>
            </a:r>
            <a:r>
              <a:rPr lang="sv-SE" dirty="0">
                <a:cs typeface="Calibri"/>
              </a:rPr>
              <a:t>,</a:t>
            </a:r>
          </a:p>
          <a:p>
            <a:pPr>
              <a:lnSpc>
                <a:spcPct val="90000"/>
              </a:lnSpc>
              <a:spcBef>
                <a:spcPts val="1000"/>
              </a:spcBef>
            </a:pPr>
            <a:endParaRPr lang="sv-SE" dirty="0">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9</a:t>
            </a:fld>
            <a:endParaRPr lang="sv-SE"/>
          </a:p>
        </p:txBody>
      </p:sp>
    </p:spTree>
    <p:extLst>
      <p:ext uri="{BB962C8B-B14F-4D97-AF65-F5344CB8AC3E}">
        <p14:creationId xmlns:p14="http://schemas.microsoft.com/office/powerpoint/2010/main" val="30708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Tree>
    <p:extLst>
      <p:ext uri="{BB962C8B-B14F-4D97-AF65-F5344CB8AC3E}">
        <p14:creationId xmlns:p14="http://schemas.microsoft.com/office/powerpoint/2010/main" val="230840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9460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148DE-31F6-F6FC-D086-7F50FB9C446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D93EC41-D4DC-C509-5CD1-12320868633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B325C3E-2A20-349A-7FAE-78CF6ACB352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DC9A2A0-BAC4-880A-CEC6-D4C63C6E314B}"/>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FC14DD5A-02AC-623F-D2AB-60DB6B1E74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0596477-440D-3584-99E3-CCBA21B28F37}"/>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3616989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3E0B76-640B-B9FA-602B-168AC03538A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5540C9-3C00-BE4E-9A4F-3AC1CC8F3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7626712-B872-C3AA-0AC1-77BC8EA5089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8D615CB-A4D4-7FE7-6550-49AEF8463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D557C0F-3FB3-C168-A295-68DA61721BC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DA3EDD5-1569-5ED3-228D-247D2F44E6BB}"/>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8" name="Platshållare för sidfot 7">
            <a:extLst>
              <a:ext uri="{FF2B5EF4-FFF2-40B4-BE49-F238E27FC236}">
                <a16:creationId xmlns:a16="http://schemas.microsoft.com/office/drawing/2014/main" id="{1F1CAFDE-7A81-FC5A-3EE3-B81B516B9BD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CF9361C-0739-5621-A909-0E3843358077}"/>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725085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69E03C-3061-0454-A076-8535F4EBE50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33CE07F-FF07-D59E-4B7F-312FD7989C5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4" name="Platshållare för sidfot 3">
            <a:extLst>
              <a:ext uri="{FF2B5EF4-FFF2-40B4-BE49-F238E27FC236}">
                <a16:creationId xmlns:a16="http://schemas.microsoft.com/office/drawing/2014/main" id="{80413F54-3B56-6731-A7B2-D8FEAA01F7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4A7ADC9-7EA4-00E8-DEB8-AA16189895F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4997148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A9EB87-560A-EB7D-09C4-E9CB9D81E45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3" name="Platshållare för sidfot 2">
            <a:extLst>
              <a:ext uri="{FF2B5EF4-FFF2-40B4-BE49-F238E27FC236}">
                <a16:creationId xmlns:a16="http://schemas.microsoft.com/office/drawing/2014/main" id="{23CE735B-5D4E-F7E5-55ED-A1C8FECD000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6D74DFD-9DED-CB1E-1444-9A8F9D84C3F8}"/>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9975011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E66CE6-786D-691F-FA49-C634AD8CDD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C285AAA-2A9B-6CDA-2205-E334BC539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24435C1-9DDE-78AC-05E1-479A9A1A8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8626CC-68B6-AFAD-32A0-D3EAE3E35EF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875893B5-1DF9-5A34-3EA5-0F35C4BFF9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3300ED3-9493-8CF9-917E-961EBB575D0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9952013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39592-3965-0C71-8FBF-0BD4E9AC84D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CCFB16E-AD77-05C3-2A8C-FB42CD5AA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BBD7639-8BD1-7A72-B38D-9B1CBA2B8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4BD2AD-A09B-3E09-0B7C-22CE67B9C646}"/>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18CDB239-979E-7C70-448E-226A7814EE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9E7CE8-8B22-93E9-617C-5E53761B696A}"/>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6170609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A156A-56A2-8E8F-7B85-BBEB22A3A90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EF903DF-5662-12EC-8305-5C15AD3DAED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1CB820-D186-406A-61A6-FE216EEE71E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754AC949-583F-C337-DCAF-65A51AF7ED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2D0-2135-D552-4663-FD87E88C0EBE}"/>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1076133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3BE100C-AFF2-4ADA-EBE1-CA899DDA1D3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53138E-EDB0-13E1-3048-33B79A90FA8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86C22B-80C3-9FCA-181D-080DBB344FE4}"/>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B714D18F-0442-9794-9A1A-88DD4D493C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B9B168-3C42-A782-B307-D77F95305D99}"/>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7914492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Tree>
    <p:extLst>
      <p:ext uri="{BB962C8B-B14F-4D97-AF65-F5344CB8AC3E}">
        <p14:creationId xmlns:p14="http://schemas.microsoft.com/office/powerpoint/2010/main" val="1351341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Tree>
    <p:extLst>
      <p:ext uri="{BB962C8B-B14F-4D97-AF65-F5344CB8AC3E}">
        <p14:creationId xmlns:p14="http://schemas.microsoft.com/office/powerpoint/2010/main" val="28670115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690192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907959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909315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137920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87291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endParaRPr lang="sv-SE" dirty="0"/>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8533718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0932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831249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62252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9589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2992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334149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266540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100083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01867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748415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endParaRPr lang="sv-SE" dirty="0"/>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189115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endParaRPr lang="sv-SE" dirty="0"/>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243764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88094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endParaRPr lang="sv-SE" dirty="0"/>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8064967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endParaRPr lang="sv-SE" dirty="0"/>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656648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5101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773348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117119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351590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137419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79913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0362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587117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mall för rubrikformat</a:t>
            </a:r>
            <a:endParaRPr lang="sv-SE" dirty="0"/>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2003961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endParaRPr lang="sv-SE" dirty="0"/>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707370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51855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2645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09971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endParaRPr lang="sv-SE" dirty="0"/>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2932073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026078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p:cNvSpPr>
            <a:spLocks noGrp="1"/>
          </p:cNvSpPr>
          <p:nvPr>
            <p:ph type="title"/>
          </p:nvPr>
        </p:nvSpPr>
        <p:spPr/>
        <p:txBody>
          <a:bodyPr/>
          <a:lstStyle/>
          <a:p>
            <a:r>
              <a:rPr lang="sv-SE"/>
              <a:t>Klicka här för att ändra mall för rubrikformat</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009819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608728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414280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mall för rubrikformat</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7716496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008349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mall för rubrikformat</a:t>
            </a:r>
            <a:endParaRPr lang="sv-SE" dirty="0"/>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013462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20695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9995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257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7156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0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869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Tree>
    <p:extLst>
      <p:ext uri="{BB962C8B-B14F-4D97-AF65-F5344CB8AC3E}">
        <p14:creationId xmlns:p14="http://schemas.microsoft.com/office/powerpoint/2010/main" val="4144720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485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693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4957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975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8592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67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83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3411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584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55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6443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52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7264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3483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46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93729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p:cNvSpPr>
            <a:spLocks noGrp="1"/>
          </p:cNvSpPr>
          <p:nvPr>
            <p:ph type="title"/>
          </p:nvPr>
        </p:nvSpPr>
        <p:spPr/>
        <p:txBody>
          <a:bodyPr/>
          <a:lstStyle/>
          <a:p>
            <a:r>
              <a:rPr lang="sv-SE"/>
              <a:t>Klicka här för att ändra format</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7257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1644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2084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7719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5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7680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endParaRPr lang="sv-SE" dirty="0"/>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70235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9671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err="1"/>
              <a:t>Rubrik</a:t>
            </a:r>
            <a:endParaRPr lang="sv-SE" dirty="0"/>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8203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a:t>Underrubrik</a:t>
            </a:r>
            <a:br>
              <a:rPr lang="sv-SE" dirty="0"/>
            </a:br>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0438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dirty="0"/>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64423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12614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39729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2357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89192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256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3123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3578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45980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1357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41918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943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2955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85975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12532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9549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625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2991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51187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86757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2109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1551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420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42264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97811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36476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3969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52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1702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57374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79717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95739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6171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82584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4384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p:cNvSpPr>
            <a:spLocks noGrp="1"/>
          </p:cNvSpPr>
          <p:nvPr>
            <p:ph type="title"/>
          </p:nvPr>
        </p:nvSpPr>
        <p:spPr/>
        <p:txBody>
          <a:bodyPr/>
          <a:lstStyle/>
          <a:p>
            <a:r>
              <a:rPr lang="sv-SE" dirty="0"/>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53062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08296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76663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dirty="0"/>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346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93218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56957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dirty="0"/>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00494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56460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5AFDF-F38A-6B30-69FE-0AC7C90D8B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9DF19-7947-0DE5-3F1D-BBE8E65F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A0FCC3-B525-2200-E872-82851FF86582}"/>
              </a:ext>
            </a:extLst>
          </p:cNvPr>
          <p:cNvSpPr>
            <a:spLocks noGrp="1"/>
          </p:cNvSpPr>
          <p:nvPr>
            <p:ph type="dt" sz="half" idx="10"/>
          </p:nvPr>
        </p:nvSpPr>
        <p:spPr/>
        <p:txBody>
          <a:bodyPr/>
          <a:lstStyle/>
          <a:p>
            <a:fld id="{F7AFFB9B-9FB8-469E-96F9-4D32314110B6}" type="datetimeFigureOut">
              <a:rPr lang="en-US" smtClean="0"/>
              <a:t>8/16/2024</a:t>
            </a:fld>
            <a:endParaRPr lang="en-US" dirty="0"/>
          </a:p>
        </p:txBody>
      </p:sp>
      <p:sp>
        <p:nvSpPr>
          <p:cNvPr id="5" name="Platshållare för sidfot 4">
            <a:extLst>
              <a:ext uri="{FF2B5EF4-FFF2-40B4-BE49-F238E27FC236}">
                <a16:creationId xmlns:a16="http://schemas.microsoft.com/office/drawing/2014/main" id="{B4E6FF4E-EACC-4624-16D7-6428B67032D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0DE4620F-2EB4-478B-14B4-B7964FCD8C0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6874204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3E8E1-3624-8BAF-89B1-F856A313EF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9E146F-D43E-901B-66F7-1523A0F1BB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50D9CE-A06E-D26E-A992-5054D2D42B2B}"/>
              </a:ext>
            </a:extLst>
          </p:cNvPr>
          <p:cNvSpPr>
            <a:spLocks noGrp="1"/>
          </p:cNvSpPr>
          <p:nvPr>
            <p:ph type="dt" sz="half" idx="10"/>
          </p:nvPr>
        </p:nvSpPr>
        <p:spPr/>
        <p:txBody>
          <a:bodyPr/>
          <a:lstStyle/>
          <a:p>
            <a:fld id="{8EFBDC27-E420-4878-9EE6-7B9656D6442A}" type="datetimeFigureOut">
              <a:rPr lang="en-US" smtClean="0"/>
              <a:t>8/16/2024</a:t>
            </a:fld>
            <a:endParaRPr lang="en-US" dirty="0"/>
          </a:p>
        </p:txBody>
      </p:sp>
      <p:sp>
        <p:nvSpPr>
          <p:cNvPr id="5" name="Platshållare för sidfot 4">
            <a:extLst>
              <a:ext uri="{FF2B5EF4-FFF2-40B4-BE49-F238E27FC236}">
                <a16:creationId xmlns:a16="http://schemas.microsoft.com/office/drawing/2014/main" id="{5AB8F46A-CAF6-6170-C206-DFB7C94CD2DB}"/>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2B3392A0-F219-543A-59FF-B410098CC9D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6776535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57EE4-1E02-8107-DF5D-1BA4681750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54F941-153B-53A4-2529-0EB39D06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92EA1E-EBD1-48F4-34C5-019B7AA57434}"/>
              </a:ext>
            </a:extLst>
          </p:cNvPr>
          <p:cNvSpPr>
            <a:spLocks noGrp="1"/>
          </p:cNvSpPr>
          <p:nvPr>
            <p:ph type="dt" sz="half" idx="10"/>
          </p:nvPr>
        </p:nvSpPr>
        <p:spPr/>
        <p:txBody>
          <a:bodyPr/>
          <a:lstStyle/>
          <a:p>
            <a:fld id="{0F7F47CF-67C9-420C-80A5-E2069FF0C2DF}" type="datetimeFigureOut">
              <a:rPr lang="en-US" smtClean="0"/>
              <a:t>8/16/2024</a:t>
            </a:fld>
            <a:endParaRPr lang="en-US" dirty="0"/>
          </a:p>
        </p:txBody>
      </p:sp>
      <p:sp>
        <p:nvSpPr>
          <p:cNvPr id="5" name="Platshållare för sidfot 4">
            <a:extLst>
              <a:ext uri="{FF2B5EF4-FFF2-40B4-BE49-F238E27FC236}">
                <a16:creationId xmlns:a16="http://schemas.microsoft.com/office/drawing/2014/main" id="{55C4934A-552F-FE95-0DC7-AF556D735371}"/>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41FEA9C6-D5D6-732C-41EB-28BF8D1488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6792837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8/16/2024</a:t>
            </a:fld>
            <a:endParaRPr lang="en-US" dirty="0"/>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9714916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D0E5E-F627-9B69-91D8-EEB71C4A5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FA4D5-5CB4-6ED8-D923-B35A0B7E7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D97C77-54C7-17D4-D772-9ED5DA6DE29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6E4C50-624E-0A65-FB19-5DD8AD322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B9017D-BCDB-E2B8-E421-D3D9E19E06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36F424A-587A-4864-9526-837DC213A751}"/>
              </a:ext>
            </a:extLst>
          </p:cNvPr>
          <p:cNvSpPr>
            <a:spLocks noGrp="1"/>
          </p:cNvSpPr>
          <p:nvPr>
            <p:ph type="dt" sz="half" idx="10"/>
          </p:nvPr>
        </p:nvSpPr>
        <p:spPr/>
        <p:txBody>
          <a:bodyPr/>
          <a:lstStyle/>
          <a:p>
            <a:fld id="{76BEA702-9B29-41CC-9BCC-3DF8A0D379FE}" type="datetimeFigureOut">
              <a:rPr lang="en-US" smtClean="0"/>
              <a:t>8/16/2024</a:t>
            </a:fld>
            <a:endParaRPr lang="en-US" dirty="0"/>
          </a:p>
        </p:txBody>
      </p:sp>
      <p:sp>
        <p:nvSpPr>
          <p:cNvPr id="8" name="Platshållare för sidfot 7">
            <a:extLst>
              <a:ext uri="{FF2B5EF4-FFF2-40B4-BE49-F238E27FC236}">
                <a16:creationId xmlns:a16="http://schemas.microsoft.com/office/drawing/2014/main" id="{137E4F7F-1DC4-EB7D-4111-474A918E1D03}"/>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FA9298E-BED1-D207-95FF-6E2BC70ECA65}"/>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5777305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44E8D-D8B2-04B5-CE41-544398D029E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6B13A02-6D00-3B9D-DC88-909ADA719894}"/>
              </a:ext>
            </a:extLst>
          </p:cNvPr>
          <p:cNvSpPr>
            <a:spLocks noGrp="1"/>
          </p:cNvSpPr>
          <p:nvPr>
            <p:ph type="dt" sz="half" idx="10"/>
          </p:nvPr>
        </p:nvSpPr>
        <p:spPr/>
        <p:txBody>
          <a:bodyPr/>
          <a:lstStyle/>
          <a:p>
            <a:fld id="{097649AC-CB8F-4FF1-9A34-5861C74DD0A7}" type="datetimeFigureOut">
              <a:rPr lang="en-US" smtClean="0"/>
              <a:t>8/16/2024</a:t>
            </a:fld>
            <a:endParaRPr lang="en-US" dirty="0"/>
          </a:p>
        </p:txBody>
      </p:sp>
      <p:sp>
        <p:nvSpPr>
          <p:cNvPr id="4" name="Platshållare för sidfot 3">
            <a:extLst>
              <a:ext uri="{FF2B5EF4-FFF2-40B4-BE49-F238E27FC236}">
                <a16:creationId xmlns:a16="http://schemas.microsoft.com/office/drawing/2014/main" id="{4F70A953-98AF-48F0-AF31-0872B6982213}"/>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5B6AB880-F7F4-F679-4232-A4FB3A38BA1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53548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E038C3-ECE1-88CB-6FC9-16A67CDC73A8}"/>
              </a:ext>
            </a:extLst>
          </p:cNvPr>
          <p:cNvSpPr>
            <a:spLocks noGrp="1"/>
          </p:cNvSpPr>
          <p:nvPr>
            <p:ph type="dt" sz="half" idx="10"/>
          </p:nvPr>
        </p:nvSpPr>
        <p:spPr/>
        <p:txBody>
          <a:bodyPr/>
          <a:lstStyle/>
          <a:p>
            <a:fld id="{3EC5CECA-2D3A-4680-9B49-752200DE467C}" type="datetimeFigureOut">
              <a:rPr lang="en-US" smtClean="0"/>
              <a:t>8/16/2024</a:t>
            </a:fld>
            <a:endParaRPr lang="en-US" dirty="0"/>
          </a:p>
        </p:txBody>
      </p:sp>
      <p:sp>
        <p:nvSpPr>
          <p:cNvPr id="3" name="Platshållare för sidfot 2">
            <a:extLst>
              <a:ext uri="{FF2B5EF4-FFF2-40B4-BE49-F238E27FC236}">
                <a16:creationId xmlns:a16="http://schemas.microsoft.com/office/drawing/2014/main" id="{6E2390AD-AFF4-AD95-56EA-0B5005F6E869}"/>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00CDFBB3-9B72-D30B-D1A6-5D9F268F6A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6872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31379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2FB6E-DE6E-6EB4-6FA7-F866A6682A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004BE-FCA7-60F0-6870-2C8EE10D3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B7872F-D388-89C8-2A42-8AB562A81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245FD0-F034-73DC-629D-B3BFB3163AB1}"/>
              </a:ext>
            </a:extLst>
          </p:cNvPr>
          <p:cNvSpPr>
            <a:spLocks noGrp="1"/>
          </p:cNvSpPr>
          <p:nvPr>
            <p:ph type="dt" sz="half" idx="10"/>
          </p:nvPr>
        </p:nvSpPr>
        <p:spPr/>
        <p:txBody>
          <a:bodyPr/>
          <a:lstStyle/>
          <a:p>
            <a:fld id="{B61BEF0D-F0BB-DE4B-95CE-6DB70DBA9567}" type="datetimeFigureOut">
              <a:rPr lang="en-US" smtClean="0"/>
              <a:pPr/>
              <a:t>8/16/2024</a:t>
            </a:fld>
            <a:endParaRPr lang="en-US" dirty="0"/>
          </a:p>
        </p:txBody>
      </p:sp>
      <p:sp>
        <p:nvSpPr>
          <p:cNvPr id="6" name="Platshållare för sidfot 5">
            <a:extLst>
              <a:ext uri="{FF2B5EF4-FFF2-40B4-BE49-F238E27FC236}">
                <a16:creationId xmlns:a16="http://schemas.microsoft.com/office/drawing/2014/main" id="{ED34DDB1-C2D6-CC40-3579-97AAA890B9C8}"/>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4F03F5C-BD9A-C020-FEEA-FE260F38FE3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467028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5B4DC2-D05B-CC32-DB74-1F1277BAF8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F5B73E-86C0-CC06-5641-7BB27ABC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69BD7C-24FF-EE55-AD2C-BD585C7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1EC71A-116E-A737-2FE4-D15AA3AC3A27}"/>
              </a:ext>
            </a:extLst>
          </p:cNvPr>
          <p:cNvSpPr>
            <a:spLocks noGrp="1"/>
          </p:cNvSpPr>
          <p:nvPr>
            <p:ph type="dt" sz="half" idx="10"/>
          </p:nvPr>
        </p:nvSpPr>
        <p:spPr/>
        <p:txBody>
          <a:bodyPr/>
          <a:lstStyle/>
          <a:p>
            <a:fld id="{12EF78E3-FDA3-4D28-AAA2-0B81F349A39D}" type="datetimeFigureOut">
              <a:rPr lang="en-US" smtClean="0"/>
              <a:t>8/16/2024</a:t>
            </a:fld>
            <a:endParaRPr lang="en-US" dirty="0"/>
          </a:p>
        </p:txBody>
      </p:sp>
      <p:sp>
        <p:nvSpPr>
          <p:cNvPr id="6" name="Platshållare för sidfot 5">
            <a:extLst>
              <a:ext uri="{FF2B5EF4-FFF2-40B4-BE49-F238E27FC236}">
                <a16:creationId xmlns:a16="http://schemas.microsoft.com/office/drawing/2014/main" id="{0781E987-A576-ABB6-27C7-0370B227795F}"/>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76939CF-2A91-9363-B469-4491368F710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3721572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940F4-BF36-73BE-895D-607EC84771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1E8E12-8CA4-488A-00B2-AEFF4683D6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830F2-F1C0-03FC-C042-56F3EB0414F8}"/>
              </a:ext>
            </a:extLst>
          </p:cNvPr>
          <p:cNvSpPr>
            <a:spLocks noGrp="1"/>
          </p:cNvSpPr>
          <p:nvPr>
            <p:ph type="dt" sz="half" idx="10"/>
          </p:nvPr>
        </p:nvSpPr>
        <p:spPr/>
        <p:txBody>
          <a:bodyPr/>
          <a:lstStyle/>
          <a:p>
            <a:fld id="{49FF1211-4E0C-4AB3-B04F-585959BDAFE8}" type="datetimeFigureOut">
              <a:rPr lang="en-US" smtClean="0"/>
              <a:t>8/16/2024</a:t>
            </a:fld>
            <a:endParaRPr lang="en-US" dirty="0"/>
          </a:p>
        </p:txBody>
      </p:sp>
      <p:sp>
        <p:nvSpPr>
          <p:cNvPr id="5" name="Platshållare för sidfot 4">
            <a:extLst>
              <a:ext uri="{FF2B5EF4-FFF2-40B4-BE49-F238E27FC236}">
                <a16:creationId xmlns:a16="http://schemas.microsoft.com/office/drawing/2014/main" id="{FAF895A1-3F74-BEE5-00E7-1729B305214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1540DB2F-7D8D-5DBF-EBAE-862DC29D8521}"/>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37057727"/>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221BB2-7991-4AED-FFC9-D268F524B04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B33CA-4EF1-D876-1D33-BFD3D71114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4E397-5F2C-D331-C0C9-EB93F9A23056}"/>
              </a:ext>
            </a:extLst>
          </p:cNvPr>
          <p:cNvSpPr>
            <a:spLocks noGrp="1"/>
          </p:cNvSpPr>
          <p:nvPr>
            <p:ph type="dt" sz="half" idx="10"/>
          </p:nvPr>
        </p:nvSpPr>
        <p:spPr/>
        <p:txBody>
          <a:bodyPr/>
          <a:lstStyle/>
          <a:p>
            <a:fld id="{28BDECAF-D3BE-4069-9C78-642ECCD01477}" type="datetimeFigureOut">
              <a:rPr lang="en-US" smtClean="0"/>
              <a:t>8/16/2024</a:t>
            </a:fld>
            <a:endParaRPr lang="en-US" dirty="0"/>
          </a:p>
        </p:txBody>
      </p:sp>
      <p:sp>
        <p:nvSpPr>
          <p:cNvPr id="5" name="Platshållare för sidfot 4">
            <a:extLst>
              <a:ext uri="{FF2B5EF4-FFF2-40B4-BE49-F238E27FC236}">
                <a16:creationId xmlns:a16="http://schemas.microsoft.com/office/drawing/2014/main" id="{7F4245C2-E233-78A6-154F-56CB678BF72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CAAC090E-06B9-8365-69C0-4D5AC053F4C6}"/>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29510127"/>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51216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271298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4989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BEE1F-EAD7-071F-29BF-51D2024422B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133641-6327-C1B4-6534-036CEF024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C7A2EA-8480-B1C9-124F-F4D99E5D90E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32041D45-39D5-39BA-4D4F-EC68ED1EF0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1D8B01-9D33-8DDC-F52A-8EB354963618}"/>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14133342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683BC-4B20-8DEE-4023-4155196CCB1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6B3CAA-894A-B1F7-ADE0-8EA9C21868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6A73D5-963C-564C-AA39-72A71B087380}"/>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9A9943E1-964C-5A96-2831-DC7113590C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FFF6E3-0BD7-1C1B-5FFE-08710BD9FC2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1776602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BDDC74-C917-646C-AD41-9E4B9C066F6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5909F83-EC83-1D31-4E3A-55EC9EAD9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9E54C02-4040-957A-2C01-6B8D5BEA64A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7D4E212C-62B6-EA04-4933-7D609622E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3DD6DF-67C7-482C-7AB3-337BA2AE6D66}"/>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7481479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3.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4.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theme" Target="../theme/theme5.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41" Type="http://schemas.openxmlformats.org/officeDocument/2006/relationships/slideLayout" Target="../slideLayouts/slideLayout14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8" Type="http://schemas.openxmlformats.org/officeDocument/2006/relationships/slideLayout" Target="../slideLayouts/slideLayout115.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7708EE-1203-6627-4492-4797498C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DCDABF-93DA-7B9F-6A5C-FDB0A4A4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DC7827-972A-8F6F-1901-32D8CF4EA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23D8-D74E-45FF-8A5E-1F1467127A0A}" type="datetimeFigureOut">
              <a:rPr lang="sv-SE" smtClean="0"/>
              <a:t>2024-08-16</a:t>
            </a:fld>
            <a:endParaRPr lang="sv-SE"/>
          </a:p>
        </p:txBody>
      </p:sp>
      <p:sp>
        <p:nvSpPr>
          <p:cNvPr id="5" name="Platshållare för sidfot 4">
            <a:extLst>
              <a:ext uri="{FF2B5EF4-FFF2-40B4-BE49-F238E27FC236}">
                <a16:creationId xmlns:a16="http://schemas.microsoft.com/office/drawing/2014/main" id="{D5A5645A-D62C-7FAB-B5C8-08A26FFB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8BE34B-6991-6412-D784-7525E89C8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47564-E29A-4039-A521-FA633551344B}" type="slidenum">
              <a:rPr lang="sv-SE" smtClean="0"/>
              <a:pPr/>
              <a:t>‹#›</a:t>
            </a:fld>
            <a:endParaRPr lang="sv-SE" dirty="0"/>
          </a:p>
        </p:txBody>
      </p:sp>
      <p:sp>
        <p:nvSpPr>
          <p:cNvPr id="7" name="Rektangel 6">
            <a:extLst>
              <a:ext uri="{FF2B5EF4-FFF2-40B4-BE49-F238E27FC236}">
                <a16:creationId xmlns:a16="http://schemas.microsoft.com/office/drawing/2014/main" id="{B6AB5413-173C-4456-BB08-726C0322C0FA}"/>
              </a:ext>
            </a:extLst>
          </p:cNvPr>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RASTER" hidden="1">
            <a:extLst>
              <a:ext uri="{FF2B5EF4-FFF2-40B4-BE49-F238E27FC236}">
                <a16:creationId xmlns:a16="http://schemas.microsoft.com/office/drawing/2014/main" id="{CB3FE830-0E40-F857-37C2-526305937F8D}"/>
              </a:ext>
            </a:extLst>
          </p:cNvPr>
          <p:cNvGrpSpPr>
            <a:grpSpLocks noChangeAspect="1"/>
          </p:cNvGrpSpPr>
          <p:nvPr userDrawn="1"/>
        </p:nvGrpSpPr>
        <p:grpSpPr bwMode="auto">
          <a:xfrm>
            <a:off x="1588" y="-1"/>
            <a:ext cx="12190412" cy="6859031"/>
            <a:chOff x="1" y="0"/>
            <a:chExt cx="6336" cy="3565"/>
          </a:xfrm>
        </p:grpSpPr>
        <p:sp>
          <p:nvSpPr>
            <p:cNvPr id="9" name="AutoShape 3">
              <a:extLst>
                <a:ext uri="{FF2B5EF4-FFF2-40B4-BE49-F238E27FC236}">
                  <a16:creationId xmlns:a16="http://schemas.microsoft.com/office/drawing/2014/main" id="{AD3FCE2F-C454-3BF9-6A8A-F9DF10D8C984}"/>
                </a:ext>
              </a:extLst>
            </p:cNvPr>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a:extLst>
                <a:ext uri="{FF2B5EF4-FFF2-40B4-BE49-F238E27FC236}">
                  <a16:creationId xmlns:a16="http://schemas.microsoft.com/office/drawing/2014/main" id="{09E65337-2EF4-050A-4AB1-346419C2B6A5}"/>
                </a:ext>
              </a:extLst>
            </p:cNvPr>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6">
              <a:extLst>
                <a:ext uri="{FF2B5EF4-FFF2-40B4-BE49-F238E27FC236}">
                  <a16:creationId xmlns:a16="http://schemas.microsoft.com/office/drawing/2014/main" id="{4DC03D66-EA45-FB33-C091-09831F3DB1DE}"/>
                </a:ext>
              </a:extLst>
            </p:cNvPr>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7">
              <a:extLst>
                <a:ext uri="{FF2B5EF4-FFF2-40B4-BE49-F238E27FC236}">
                  <a16:creationId xmlns:a16="http://schemas.microsoft.com/office/drawing/2014/main" id="{16D8787D-A574-B721-AE06-C3D2EEF6397C}"/>
                </a:ext>
              </a:extLst>
            </p:cNvPr>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8">
              <a:extLst>
                <a:ext uri="{FF2B5EF4-FFF2-40B4-BE49-F238E27FC236}">
                  <a16:creationId xmlns:a16="http://schemas.microsoft.com/office/drawing/2014/main" id="{E3210FE4-D40B-74F2-9DAA-CD800A9F70D0}"/>
                </a:ext>
              </a:extLst>
            </p:cNvPr>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a:extLst>
                <a:ext uri="{FF2B5EF4-FFF2-40B4-BE49-F238E27FC236}">
                  <a16:creationId xmlns:a16="http://schemas.microsoft.com/office/drawing/2014/main" id="{9135B04C-A199-75B8-AFEA-259F4A0901B4}"/>
                </a:ext>
              </a:extLst>
            </p:cNvPr>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a:extLst>
                <a:ext uri="{FF2B5EF4-FFF2-40B4-BE49-F238E27FC236}">
                  <a16:creationId xmlns:a16="http://schemas.microsoft.com/office/drawing/2014/main" id="{D0A183AE-4FF1-B273-21D5-5F5B19CC428E}"/>
                </a:ext>
              </a:extLst>
            </p:cNvPr>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1">
              <a:extLst>
                <a:ext uri="{FF2B5EF4-FFF2-40B4-BE49-F238E27FC236}">
                  <a16:creationId xmlns:a16="http://schemas.microsoft.com/office/drawing/2014/main" id="{C0509431-150C-D422-216F-275CDB4C2BB0}"/>
                </a:ext>
              </a:extLst>
            </p:cNvPr>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a:extLst>
                <a:ext uri="{FF2B5EF4-FFF2-40B4-BE49-F238E27FC236}">
                  <a16:creationId xmlns:a16="http://schemas.microsoft.com/office/drawing/2014/main" id="{44BD1355-C073-C1C5-B031-580996A149EE}"/>
                </a:ext>
              </a:extLst>
            </p:cNvPr>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a:extLst>
                <a:ext uri="{FF2B5EF4-FFF2-40B4-BE49-F238E27FC236}">
                  <a16:creationId xmlns:a16="http://schemas.microsoft.com/office/drawing/2014/main" id="{AFE73A15-D2BF-BADB-4913-E635B32A8D20}"/>
                </a:ext>
              </a:extLst>
            </p:cNvPr>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4">
              <a:extLst>
                <a:ext uri="{FF2B5EF4-FFF2-40B4-BE49-F238E27FC236}">
                  <a16:creationId xmlns:a16="http://schemas.microsoft.com/office/drawing/2014/main" id="{98C24860-2231-78E5-3BAA-9CD6F8C32197}"/>
                </a:ext>
              </a:extLst>
            </p:cNvPr>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a:extLst>
                <a:ext uri="{FF2B5EF4-FFF2-40B4-BE49-F238E27FC236}">
                  <a16:creationId xmlns:a16="http://schemas.microsoft.com/office/drawing/2014/main" id="{7B156ED2-F158-F12F-2929-6F48CEB3D2F6}"/>
                </a:ext>
              </a:extLst>
            </p:cNvPr>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Line 16">
              <a:extLst>
                <a:ext uri="{FF2B5EF4-FFF2-40B4-BE49-F238E27FC236}">
                  <a16:creationId xmlns:a16="http://schemas.microsoft.com/office/drawing/2014/main" id="{6E96EDF4-926F-7B65-49EA-E58D1694E7A0}"/>
                </a:ext>
              </a:extLst>
            </p:cNvPr>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17">
              <a:extLst>
                <a:ext uri="{FF2B5EF4-FFF2-40B4-BE49-F238E27FC236}">
                  <a16:creationId xmlns:a16="http://schemas.microsoft.com/office/drawing/2014/main" id="{BDAC9F98-4CAD-8717-9DC5-25F1999B0AC3}"/>
                </a:ext>
              </a:extLst>
            </p:cNvPr>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18">
              <a:extLst>
                <a:ext uri="{FF2B5EF4-FFF2-40B4-BE49-F238E27FC236}">
                  <a16:creationId xmlns:a16="http://schemas.microsoft.com/office/drawing/2014/main" id="{4B08BA6E-5DF0-9716-C2EF-FF3DC54DF868}"/>
                </a:ext>
              </a:extLst>
            </p:cNvPr>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19">
              <a:extLst>
                <a:ext uri="{FF2B5EF4-FFF2-40B4-BE49-F238E27FC236}">
                  <a16:creationId xmlns:a16="http://schemas.microsoft.com/office/drawing/2014/main" id="{AF14C3C4-3BD2-B6D4-8215-441F9FB7FF30}"/>
                </a:ext>
              </a:extLst>
            </p:cNvPr>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
              <a:extLst>
                <a:ext uri="{FF2B5EF4-FFF2-40B4-BE49-F238E27FC236}">
                  <a16:creationId xmlns:a16="http://schemas.microsoft.com/office/drawing/2014/main" id="{4DCADB00-D842-C3DA-5987-6F3603B4FBE3}"/>
                </a:ext>
              </a:extLst>
            </p:cNvPr>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1">
              <a:extLst>
                <a:ext uri="{FF2B5EF4-FFF2-40B4-BE49-F238E27FC236}">
                  <a16:creationId xmlns:a16="http://schemas.microsoft.com/office/drawing/2014/main" id="{0DF61C44-723E-86B2-FE63-0006AACD91A3}"/>
                </a:ext>
              </a:extLst>
            </p:cNvPr>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2">
              <a:extLst>
                <a:ext uri="{FF2B5EF4-FFF2-40B4-BE49-F238E27FC236}">
                  <a16:creationId xmlns:a16="http://schemas.microsoft.com/office/drawing/2014/main" id="{810F39AC-B907-59BE-CEB3-599EDAF5E6C6}"/>
                </a:ext>
              </a:extLst>
            </p:cNvPr>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3">
              <a:extLst>
                <a:ext uri="{FF2B5EF4-FFF2-40B4-BE49-F238E27FC236}">
                  <a16:creationId xmlns:a16="http://schemas.microsoft.com/office/drawing/2014/main" id="{CFAC51DF-8796-5DC2-B22E-0EF839C69AB3}"/>
                </a:ext>
              </a:extLst>
            </p:cNvPr>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4">
              <a:extLst>
                <a:ext uri="{FF2B5EF4-FFF2-40B4-BE49-F238E27FC236}">
                  <a16:creationId xmlns:a16="http://schemas.microsoft.com/office/drawing/2014/main" id="{E8604D38-6EE2-FFCD-572A-B3508912AE79}"/>
                </a:ext>
              </a:extLst>
            </p:cNvPr>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5">
              <a:extLst>
                <a:ext uri="{FF2B5EF4-FFF2-40B4-BE49-F238E27FC236}">
                  <a16:creationId xmlns:a16="http://schemas.microsoft.com/office/drawing/2014/main" id="{AA381248-8A5F-E165-B873-9330C121CA04}"/>
                </a:ext>
              </a:extLst>
            </p:cNvPr>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6">
              <a:extLst>
                <a:ext uri="{FF2B5EF4-FFF2-40B4-BE49-F238E27FC236}">
                  <a16:creationId xmlns:a16="http://schemas.microsoft.com/office/drawing/2014/main" id="{F6BB7985-9FA3-E813-BE6A-E304C3CF88EF}"/>
                </a:ext>
              </a:extLst>
            </p:cNvPr>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7">
              <a:extLst>
                <a:ext uri="{FF2B5EF4-FFF2-40B4-BE49-F238E27FC236}">
                  <a16:creationId xmlns:a16="http://schemas.microsoft.com/office/drawing/2014/main" id="{08B8BB0A-DD13-1368-B81E-6C4F95791E9A}"/>
                </a:ext>
              </a:extLst>
            </p:cNvPr>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28">
              <a:extLst>
                <a:ext uri="{FF2B5EF4-FFF2-40B4-BE49-F238E27FC236}">
                  <a16:creationId xmlns:a16="http://schemas.microsoft.com/office/drawing/2014/main" id="{1ABDDC39-33FB-1CAB-69DE-115439F5ABEA}"/>
                </a:ext>
              </a:extLst>
            </p:cNvPr>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29">
              <a:extLst>
                <a:ext uri="{FF2B5EF4-FFF2-40B4-BE49-F238E27FC236}">
                  <a16:creationId xmlns:a16="http://schemas.microsoft.com/office/drawing/2014/main" id="{D2F0DB41-A951-EB8C-3417-3A566E717D26}"/>
                </a:ext>
              </a:extLst>
            </p:cNvPr>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30">
              <a:extLst>
                <a:ext uri="{FF2B5EF4-FFF2-40B4-BE49-F238E27FC236}">
                  <a16:creationId xmlns:a16="http://schemas.microsoft.com/office/drawing/2014/main" id="{5E30B3D3-70A6-7B42-DF1A-40832A7432AA}"/>
                </a:ext>
              </a:extLst>
            </p:cNvPr>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31">
              <a:extLst>
                <a:ext uri="{FF2B5EF4-FFF2-40B4-BE49-F238E27FC236}">
                  <a16:creationId xmlns:a16="http://schemas.microsoft.com/office/drawing/2014/main" id="{D0BC7947-36EE-C10F-EEA4-766410E14951}"/>
                </a:ext>
              </a:extLst>
            </p:cNvPr>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32">
              <a:extLst>
                <a:ext uri="{FF2B5EF4-FFF2-40B4-BE49-F238E27FC236}">
                  <a16:creationId xmlns:a16="http://schemas.microsoft.com/office/drawing/2014/main" id="{AC3A0E61-8D08-E6DC-48C9-453258B83850}"/>
                </a:ext>
              </a:extLst>
            </p:cNvPr>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Rectangle 33">
              <a:extLst>
                <a:ext uri="{FF2B5EF4-FFF2-40B4-BE49-F238E27FC236}">
                  <a16:creationId xmlns:a16="http://schemas.microsoft.com/office/drawing/2014/main" id="{25494421-FA63-1835-4B31-5B35229EDEB3}"/>
                </a:ext>
              </a:extLst>
            </p:cNvPr>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34">
              <a:extLst>
                <a:ext uri="{FF2B5EF4-FFF2-40B4-BE49-F238E27FC236}">
                  <a16:creationId xmlns:a16="http://schemas.microsoft.com/office/drawing/2014/main" id="{E0189599-F427-7737-5959-FA5EB034B346}"/>
                </a:ext>
              </a:extLst>
            </p:cNvPr>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35">
              <a:extLst>
                <a:ext uri="{FF2B5EF4-FFF2-40B4-BE49-F238E27FC236}">
                  <a16:creationId xmlns:a16="http://schemas.microsoft.com/office/drawing/2014/main" id="{66A663CC-C527-2D5F-A85C-A0167D9D85B1}"/>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36">
              <a:extLst>
                <a:ext uri="{FF2B5EF4-FFF2-40B4-BE49-F238E27FC236}">
                  <a16:creationId xmlns:a16="http://schemas.microsoft.com/office/drawing/2014/main" id="{C7A969BD-EBE8-7453-057B-A237698BCC26}"/>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37">
              <a:extLst>
                <a:ext uri="{FF2B5EF4-FFF2-40B4-BE49-F238E27FC236}">
                  <a16:creationId xmlns:a16="http://schemas.microsoft.com/office/drawing/2014/main" id="{29D623ED-3A67-1629-11F4-04549016035F}"/>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38">
              <a:extLst>
                <a:ext uri="{FF2B5EF4-FFF2-40B4-BE49-F238E27FC236}">
                  <a16:creationId xmlns:a16="http://schemas.microsoft.com/office/drawing/2014/main" id="{19F60CED-89D5-0667-398B-0D2091E4C8EE}"/>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39">
              <a:extLst>
                <a:ext uri="{FF2B5EF4-FFF2-40B4-BE49-F238E27FC236}">
                  <a16:creationId xmlns:a16="http://schemas.microsoft.com/office/drawing/2014/main" id="{11EE8508-BC64-CDE9-27CE-08E3EAAB49F1}"/>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40">
              <a:extLst>
                <a:ext uri="{FF2B5EF4-FFF2-40B4-BE49-F238E27FC236}">
                  <a16:creationId xmlns:a16="http://schemas.microsoft.com/office/drawing/2014/main" id="{F504DB39-9739-C6AA-65DC-E65951859FC5}"/>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41">
              <a:extLst>
                <a:ext uri="{FF2B5EF4-FFF2-40B4-BE49-F238E27FC236}">
                  <a16:creationId xmlns:a16="http://schemas.microsoft.com/office/drawing/2014/main" id="{094CABB5-7250-A7F4-FE49-50381BACD569}"/>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42">
              <a:extLst>
                <a:ext uri="{FF2B5EF4-FFF2-40B4-BE49-F238E27FC236}">
                  <a16:creationId xmlns:a16="http://schemas.microsoft.com/office/drawing/2014/main" id="{D399A47C-9629-8D25-36ED-50631E94D51D}"/>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43">
              <a:extLst>
                <a:ext uri="{FF2B5EF4-FFF2-40B4-BE49-F238E27FC236}">
                  <a16:creationId xmlns:a16="http://schemas.microsoft.com/office/drawing/2014/main" id="{0CA3B03A-E283-09D9-C01B-79ED25EE9179}"/>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44">
              <a:extLst>
                <a:ext uri="{FF2B5EF4-FFF2-40B4-BE49-F238E27FC236}">
                  <a16:creationId xmlns:a16="http://schemas.microsoft.com/office/drawing/2014/main" id="{D7C40C38-9B06-AD72-419A-A458BF2B7D80}"/>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Line 45">
              <a:extLst>
                <a:ext uri="{FF2B5EF4-FFF2-40B4-BE49-F238E27FC236}">
                  <a16:creationId xmlns:a16="http://schemas.microsoft.com/office/drawing/2014/main" id="{6B42AA9B-AEA5-190C-BD0A-ED8326D49473}"/>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46">
              <a:extLst>
                <a:ext uri="{FF2B5EF4-FFF2-40B4-BE49-F238E27FC236}">
                  <a16:creationId xmlns:a16="http://schemas.microsoft.com/office/drawing/2014/main" id="{F5C96371-AFD4-E205-B56C-95BF1C8BD6AB}"/>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47">
              <a:extLst>
                <a:ext uri="{FF2B5EF4-FFF2-40B4-BE49-F238E27FC236}">
                  <a16:creationId xmlns:a16="http://schemas.microsoft.com/office/drawing/2014/main" id="{2563EAD8-F84A-B4F7-5AD8-B8256AC26636}"/>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48">
              <a:extLst>
                <a:ext uri="{FF2B5EF4-FFF2-40B4-BE49-F238E27FC236}">
                  <a16:creationId xmlns:a16="http://schemas.microsoft.com/office/drawing/2014/main" id="{B4B1F52D-DB3F-BE62-015D-7FEC41957E54}"/>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49">
              <a:extLst>
                <a:ext uri="{FF2B5EF4-FFF2-40B4-BE49-F238E27FC236}">
                  <a16:creationId xmlns:a16="http://schemas.microsoft.com/office/drawing/2014/main" id="{82268BC3-7954-C6A6-4F78-43BC6ABD5B78}"/>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50">
              <a:extLst>
                <a:ext uri="{FF2B5EF4-FFF2-40B4-BE49-F238E27FC236}">
                  <a16:creationId xmlns:a16="http://schemas.microsoft.com/office/drawing/2014/main" id="{DDE6B868-B861-F9C9-7475-D664012A152B}"/>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51">
              <a:extLst>
                <a:ext uri="{FF2B5EF4-FFF2-40B4-BE49-F238E27FC236}">
                  <a16:creationId xmlns:a16="http://schemas.microsoft.com/office/drawing/2014/main" id="{C26E3AB3-392F-E993-6BFA-5B30059A562B}"/>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52">
              <a:extLst>
                <a:ext uri="{FF2B5EF4-FFF2-40B4-BE49-F238E27FC236}">
                  <a16:creationId xmlns:a16="http://schemas.microsoft.com/office/drawing/2014/main" id="{BF6052FE-3AC8-F1D5-235A-47B2F4CE3888}"/>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53">
              <a:extLst>
                <a:ext uri="{FF2B5EF4-FFF2-40B4-BE49-F238E27FC236}">
                  <a16:creationId xmlns:a16="http://schemas.microsoft.com/office/drawing/2014/main" id="{43993609-AAEE-FC82-99A5-D5B454EC23FB}"/>
                </a:ext>
              </a:extLst>
            </p:cNvPr>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59" name="textruta 58">
            <a:extLst>
              <a:ext uri="{FF2B5EF4-FFF2-40B4-BE49-F238E27FC236}">
                <a16:creationId xmlns:a16="http://schemas.microsoft.com/office/drawing/2014/main" id="{DD451DE0-14FB-2206-786B-597DB53B4EF6}"/>
              </a:ext>
            </a:extLst>
          </p:cNvPr>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60" name="Grupp 59">
            <a:extLst>
              <a:ext uri="{FF2B5EF4-FFF2-40B4-BE49-F238E27FC236}">
                <a16:creationId xmlns:a16="http://schemas.microsoft.com/office/drawing/2014/main" id="{7D8E94F4-616B-7226-8C5E-D544CC53D8D7}"/>
              </a:ext>
            </a:extLst>
          </p:cNvPr>
          <p:cNvGrpSpPr/>
          <p:nvPr userDrawn="1"/>
        </p:nvGrpSpPr>
        <p:grpSpPr>
          <a:xfrm>
            <a:off x="9389336" y="6076780"/>
            <a:ext cx="1576257" cy="238946"/>
            <a:chOff x="11130039" y="2821913"/>
            <a:chExt cx="649288" cy="98426"/>
          </a:xfrm>
        </p:grpSpPr>
        <p:sp>
          <p:nvSpPr>
            <p:cNvPr id="61" name="Oval 65">
              <a:extLst>
                <a:ext uri="{FF2B5EF4-FFF2-40B4-BE49-F238E27FC236}">
                  <a16:creationId xmlns:a16="http://schemas.microsoft.com/office/drawing/2014/main" id="{1A8ABA1D-88B2-5C2A-6CEE-42B289A53103}"/>
                </a:ext>
              </a:extLst>
            </p:cNvPr>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66">
              <a:extLst>
                <a:ext uri="{FF2B5EF4-FFF2-40B4-BE49-F238E27FC236}">
                  <a16:creationId xmlns:a16="http://schemas.microsoft.com/office/drawing/2014/main" id="{B890E4AD-7A00-E1A2-CAE0-7E5E68622CAD}"/>
                </a:ext>
              </a:extLst>
            </p:cNvPr>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67">
              <a:extLst>
                <a:ext uri="{FF2B5EF4-FFF2-40B4-BE49-F238E27FC236}">
                  <a16:creationId xmlns:a16="http://schemas.microsoft.com/office/drawing/2014/main" id="{FFCB68FD-5E62-5AC6-0662-8D82098929D9}"/>
                </a:ext>
              </a:extLst>
            </p:cNvPr>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68">
              <a:extLst>
                <a:ext uri="{FF2B5EF4-FFF2-40B4-BE49-F238E27FC236}">
                  <a16:creationId xmlns:a16="http://schemas.microsoft.com/office/drawing/2014/main" id="{6F779186-8D3C-CEB1-916E-0A693A931681}"/>
                </a:ext>
              </a:extLst>
            </p:cNvPr>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69">
              <a:extLst>
                <a:ext uri="{FF2B5EF4-FFF2-40B4-BE49-F238E27FC236}">
                  <a16:creationId xmlns:a16="http://schemas.microsoft.com/office/drawing/2014/main" id="{28DEB2E4-D1EF-1229-2870-705A5E570C29}"/>
                </a:ext>
              </a:extLst>
            </p:cNvPr>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70">
              <a:extLst>
                <a:ext uri="{FF2B5EF4-FFF2-40B4-BE49-F238E27FC236}">
                  <a16:creationId xmlns:a16="http://schemas.microsoft.com/office/drawing/2014/main" id="{291E62DD-9232-7DFC-6718-38C1521BD80C}"/>
                </a:ext>
              </a:extLst>
            </p:cNvPr>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1">
              <a:extLst>
                <a:ext uri="{FF2B5EF4-FFF2-40B4-BE49-F238E27FC236}">
                  <a16:creationId xmlns:a16="http://schemas.microsoft.com/office/drawing/2014/main" id="{36E4710E-9064-10A3-C816-AA51BAC388AD}"/>
                </a:ext>
              </a:extLst>
            </p:cNvPr>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Rectangle 72">
              <a:extLst>
                <a:ext uri="{FF2B5EF4-FFF2-40B4-BE49-F238E27FC236}">
                  <a16:creationId xmlns:a16="http://schemas.microsoft.com/office/drawing/2014/main" id="{4CC257FD-8376-C2AA-3CCC-A27BA7448EEF}"/>
                </a:ext>
              </a:extLst>
            </p:cNvPr>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73">
              <a:extLst>
                <a:ext uri="{FF2B5EF4-FFF2-40B4-BE49-F238E27FC236}">
                  <a16:creationId xmlns:a16="http://schemas.microsoft.com/office/drawing/2014/main" id="{4640CC72-9096-C68D-0F28-6517414017CC}"/>
                </a:ext>
              </a:extLst>
            </p:cNvPr>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74">
              <a:extLst>
                <a:ext uri="{FF2B5EF4-FFF2-40B4-BE49-F238E27FC236}">
                  <a16:creationId xmlns:a16="http://schemas.microsoft.com/office/drawing/2014/main" id="{297271F7-A1BF-70B9-F823-54FC126E4D36}"/>
                </a:ext>
              </a:extLst>
            </p:cNvPr>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75">
              <a:extLst>
                <a:ext uri="{FF2B5EF4-FFF2-40B4-BE49-F238E27FC236}">
                  <a16:creationId xmlns:a16="http://schemas.microsoft.com/office/drawing/2014/main" id="{90A2A085-DB02-0473-3268-A601D65A6F48}"/>
                </a:ext>
              </a:extLst>
            </p:cNvPr>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76">
              <a:extLst>
                <a:ext uri="{FF2B5EF4-FFF2-40B4-BE49-F238E27FC236}">
                  <a16:creationId xmlns:a16="http://schemas.microsoft.com/office/drawing/2014/main" id="{3B45BD55-872E-EAE6-5418-5612D46E584F}"/>
                </a:ext>
              </a:extLst>
            </p:cNvPr>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77">
              <a:extLst>
                <a:ext uri="{FF2B5EF4-FFF2-40B4-BE49-F238E27FC236}">
                  <a16:creationId xmlns:a16="http://schemas.microsoft.com/office/drawing/2014/main" id="{E8F49BEF-07E4-C82D-055A-B694E8CD2EEC}"/>
                </a:ext>
              </a:extLst>
            </p:cNvPr>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78">
              <a:extLst>
                <a:ext uri="{FF2B5EF4-FFF2-40B4-BE49-F238E27FC236}">
                  <a16:creationId xmlns:a16="http://schemas.microsoft.com/office/drawing/2014/main" id="{D8BAA78D-3C7D-1461-169A-3A1B0210E41A}"/>
                </a:ext>
              </a:extLst>
            </p:cNvPr>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79">
              <a:extLst>
                <a:ext uri="{FF2B5EF4-FFF2-40B4-BE49-F238E27FC236}">
                  <a16:creationId xmlns:a16="http://schemas.microsoft.com/office/drawing/2014/main" id="{4926B72C-D8EB-E021-0292-D7F8DC9721E0}"/>
                </a:ext>
              </a:extLst>
            </p:cNvPr>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a:extLst>
                <a:ext uri="{FF2B5EF4-FFF2-40B4-BE49-F238E27FC236}">
                  <a16:creationId xmlns:a16="http://schemas.microsoft.com/office/drawing/2014/main" id="{FD4ED8B0-6A01-9FB2-92B4-F9ADE8F2B09A}"/>
                </a:ext>
              </a:extLst>
            </p:cNvPr>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a:extLst>
                <a:ext uri="{FF2B5EF4-FFF2-40B4-BE49-F238E27FC236}">
                  <a16:creationId xmlns:a16="http://schemas.microsoft.com/office/drawing/2014/main" id="{54C88C3C-C6E9-09FD-89FB-491AE82813D4}"/>
                </a:ext>
              </a:extLst>
            </p:cNvPr>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a:extLst>
                <a:ext uri="{FF2B5EF4-FFF2-40B4-BE49-F238E27FC236}">
                  <a16:creationId xmlns:a16="http://schemas.microsoft.com/office/drawing/2014/main" id="{497F9F78-88FE-CD4D-0C73-D1DEB3EFEA3D}"/>
                </a:ext>
              </a:extLst>
            </p:cNvPr>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a:extLst>
                <a:ext uri="{FF2B5EF4-FFF2-40B4-BE49-F238E27FC236}">
                  <a16:creationId xmlns:a16="http://schemas.microsoft.com/office/drawing/2014/main" id="{6F977945-9DA2-A127-F7AB-C057B556FAE2}"/>
                </a:ext>
              </a:extLst>
            </p:cNvPr>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84">
              <a:extLst>
                <a:ext uri="{FF2B5EF4-FFF2-40B4-BE49-F238E27FC236}">
                  <a16:creationId xmlns:a16="http://schemas.microsoft.com/office/drawing/2014/main" id="{F290DCCD-949F-A632-2635-708695205FA0}"/>
                </a:ext>
              </a:extLst>
            </p:cNvPr>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8332631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972071-0B08-D62C-43A7-1B9D1057D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8B448C3-0E02-9BE7-9BA0-3AE787081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5C7C6B-C588-A79E-5601-E6FF4481C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9CE7626F-7597-39B0-2365-A3974839B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91A8AA-060E-B900-ABA3-B804A1208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CE13A-8D43-4C29-9B97-6962BB0D45F6}" type="slidenum">
              <a:rPr lang="sv-SE" smtClean="0"/>
              <a:t>‹#›</a:t>
            </a:fld>
            <a:endParaRPr lang="sv-SE"/>
          </a:p>
        </p:txBody>
      </p:sp>
    </p:spTree>
    <p:extLst>
      <p:ext uri="{BB962C8B-B14F-4D97-AF65-F5344CB8AC3E}">
        <p14:creationId xmlns:p14="http://schemas.microsoft.com/office/powerpoint/2010/main" val="5637970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37681961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3962" r:id="rId30"/>
    <p:sldLayoutId id="2147483963" r:id="rId31"/>
    <p:sldLayoutId id="2147483964" r:id="rId32"/>
    <p:sldLayoutId id="2147483965" r:id="rId33"/>
    <p:sldLayoutId id="2147483966" r:id="rId34"/>
    <p:sldLayoutId id="2147483967" r:id="rId35"/>
    <p:sldLayoutId id="2147483968" r:id="rId36"/>
    <p:sldLayoutId id="2147483969" r:id="rId37"/>
    <p:sldLayoutId id="2147483970" r:id="rId38"/>
    <p:sldLayoutId id="2147483971" r:id="rId39"/>
    <p:sldLayoutId id="2147483972" r:id="rId40"/>
    <p:sldLayoutId id="2147483973" r:id="rId41"/>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hyperlink" Target="https://play.mediaflowpro.com/ovp/17/14CFDGMW4I" TargetMode="External"/><Relationship Id="rId2" Type="http://schemas.openxmlformats.org/officeDocument/2006/relationships/notesSlide" Target="../notesSlides/notesSlide11.xml"/><Relationship Id="rId1" Type="http://schemas.openxmlformats.org/officeDocument/2006/relationships/slideLayout" Target="../slideLayouts/slideLayout8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hyperlink" Target="https://strama.se/wp-content/uploads/2022/06/10-punktsprogrammet-uppdaterad-lang-version-juni-2022.pdf" TargetMode="External"/><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1" name="Rectangle 20">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ubrik 2"/>
          <p:cNvSpPr>
            <a:spLocks noGrp="1"/>
          </p:cNvSpPr>
          <p:nvPr>
            <p:ph type="title"/>
          </p:nvPr>
        </p:nvSpPr>
        <p:spPr>
          <a:xfrm>
            <a:off x="1057025" y="922644"/>
            <a:ext cx="5040285" cy="1169585"/>
          </a:xfrm>
        </p:spPr>
        <p:txBody>
          <a:bodyPr vert="horz" lIns="91440" tIns="45720" rIns="91440" bIns="45720" rtlCol="0" anchor="b">
            <a:normAutofit/>
          </a:bodyPr>
          <a:lstStyle/>
          <a:p>
            <a:r>
              <a:rPr lang="en-US" sz="2500" dirty="0"/>
              <a:t>Forum </a:t>
            </a:r>
            <a:r>
              <a:rPr lang="en-US" sz="2500" dirty="0" err="1"/>
              <a:t>Enhetschef</a:t>
            </a:r>
            <a:r>
              <a:rPr lang="en-US" sz="2500" dirty="0"/>
              <a:t> </a:t>
            </a:r>
            <a:br>
              <a:rPr lang="en-US" sz="2500" dirty="0"/>
            </a:br>
            <a:r>
              <a:rPr lang="en-US" sz="2500" dirty="0" err="1"/>
              <a:t>Kommunal</a:t>
            </a:r>
            <a:r>
              <a:rPr lang="en-US" sz="2500" dirty="0"/>
              <a:t> </a:t>
            </a:r>
            <a:r>
              <a:rPr lang="en-US" sz="2500" dirty="0" err="1"/>
              <a:t>vård</a:t>
            </a:r>
            <a:r>
              <a:rPr lang="en-US" sz="2500" dirty="0"/>
              <a:t>- </a:t>
            </a:r>
            <a:r>
              <a:rPr lang="en-US" sz="2500" dirty="0" err="1"/>
              <a:t>och</a:t>
            </a:r>
            <a:r>
              <a:rPr lang="en-US" sz="2500" dirty="0"/>
              <a:t> </a:t>
            </a:r>
            <a:r>
              <a:rPr lang="en-US" sz="2500" dirty="0" err="1"/>
              <a:t>omsorg</a:t>
            </a:r>
            <a:br>
              <a:rPr lang="en-US" sz="2500" dirty="0"/>
            </a:br>
            <a:r>
              <a:rPr lang="en-US" sz="2500" dirty="0"/>
              <a:t>Maj 2024</a:t>
            </a:r>
          </a:p>
        </p:txBody>
      </p:sp>
      <p:sp>
        <p:nvSpPr>
          <p:cNvPr id="26" name="Rectangle 2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p:cNvSpPr txBox="1"/>
          <p:nvPr/>
        </p:nvSpPr>
        <p:spPr>
          <a:xfrm>
            <a:off x="1055715" y="4045740"/>
            <a:ext cx="5040285" cy="2094858"/>
          </a:xfrm>
          <a:prstGeom prst="rect">
            <a:avLst/>
          </a:prstGeom>
        </p:spPr>
        <p:txBody>
          <a:bodyPr vert="horz" lIns="91440" tIns="45720" rIns="91440" bIns="45720" rtlCol="0" anchor="ctr">
            <a:normAutofit/>
          </a:bodyPr>
          <a:lstStyle/>
          <a:p>
            <a:pPr>
              <a:lnSpc>
                <a:spcPct val="90000"/>
              </a:lnSpc>
              <a:spcAft>
                <a:spcPts val="600"/>
              </a:spcAft>
            </a:pPr>
            <a:r>
              <a:rPr lang="en-US" sz="2000" dirty="0"/>
              <a:t>Yvonne Samuelsson</a:t>
            </a:r>
          </a:p>
          <a:p>
            <a:pPr>
              <a:lnSpc>
                <a:spcPct val="90000"/>
              </a:lnSpc>
              <a:spcAft>
                <a:spcPts val="600"/>
              </a:spcAft>
            </a:pPr>
            <a:r>
              <a:rPr lang="en-US" sz="2000" dirty="0"/>
              <a:t>Veronica Jönsson</a:t>
            </a:r>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2000" dirty="0" err="1"/>
              <a:t>Vårdhygien</a:t>
            </a:r>
            <a:endParaRPr lang="en-US" sz="2000" dirty="0"/>
          </a:p>
        </p:txBody>
      </p:sp>
      <p:pic>
        <p:nvPicPr>
          <p:cNvPr id="13" name="Platshållare för innehåll 1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820934" y="774285"/>
            <a:ext cx="2640585" cy="2581173"/>
          </a:xfrm>
          <a:prstGeom prst="rect">
            <a:avLst/>
          </a:prstGeom>
        </p:spPr>
      </p:pic>
      <p:pic>
        <p:nvPicPr>
          <p:cNvPr id="5" name="Bildobjekt 4"/>
          <p:cNvPicPr/>
          <p:nvPr/>
        </p:nvPicPr>
        <p:blipFill rotWithShape="1">
          <a:blip r:embed="rId4"/>
          <a:srcRect l="39955" t="80364" r="50171" b="9251"/>
          <a:stretch/>
        </p:blipFill>
        <p:spPr bwMode="auto">
          <a:xfrm>
            <a:off x="6946667" y="4173220"/>
            <a:ext cx="4389120" cy="1384881"/>
          </a:xfrm>
          <a:prstGeom prst="rect">
            <a:avLst/>
          </a:prstGeom>
          <a:extLst>
            <a:ext uri="{53640926-AAD7-44D8-BBD7-CCE9431645EC}">
              <a14:shadowObscured xmlns:a14="http://schemas.microsoft.com/office/drawing/2010/main"/>
            </a:ext>
          </a:extLst>
        </p:spPr>
      </p:pic>
      <p:sp>
        <p:nvSpPr>
          <p:cNvPr id="4" name="Platshållare för bildnummer 3"/>
          <p:cNvSpPr>
            <a:spLocks noGrp="1"/>
          </p:cNvSpPr>
          <p:nvPr>
            <p:ph type="sldNum" sz="quarter" idx="14"/>
          </p:nvPr>
        </p:nvSpPr>
        <p:spPr>
          <a:xfrm>
            <a:off x="8610600" y="649224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a:t>
            </a:fld>
            <a:endParaRPr lang="en-US"/>
          </a:p>
        </p:txBody>
      </p:sp>
      <p:sp>
        <p:nvSpPr>
          <p:cNvPr id="9" name="textruta 8">
            <a:extLst>
              <a:ext uri="{FF2B5EF4-FFF2-40B4-BE49-F238E27FC236}">
                <a16:creationId xmlns:a16="http://schemas.microsoft.com/office/drawing/2014/main" id="{701A8ED5-9407-F703-0F2D-003F2273F0A4}"/>
              </a:ext>
            </a:extLst>
          </p:cNvPr>
          <p:cNvSpPr txBox="1"/>
          <p:nvPr/>
        </p:nvSpPr>
        <p:spPr>
          <a:xfrm>
            <a:off x="1055714" y="2272840"/>
            <a:ext cx="6096000" cy="1320361"/>
          </a:xfrm>
          <a:prstGeom prst="rect">
            <a:avLst/>
          </a:prstGeom>
          <a:noFill/>
        </p:spPr>
        <p:txBody>
          <a:bodyPr wrap="square">
            <a:spAutoFit/>
          </a:bodyPr>
          <a:lstStyle/>
          <a:p>
            <a:pPr>
              <a:lnSpc>
                <a:spcPct val="90000"/>
              </a:lnSpc>
              <a:spcAft>
                <a:spcPts val="600"/>
              </a:spcAft>
              <a:defRPr/>
            </a:pPr>
            <a:r>
              <a:rPr lang="en-US" dirty="0" err="1">
                <a:solidFill>
                  <a:prstClr val="black"/>
                </a:solidFill>
                <a:latin typeface="Calibri" panose="020F0502020204030204"/>
                <a:ea typeface="Calibri"/>
                <a:cs typeface="Calibri"/>
              </a:rPr>
              <a:t>Dagsläget</a:t>
            </a:r>
            <a:endParaRPr lang="en-US" dirty="0">
              <a:solidFill>
                <a:prstClr val="black"/>
              </a:solidFill>
              <a:latin typeface="Calibri" panose="020F0502020204030204"/>
              <a:ea typeface="Calibri"/>
              <a:cs typeface="Calibri"/>
            </a:endParaRPr>
          </a:p>
          <a:p>
            <a:pPr>
              <a:lnSpc>
                <a:spcPct val="90000"/>
              </a:lnSpc>
              <a:spcAft>
                <a:spcPts val="600"/>
              </a:spcAft>
              <a:defRPr/>
            </a:pPr>
            <a:r>
              <a:rPr lang="en-US" dirty="0" err="1">
                <a:solidFill>
                  <a:prstClr val="black"/>
                </a:solidFill>
                <a:latin typeface="Calibri" panose="020F0502020204030204"/>
                <a:cs typeface="Calibri"/>
              </a:rPr>
              <a:t>Riskanalys</a:t>
            </a:r>
            <a:endParaRPr lang="en-US" dirty="0">
              <a:solidFill>
                <a:prstClr val="black"/>
              </a:solidFill>
              <a:latin typeface="Calibri" panose="020F0502020204030204"/>
              <a:cs typeface="Calibri"/>
            </a:endParaRPr>
          </a:p>
          <a:p>
            <a:pPr>
              <a:lnSpc>
                <a:spcPct val="90000"/>
              </a:lnSpc>
              <a:spcAft>
                <a:spcPts val="600"/>
              </a:spcAft>
              <a:defRPr/>
            </a:pPr>
            <a:r>
              <a:rPr lang="en-US" dirty="0" err="1">
                <a:solidFill>
                  <a:prstClr val="black"/>
                </a:solidFill>
                <a:latin typeface="Calibri" panose="020F0502020204030204"/>
                <a:cs typeface="Calibri"/>
              </a:rPr>
              <a:t>Riskbedömning</a:t>
            </a:r>
            <a:endParaRPr lang="en-US" dirty="0">
              <a:solidFill>
                <a:prstClr val="black"/>
              </a:solidFill>
              <a:latin typeface="Calibri" panose="020F0502020204030204"/>
              <a:cs typeface="Calibri"/>
            </a:endParaRPr>
          </a:p>
          <a:p>
            <a:pPr>
              <a:lnSpc>
                <a:spcPct val="90000"/>
              </a:lnSpc>
              <a:spcAft>
                <a:spcPts val="600"/>
              </a:spcAft>
              <a:defRPr/>
            </a:pPr>
            <a:r>
              <a:rPr lang="en-US" dirty="0" err="1">
                <a:solidFill>
                  <a:prstClr val="black"/>
                </a:solidFill>
                <a:latin typeface="Calibri" panose="020F0502020204030204"/>
                <a:ea typeface="Calibri"/>
                <a:cs typeface="Calibri"/>
              </a:rPr>
              <a:t>Riskfaktorer</a:t>
            </a:r>
            <a:endParaRPr lang="en-US" dirty="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5002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27AF941-F588-58CA-4A58-284CD10F2B23}"/>
              </a:ext>
            </a:extLst>
          </p:cNvPr>
          <p:cNvSpPr>
            <a:spLocks noGrp="1"/>
          </p:cNvSpPr>
          <p:nvPr>
            <p:ph type="title"/>
          </p:nvPr>
        </p:nvSpPr>
        <p:spPr>
          <a:xfrm>
            <a:off x="645065" y="1463040"/>
            <a:ext cx="3796306" cy="2690949"/>
          </a:xfrm>
        </p:spPr>
        <p:txBody>
          <a:bodyPr anchor="t">
            <a:normAutofit/>
          </a:bodyPr>
          <a:lstStyle/>
          <a:p>
            <a:br>
              <a:rPr lang="sv-SE" sz="3700" b="1">
                <a:cs typeface="Calibri Light"/>
              </a:rPr>
            </a:br>
            <a:br>
              <a:rPr lang="sv-SE" sz="3700" b="1">
                <a:cs typeface="Calibri Light"/>
              </a:rPr>
            </a:br>
            <a:r>
              <a:rPr lang="sv-SE" sz="3700" b="1">
                <a:ea typeface="Calibri Light"/>
                <a:cs typeface="Calibri Light"/>
              </a:rPr>
              <a:t>Riskanalyser</a:t>
            </a:r>
            <a:br>
              <a:rPr lang="sv-SE" sz="3700" b="1">
                <a:ea typeface="Calibri Light"/>
                <a:cs typeface="Calibri Light"/>
              </a:rPr>
            </a:br>
            <a:br>
              <a:rPr lang="sv-SE" sz="3700" b="1">
                <a:cs typeface="Calibri Light"/>
              </a:rPr>
            </a:br>
            <a:r>
              <a:rPr lang="sv-SE" sz="3700" b="1">
                <a:cs typeface="Calibri Light"/>
              </a:rPr>
              <a:t>HSLF-FS </a:t>
            </a:r>
            <a:r>
              <a:rPr lang="sv-SE" sz="3700" b="1">
                <a:ea typeface="+mj-lt"/>
                <a:cs typeface="+mj-lt"/>
              </a:rPr>
              <a:t>2022:44</a:t>
            </a:r>
            <a:endParaRPr lang="sv-SE" sz="3700">
              <a:cs typeface="Calibri Light"/>
            </a:endParaRPr>
          </a:p>
          <a:p>
            <a:endParaRPr lang="sv-SE" sz="3700">
              <a:cs typeface="Calibri Light"/>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B8D51FC-D578-49AB-7020-9433341B5650}"/>
              </a:ext>
            </a:extLst>
          </p:cNvPr>
          <p:cNvSpPr>
            <a:spLocks noGrp="1"/>
          </p:cNvSpPr>
          <p:nvPr>
            <p:ph idx="1"/>
          </p:nvPr>
        </p:nvSpPr>
        <p:spPr>
          <a:xfrm>
            <a:off x="5656218" y="1463039"/>
            <a:ext cx="5542387" cy="4300447"/>
          </a:xfrm>
        </p:spPr>
        <p:txBody>
          <a:bodyPr vert="horz" lIns="91440" tIns="45720" rIns="91440" bIns="45720" rtlCol="0" anchor="t">
            <a:normAutofit/>
          </a:bodyPr>
          <a:lstStyle/>
          <a:p>
            <a:pPr marL="0" indent="0">
              <a:buNone/>
            </a:pPr>
            <a:endParaRPr lang="sv-SE" sz="2000">
              <a:cs typeface="Calibri"/>
            </a:endParaRPr>
          </a:p>
          <a:p>
            <a:pPr marL="0" indent="0">
              <a:buNone/>
            </a:pPr>
            <a:endParaRPr lang="sv-SE" sz="2000" b="1">
              <a:ea typeface="+mn-lt"/>
              <a:cs typeface="+mn-lt"/>
            </a:endParaRPr>
          </a:p>
          <a:p>
            <a:pPr marL="0" indent="0">
              <a:buNone/>
            </a:pPr>
            <a:endParaRPr lang="sv-SE" sz="2000" b="1">
              <a:ea typeface="+mn-lt"/>
              <a:cs typeface="+mn-lt"/>
            </a:endParaRPr>
          </a:p>
          <a:p>
            <a:pPr marL="0" indent="0">
              <a:buNone/>
            </a:pPr>
            <a:r>
              <a:rPr lang="sv-SE" sz="2000" b="1">
                <a:ea typeface="+mn-lt"/>
                <a:cs typeface="+mn-lt"/>
              </a:rPr>
              <a:t>5 § </a:t>
            </a:r>
            <a:r>
              <a:rPr lang="sv-SE" sz="2000">
                <a:ea typeface="+mn-lt"/>
                <a:cs typeface="+mn-lt"/>
              </a:rPr>
              <a:t>Den som bedriver verksamheten ska som en del av det fortlöpande</a:t>
            </a:r>
            <a:endParaRPr lang="sv-SE" sz="2000">
              <a:ea typeface="Calibri"/>
              <a:cs typeface="Calibri"/>
            </a:endParaRPr>
          </a:p>
          <a:p>
            <a:pPr marL="0" indent="0">
              <a:buNone/>
            </a:pPr>
            <a:r>
              <a:rPr lang="sv-SE" sz="2000">
                <a:ea typeface="+mn-lt"/>
                <a:cs typeface="+mn-lt"/>
              </a:rPr>
              <a:t>arbetet med riskanalyser bedöma</a:t>
            </a:r>
            <a:endParaRPr lang="sv-SE" sz="2000">
              <a:cs typeface="Calibri" panose="020F0502020204030204"/>
            </a:endParaRPr>
          </a:p>
          <a:p>
            <a:pPr marL="0" indent="0">
              <a:buNone/>
            </a:pPr>
            <a:endParaRPr lang="sv-SE" sz="2000">
              <a:ea typeface="+mn-lt"/>
              <a:cs typeface="+mn-lt"/>
            </a:endParaRPr>
          </a:p>
          <a:p>
            <a:r>
              <a:rPr lang="sv-SE" sz="2000">
                <a:ea typeface="+mn-lt"/>
                <a:cs typeface="+mn-lt"/>
              </a:rPr>
              <a:t>1. vilka risker för smitta och smittspridning som finns i verksamheten, och</a:t>
            </a:r>
            <a:endParaRPr lang="sv-SE" sz="2000">
              <a:cs typeface="Calibri" panose="020F0502020204030204"/>
            </a:endParaRPr>
          </a:p>
          <a:p>
            <a:r>
              <a:rPr lang="sv-SE" sz="2000">
                <a:ea typeface="+mn-lt"/>
                <a:cs typeface="+mn-lt"/>
              </a:rPr>
              <a:t>2. vilka åtgärder som behöver vidtas för att förhindra smitta och smittspridning i verksamheten.</a:t>
            </a:r>
            <a:endParaRPr lang="sv-SE" sz="2000">
              <a:cs typeface="Calibri"/>
            </a:endParaRPr>
          </a:p>
          <a:p>
            <a:endParaRPr lang="sv-SE" sz="2000">
              <a:cs typeface="Calibri"/>
            </a:endParaRPr>
          </a:p>
        </p:txBody>
      </p:sp>
    </p:spTree>
    <p:extLst>
      <p:ext uri="{BB962C8B-B14F-4D97-AF65-F5344CB8AC3E}">
        <p14:creationId xmlns:p14="http://schemas.microsoft.com/office/powerpoint/2010/main" val="279882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bildnummer 4">
            <a:extLst>
              <a:ext uri="{FF2B5EF4-FFF2-40B4-BE49-F238E27FC236}">
                <a16:creationId xmlns:a16="http://schemas.microsoft.com/office/drawing/2014/main" id="{31A20A1B-B486-C6D4-B2B7-10F3EB9089A8}"/>
              </a:ext>
            </a:extLst>
          </p:cNvPr>
          <p:cNvSpPr>
            <a:spLocks noGrp="1"/>
          </p:cNvSpPr>
          <p:nvPr>
            <p:ph type="sldNum" sz="quarter" idx="12"/>
          </p:nvPr>
        </p:nvSpPr>
        <p:spPr>
          <a:xfrm>
            <a:off x="804672" y="603504"/>
            <a:ext cx="548640" cy="548640"/>
          </a:xfrm>
          <a:prstGeom prst="ellipse">
            <a:avLst/>
          </a:prstGeom>
          <a:solidFill>
            <a:srgbClr val="7F7F7F"/>
          </a:solidFill>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sv-SE"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sv-SE"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Freeform: Shape 1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8">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7ADFBBB-92B0-166E-BF7D-C37FDF1094B3}"/>
              </a:ext>
            </a:extLst>
          </p:cNvPr>
          <p:cNvSpPr>
            <a:spLocks noGrp="1"/>
          </p:cNvSpPr>
          <p:nvPr>
            <p:ph sz="half" idx="1"/>
          </p:nvPr>
        </p:nvSpPr>
        <p:spPr>
          <a:xfrm>
            <a:off x="3817257" y="356187"/>
            <a:ext cx="3276313" cy="1792281"/>
          </a:xfrm>
        </p:spPr>
        <p:txBody>
          <a:bodyPr anchor="ctr">
            <a:normAutofit lnSpcReduction="10000"/>
          </a:bodyPr>
          <a:lstStyle/>
          <a:p>
            <a:r>
              <a:rPr lang="sv-SE" sz="3600">
                <a:solidFill>
                  <a:srgbClr val="FFFFFF"/>
                </a:solidFill>
                <a:hlinkClick r:id="rId3"/>
              </a:rPr>
              <a:t>Riskfaktorer för smitta och smittspridning!</a:t>
            </a:r>
            <a:br>
              <a:rPr lang="sv-SE" sz="3600"/>
            </a:br>
            <a:endParaRPr lang="sv-SE" sz="1900">
              <a:cs typeface="Calibri"/>
            </a:endParaRPr>
          </a:p>
        </p:txBody>
      </p:sp>
      <p:sp>
        <p:nvSpPr>
          <p:cNvPr id="23" name="Freeform: Shape 22">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CDA4BC51-C00B-9419-4070-25E5EEC055C8}"/>
              </a:ext>
            </a:extLst>
          </p:cNvPr>
          <p:cNvSpPr txBox="1"/>
          <p:nvPr/>
        </p:nvSpPr>
        <p:spPr>
          <a:xfrm>
            <a:off x="8157029" y="3196549"/>
            <a:ext cx="3875314" cy="181588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sng"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Jobbar vi med dessa riskfaktorer i vård och</a:t>
            </a:r>
            <a:r>
              <a:rPr kumimoji="0" lang="sv-SE" sz="2800" b="0" i="0" u="sng" strike="noStrike" kern="1200" cap="none" spc="0" normalizeH="0" baseline="0" noProof="0">
                <a:ln>
                  <a:noFill/>
                </a:ln>
                <a:solidFill>
                  <a:prstClr val="black"/>
                </a:solidFill>
                <a:effectLst/>
                <a:uLnTx/>
                <a:uFillTx/>
                <a:latin typeface="Calibri" panose="020F0502020204030204"/>
                <a:ea typeface="+mn-ea"/>
                <a:cs typeface="+mn-cs"/>
              </a:rPr>
              <a:t> </a:t>
            </a:r>
            <a:r>
              <a:rPr kumimoji="0" lang="sv-SE" sz="2800" b="0" i="0" u="sng"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omsorg?</a:t>
            </a:r>
            <a:endParaRPr kumimoji="0" lang="sv-SE" sz="2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ruta 1">
            <a:extLst>
              <a:ext uri="{FF2B5EF4-FFF2-40B4-BE49-F238E27FC236}">
                <a16:creationId xmlns:a16="http://schemas.microsoft.com/office/drawing/2014/main" id="{A23035DF-534A-4649-D516-BB3465F4BEC6}"/>
              </a:ext>
            </a:extLst>
          </p:cNvPr>
          <p:cNvSpPr txBox="1"/>
          <p:nvPr/>
        </p:nvSpPr>
        <p:spPr>
          <a:xfrm>
            <a:off x="1345721" y="4364966"/>
            <a:ext cx="37496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Vårdhygien Risk  Smitta_ UTKAST 3(mediaflowpro.com)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Bildobjekt 5" descr="En bild som visar text, Teckensnitt, logotyp, Grafik&#10;&#10;Automatiskt genererad beskrivning">
            <a:extLst>
              <a:ext uri="{FF2B5EF4-FFF2-40B4-BE49-F238E27FC236}">
                <a16:creationId xmlns:a16="http://schemas.microsoft.com/office/drawing/2014/main" id="{99E3BDF8-8188-1FDB-31B1-ED88D2354B04}"/>
              </a:ext>
            </a:extLst>
          </p:cNvPr>
          <p:cNvPicPr>
            <a:picLocks noChangeAspect="1"/>
          </p:cNvPicPr>
          <p:nvPr/>
        </p:nvPicPr>
        <p:blipFill>
          <a:blip r:embed="rId4"/>
          <a:stretch>
            <a:fillRect/>
          </a:stretch>
        </p:blipFill>
        <p:spPr>
          <a:xfrm>
            <a:off x="9220261" y="6066520"/>
            <a:ext cx="2346698" cy="497457"/>
          </a:xfrm>
          <a:prstGeom prst="rect">
            <a:avLst/>
          </a:prstGeom>
        </p:spPr>
      </p:pic>
    </p:spTree>
    <p:extLst>
      <p:ext uri="{BB962C8B-B14F-4D97-AF65-F5344CB8AC3E}">
        <p14:creationId xmlns:p14="http://schemas.microsoft.com/office/powerpoint/2010/main" val="302860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26A69-6BD4-A1F3-23C2-171DBB45887D}"/>
              </a:ext>
            </a:extLst>
          </p:cNvPr>
          <p:cNvSpPr>
            <a:spLocks noGrp="1"/>
          </p:cNvSpPr>
          <p:nvPr>
            <p:ph type="title"/>
          </p:nvPr>
        </p:nvSpPr>
        <p:spPr>
          <a:xfrm>
            <a:off x="506185" y="250967"/>
            <a:ext cx="6317673" cy="1287525"/>
          </a:xfrm>
        </p:spPr>
        <p:txBody>
          <a:bodyPr>
            <a:noAutofit/>
          </a:bodyPr>
          <a:lstStyle/>
          <a:p>
            <a:r>
              <a:rPr lang="sv-SE" sz="2000" b="1" dirty="0"/>
              <a:t>Vårdhygieniska </a:t>
            </a:r>
            <a:r>
              <a:rPr lang="sv-SE" sz="2000" b="1" dirty="0" err="1"/>
              <a:t>riskfaktorerför</a:t>
            </a:r>
            <a:r>
              <a:rPr lang="sv-SE" sz="2000" b="1" dirty="0"/>
              <a:t> smittspridning</a:t>
            </a:r>
            <a:br>
              <a:rPr lang="sv-SE" sz="1200" dirty="0"/>
            </a:br>
            <a:r>
              <a:rPr lang="sv-SE" sz="1200" dirty="0"/>
              <a:t>Patient/Vårdtagare med vårdhygieniska riskfaktorer kan innebära ökad risk för smittspridning men även ökad risk att förvärva vårdrelaterad infektion (VRI). Utvärdera riskfaktorer kontinuerligt under vårdtid. Uppmana och eventuellt hjälp patienten/ vårdtagaren till god handhygien och använd följsamhet till basala hygienrutiner, oavsett känd eller okänd smitta, det minskar riskerna. För att ta del av ytterligare fakta och utbildningsmaterial se VRI-smart, Antibiotika-smart och Sår-smart  på Vårdhygiens hemsida.</a:t>
            </a:r>
          </a:p>
        </p:txBody>
      </p:sp>
      <p:graphicFrame>
        <p:nvGraphicFramePr>
          <p:cNvPr id="7" name="Platshållare för innehåll 6">
            <a:extLst>
              <a:ext uri="{FF2B5EF4-FFF2-40B4-BE49-F238E27FC236}">
                <a16:creationId xmlns:a16="http://schemas.microsoft.com/office/drawing/2014/main" id="{377B798F-939F-EA9E-8B7C-F0EFD3FF3513}"/>
              </a:ext>
            </a:extLst>
          </p:cNvPr>
          <p:cNvGraphicFramePr>
            <a:graphicFrameLocks noGrp="1"/>
          </p:cNvGraphicFramePr>
          <p:nvPr>
            <p:ph idx="1"/>
            <p:extLst>
              <p:ext uri="{D42A27DB-BD31-4B8C-83A1-F6EECF244321}">
                <p14:modId xmlns:p14="http://schemas.microsoft.com/office/powerpoint/2010/main" val="4050391218"/>
              </p:ext>
            </p:extLst>
          </p:nvPr>
        </p:nvGraphicFramePr>
        <p:xfrm>
          <a:off x="2639616" y="1762677"/>
          <a:ext cx="8850419" cy="4698670"/>
        </p:xfrm>
        <a:graphic>
          <a:graphicData uri="http://schemas.openxmlformats.org/drawingml/2006/table">
            <a:tbl>
              <a:tblPr firstRow="1" bandRow="1">
                <a:tableStyleId>{5C22544A-7EE6-4342-B048-85BDC9FD1C3A}</a:tableStyleId>
              </a:tblPr>
              <a:tblGrid>
                <a:gridCol w="2204897">
                  <a:extLst>
                    <a:ext uri="{9D8B030D-6E8A-4147-A177-3AD203B41FA5}">
                      <a16:colId xmlns:a16="http://schemas.microsoft.com/office/drawing/2014/main" val="3729558983"/>
                    </a:ext>
                  </a:extLst>
                </a:gridCol>
                <a:gridCol w="2215174">
                  <a:extLst>
                    <a:ext uri="{9D8B030D-6E8A-4147-A177-3AD203B41FA5}">
                      <a16:colId xmlns:a16="http://schemas.microsoft.com/office/drawing/2014/main" val="879667754"/>
                    </a:ext>
                  </a:extLst>
                </a:gridCol>
                <a:gridCol w="2215174">
                  <a:extLst>
                    <a:ext uri="{9D8B030D-6E8A-4147-A177-3AD203B41FA5}">
                      <a16:colId xmlns:a16="http://schemas.microsoft.com/office/drawing/2014/main" val="1288281462"/>
                    </a:ext>
                  </a:extLst>
                </a:gridCol>
                <a:gridCol w="2215174">
                  <a:extLst>
                    <a:ext uri="{9D8B030D-6E8A-4147-A177-3AD203B41FA5}">
                      <a16:colId xmlns:a16="http://schemas.microsoft.com/office/drawing/2014/main" val="2104489718"/>
                    </a:ext>
                  </a:extLst>
                </a:gridCol>
              </a:tblGrid>
              <a:tr h="502466">
                <a:tc>
                  <a:txBody>
                    <a:bodyPr/>
                    <a:lstStyle/>
                    <a:p>
                      <a:r>
                        <a:rPr lang="sv-SE" sz="1400"/>
                        <a:t>Hud</a:t>
                      </a:r>
                    </a:p>
                  </a:txBody>
                  <a:tcPr/>
                </a:tc>
                <a:tc>
                  <a:txBody>
                    <a:bodyPr/>
                    <a:lstStyle/>
                    <a:p>
                      <a:r>
                        <a:rPr lang="sv-SE" sz="1400"/>
                        <a:t>Utsöndringar</a:t>
                      </a:r>
                    </a:p>
                  </a:txBody>
                  <a:tcPr/>
                </a:tc>
                <a:tc>
                  <a:txBody>
                    <a:bodyPr/>
                    <a:lstStyle/>
                    <a:p>
                      <a:r>
                        <a:rPr lang="sv-SE" sz="1400"/>
                        <a:t>Luftvägar</a:t>
                      </a:r>
                    </a:p>
                  </a:txBody>
                  <a:tcPr/>
                </a:tc>
                <a:tc>
                  <a:txBody>
                    <a:bodyPr/>
                    <a:lstStyle/>
                    <a:p>
                      <a:r>
                        <a:rPr lang="sv-SE" sz="1400"/>
                        <a:t>Kommunikation/</a:t>
                      </a:r>
                    </a:p>
                    <a:p>
                      <a:r>
                        <a:rPr lang="sv-SE" sz="1400"/>
                        <a:t>Kognitiv förmåga</a:t>
                      </a:r>
                    </a:p>
                  </a:txBody>
                  <a:tcPr/>
                </a:tc>
                <a:extLst>
                  <a:ext uri="{0D108BD9-81ED-4DB2-BD59-A6C34878D82A}">
                    <a16:rowId xmlns:a16="http://schemas.microsoft.com/office/drawing/2014/main" val="1368589789"/>
                  </a:ext>
                </a:extLst>
              </a:tr>
              <a:tr h="1374677">
                <a:tc>
                  <a:txBody>
                    <a:bodyPr/>
                    <a:lstStyle/>
                    <a:p>
                      <a:r>
                        <a:rPr lang="sv-SE" sz="1100">
                          <a:solidFill>
                            <a:schemeClr val="bg1"/>
                          </a:solidFill>
                        </a:rPr>
                        <a:t>Hudskada, hudsjukdom,</a:t>
                      </a:r>
                    </a:p>
                    <a:p>
                      <a:r>
                        <a:rPr lang="sv-SE" sz="1100">
                          <a:solidFill>
                            <a:schemeClr val="bg1"/>
                          </a:solidFill>
                        </a:rPr>
                        <a:t>fjällande hud</a:t>
                      </a:r>
                    </a:p>
                    <a:p>
                      <a:r>
                        <a:rPr lang="sv-SE" sz="1100">
                          <a:solidFill>
                            <a:schemeClr val="bg1"/>
                          </a:solidFill>
                        </a:rPr>
                        <a:t>Sår: vätskande, svårläkta,</a:t>
                      </a:r>
                    </a:p>
                    <a:p>
                      <a:r>
                        <a:rPr lang="sv-SE" sz="1100">
                          <a:solidFill>
                            <a:schemeClr val="bg1"/>
                          </a:solidFill>
                        </a:rPr>
                        <a:t>omläggningskrävande</a:t>
                      </a:r>
                    </a:p>
                    <a:p>
                      <a:r>
                        <a:rPr lang="sv-SE" sz="1100">
                          <a:solidFill>
                            <a:schemeClr val="bg1"/>
                          </a:solidFill>
                        </a:rPr>
                        <a:t>Infart: CVK, PVK, dränage,</a:t>
                      </a:r>
                    </a:p>
                    <a:p>
                      <a:r>
                        <a:rPr lang="sv-SE" sz="1100" err="1">
                          <a:solidFill>
                            <a:schemeClr val="bg1"/>
                          </a:solidFill>
                        </a:rPr>
                        <a:t>trakeostomi</a:t>
                      </a:r>
                      <a:endParaRPr lang="sv-SE" sz="1100">
                        <a:solidFill>
                          <a:schemeClr val="bg1"/>
                        </a:solidFill>
                      </a:endParaRPr>
                    </a:p>
                    <a:p>
                      <a:r>
                        <a:rPr lang="sv-SE" sz="1100">
                          <a:solidFill>
                            <a:schemeClr val="bg1"/>
                          </a:solidFill>
                        </a:rPr>
                        <a:t>Utslag/blåsor i samband med feber</a:t>
                      </a:r>
                    </a:p>
                  </a:txBody>
                  <a:tcPr>
                    <a:solidFill>
                      <a:srgbClr val="FF0000"/>
                    </a:solidFill>
                  </a:tcPr>
                </a:tc>
                <a:tc>
                  <a:txBody>
                    <a:bodyPr/>
                    <a:lstStyle/>
                    <a:p>
                      <a:r>
                        <a:rPr lang="sv-SE" sz="1100">
                          <a:solidFill>
                            <a:schemeClr val="bg1"/>
                          </a:solidFill>
                        </a:rPr>
                        <a:t>Diarré</a:t>
                      </a:r>
                    </a:p>
                    <a:p>
                      <a:r>
                        <a:rPr lang="sv-SE" sz="1100">
                          <a:solidFill>
                            <a:schemeClr val="bg1"/>
                          </a:solidFill>
                        </a:rPr>
                        <a:t>Kräkning, misstänkt infektiös</a:t>
                      </a:r>
                    </a:p>
                    <a:p>
                      <a:r>
                        <a:rPr lang="sv-SE" sz="1100">
                          <a:solidFill>
                            <a:schemeClr val="bg1"/>
                          </a:solidFill>
                        </a:rPr>
                        <a:t>Stomi – svårbandagerad/läckage</a:t>
                      </a:r>
                    </a:p>
                    <a:p>
                      <a:r>
                        <a:rPr lang="sv-SE" sz="1100">
                          <a:solidFill>
                            <a:schemeClr val="bg1"/>
                          </a:solidFill>
                        </a:rPr>
                        <a:t>Inkontinens – läckage</a:t>
                      </a:r>
                    </a:p>
                    <a:p>
                      <a:r>
                        <a:rPr lang="sv-SE" sz="1100">
                          <a:solidFill>
                            <a:schemeClr val="bg1"/>
                          </a:solidFill>
                        </a:rPr>
                        <a:t>KAD/Suprapubiskateter</a:t>
                      </a:r>
                    </a:p>
                    <a:p>
                      <a:r>
                        <a:rPr lang="sv-SE" sz="1100">
                          <a:solidFill>
                            <a:schemeClr val="bg1"/>
                          </a:solidFill>
                        </a:rPr>
                        <a:t>Blödning</a:t>
                      </a:r>
                    </a:p>
                  </a:txBody>
                  <a:tcPr>
                    <a:solidFill>
                      <a:srgbClr val="FF0000"/>
                    </a:solidFill>
                  </a:tcPr>
                </a:tc>
                <a:tc>
                  <a:txBody>
                    <a:bodyPr/>
                    <a:lstStyle/>
                    <a:p>
                      <a:r>
                        <a:rPr lang="sv-SE" sz="1100" dirty="0">
                          <a:solidFill>
                            <a:schemeClr val="bg1"/>
                          </a:solidFill>
                        </a:rPr>
                        <a:t>Hosta</a:t>
                      </a:r>
                    </a:p>
                    <a:p>
                      <a:r>
                        <a:rPr lang="sv-SE" sz="1100" dirty="0">
                          <a:solidFill>
                            <a:schemeClr val="bg1"/>
                          </a:solidFill>
                        </a:rPr>
                        <a:t>Snuva</a:t>
                      </a:r>
                    </a:p>
                    <a:p>
                      <a:r>
                        <a:rPr lang="sv-SE" sz="1100" dirty="0">
                          <a:solidFill>
                            <a:schemeClr val="bg1"/>
                          </a:solidFill>
                        </a:rPr>
                        <a:t>Halsont</a:t>
                      </a:r>
                    </a:p>
                    <a:p>
                      <a:pPr lvl="0" algn="l">
                        <a:lnSpc>
                          <a:spcPct val="100000"/>
                        </a:lnSpc>
                        <a:spcBef>
                          <a:spcPts val="0"/>
                        </a:spcBef>
                        <a:spcAft>
                          <a:spcPts val="0"/>
                        </a:spcAft>
                        <a:buNone/>
                      </a:pPr>
                      <a:r>
                        <a:rPr lang="sv-SE" sz="1200" b="0" i="0" u="none" strike="noStrike" noProof="0" dirty="0">
                          <a:solidFill>
                            <a:schemeClr val="bg1"/>
                          </a:solidFill>
                          <a:latin typeface="Calibri"/>
                        </a:rPr>
                        <a:t>Endotrakealtub (andningshjälpmedel  via munnen eller näsan)/ </a:t>
                      </a:r>
                      <a:r>
                        <a:rPr lang="sv-SE" sz="1200" b="0" i="0" u="none" strike="noStrike" noProof="0" dirty="0" err="1">
                          <a:solidFill>
                            <a:schemeClr val="bg1"/>
                          </a:solidFill>
                          <a:latin typeface="Calibri"/>
                        </a:rPr>
                        <a:t>trakestomi</a:t>
                      </a:r>
                      <a:r>
                        <a:rPr lang="sv-SE" sz="1200" b="0" i="0" u="none" strike="noStrike" noProof="0" dirty="0">
                          <a:solidFill>
                            <a:schemeClr val="bg1"/>
                          </a:solidFill>
                          <a:latin typeface="Calibri"/>
                        </a:rPr>
                        <a:t> (andningstub via halsen)</a:t>
                      </a:r>
                      <a:endParaRPr lang="sv-SE" sz="1200" b="0" i="0" u="none" strike="noStrike" noProof="0" dirty="0">
                        <a:solidFill>
                          <a:srgbClr val="000000"/>
                        </a:solidFill>
                        <a:latin typeface="Calibri"/>
                      </a:endParaRPr>
                    </a:p>
                    <a:p>
                      <a:pPr lvl="0">
                        <a:buNone/>
                      </a:pPr>
                      <a:endParaRPr lang="sv-SE" sz="1100" dirty="0">
                        <a:solidFill>
                          <a:schemeClr val="bg1"/>
                        </a:solidFill>
                      </a:endParaRPr>
                    </a:p>
                  </a:txBody>
                  <a:tcPr>
                    <a:solidFill>
                      <a:srgbClr val="FF0000"/>
                    </a:solidFill>
                  </a:tcPr>
                </a:tc>
                <a:tc>
                  <a:txBody>
                    <a:bodyPr/>
                    <a:lstStyle/>
                    <a:p>
                      <a:r>
                        <a:rPr lang="sv-SE" sz="1100">
                          <a:solidFill>
                            <a:schemeClr val="bg1"/>
                          </a:solidFill>
                        </a:rPr>
                        <a:t>Demens</a:t>
                      </a:r>
                    </a:p>
                    <a:p>
                      <a:r>
                        <a:rPr lang="sv-SE" sz="1100">
                          <a:solidFill>
                            <a:schemeClr val="bg1"/>
                          </a:solidFill>
                        </a:rPr>
                        <a:t>Språk-/kommunikationssvårigheter</a:t>
                      </a:r>
                    </a:p>
                    <a:p>
                      <a:r>
                        <a:rPr lang="sv-SE" sz="1100">
                          <a:solidFill>
                            <a:schemeClr val="bg1"/>
                          </a:solidFill>
                        </a:rPr>
                        <a:t>Syn- och hörselnedsättning</a:t>
                      </a:r>
                    </a:p>
                    <a:p>
                      <a:r>
                        <a:rPr lang="sv-SE" sz="1100">
                          <a:solidFill>
                            <a:schemeClr val="bg1"/>
                          </a:solidFill>
                        </a:rPr>
                        <a:t>Beteende – t.ex. stoppar</a:t>
                      </a:r>
                    </a:p>
                    <a:p>
                      <a:r>
                        <a:rPr lang="sv-SE" sz="1100">
                          <a:solidFill>
                            <a:schemeClr val="bg1"/>
                          </a:solidFill>
                        </a:rPr>
                        <a:t>leksaker/saker i munnen</a:t>
                      </a:r>
                    </a:p>
                  </a:txBody>
                  <a:tcPr>
                    <a:solidFill>
                      <a:srgbClr val="FF0000"/>
                    </a:solidFill>
                  </a:tcPr>
                </a:tc>
                <a:extLst>
                  <a:ext uri="{0D108BD9-81ED-4DB2-BD59-A6C34878D82A}">
                    <a16:rowId xmlns:a16="http://schemas.microsoft.com/office/drawing/2014/main" val="3283210253"/>
                  </a:ext>
                </a:extLst>
              </a:tr>
              <a:tr h="1213499">
                <a:tc>
                  <a:txBody>
                    <a:bodyPr/>
                    <a:lstStyle/>
                    <a:p>
                      <a:r>
                        <a:rPr lang="sv-SE" sz="1100"/>
                        <a:t>Skadad hud innebär ökad risk både för att sprida och plocka upp smittämnen.</a:t>
                      </a:r>
                    </a:p>
                    <a:p>
                      <a:endParaRPr lang="sv-SE" sz="1100"/>
                    </a:p>
                    <a:p>
                      <a:r>
                        <a:rPr lang="sv-SE" sz="1100"/>
                        <a:t>Utslag/blåsor i kombination</a:t>
                      </a:r>
                    </a:p>
                    <a:p>
                      <a:r>
                        <a:rPr lang="sv-SE" sz="1100"/>
                        <a:t>med feber kan vara luftburen infektionssjukdom.</a:t>
                      </a:r>
                    </a:p>
                  </a:txBody>
                  <a:tcPr/>
                </a:tc>
                <a:tc>
                  <a:txBody>
                    <a:bodyPr/>
                    <a:lstStyle/>
                    <a:p>
                      <a:r>
                        <a:rPr lang="sv-SE" sz="1100"/>
                        <a:t>Utsöndringar kan innehålla</a:t>
                      </a:r>
                    </a:p>
                    <a:p>
                      <a:r>
                        <a:rPr lang="sv-SE" sz="1100"/>
                        <a:t>mikroorganismer som kan</a:t>
                      </a:r>
                    </a:p>
                    <a:p>
                      <a:r>
                        <a:rPr lang="sv-SE" sz="1100"/>
                        <a:t>spridas till omgivningen.</a:t>
                      </a:r>
                    </a:p>
                  </a:txBody>
                  <a:tcPr/>
                </a:tc>
                <a:tc>
                  <a:txBody>
                    <a:bodyPr/>
                    <a:lstStyle/>
                    <a:p>
                      <a:r>
                        <a:rPr lang="sv-SE" sz="1100"/>
                        <a:t>Luftvägssekret innehåller</a:t>
                      </a:r>
                    </a:p>
                    <a:p>
                      <a:r>
                        <a:rPr lang="sv-SE" sz="1100"/>
                        <a:t>mikroorganismer som kan</a:t>
                      </a:r>
                    </a:p>
                    <a:p>
                      <a:r>
                        <a:rPr lang="sv-SE" sz="1100"/>
                        <a:t>spridas till omgivningen.</a:t>
                      </a:r>
                    </a:p>
                  </a:txBody>
                  <a:tcPr/>
                </a:tc>
                <a:tc>
                  <a:txBody>
                    <a:bodyPr/>
                    <a:lstStyle/>
                    <a:p>
                      <a:r>
                        <a:rPr lang="sv-SE" sz="1100"/>
                        <a:t>Nedsatt kognitiv förmåga</a:t>
                      </a:r>
                    </a:p>
                    <a:p>
                      <a:r>
                        <a:rPr lang="sv-SE" sz="1100"/>
                        <a:t>kan innebära ökad risk</a:t>
                      </a:r>
                    </a:p>
                    <a:p>
                      <a:r>
                        <a:rPr lang="sv-SE" sz="1100"/>
                        <a:t>att sprida och plocka upp</a:t>
                      </a:r>
                    </a:p>
                    <a:p>
                      <a:r>
                        <a:rPr lang="sv-SE" sz="1100"/>
                        <a:t>smittämnen, särskilt i</a:t>
                      </a:r>
                    </a:p>
                    <a:p>
                      <a:r>
                        <a:rPr lang="sv-SE" sz="1100"/>
                        <a:t>kombination med andra</a:t>
                      </a:r>
                    </a:p>
                    <a:p>
                      <a:r>
                        <a:rPr lang="sv-SE" sz="1100"/>
                        <a:t>riskfaktorer.</a:t>
                      </a:r>
                    </a:p>
                  </a:txBody>
                  <a:tcPr/>
                </a:tc>
                <a:extLst>
                  <a:ext uri="{0D108BD9-81ED-4DB2-BD59-A6C34878D82A}">
                    <a16:rowId xmlns:a16="http://schemas.microsoft.com/office/drawing/2014/main" val="3320180517"/>
                  </a:ext>
                </a:extLst>
              </a:tr>
              <a:tr h="274934">
                <a:tc gridSpan="4">
                  <a:txBody>
                    <a:bodyPr/>
                    <a:lstStyle/>
                    <a:p>
                      <a:pPr algn="ctr"/>
                      <a:r>
                        <a:rPr lang="sv-SE" sz="1100" dirty="0">
                          <a:solidFill>
                            <a:schemeClr val="tx1"/>
                          </a:solidFill>
                        </a:rPr>
                        <a:t>Bedöm behov av eget rum/egen toalett utifrån omfattning av riskfaktorer. Instruera och/eller hjälp patienten/ vårdtagaren med handhygien.</a:t>
                      </a:r>
                    </a:p>
                  </a:txBody>
                  <a:tcPr>
                    <a:solidFill>
                      <a:schemeClr val="accent6">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718915455"/>
                  </a:ext>
                </a:extLst>
              </a:tr>
              <a:tr h="1147136">
                <a:tc>
                  <a:txBody>
                    <a:bodyPr/>
                    <a:lstStyle/>
                    <a:p>
                      <a:r>
                        <a:rPr lang="sv-SE" sz="1100" dirty="0"/>
                        <a:t>Vid vistelse i allmänna</a:t>
                      </a:r>
                    </a:p>
                    <a:p>
                      <a:r>
                        <a:rPr lang="sv-SE" sz="1100" dirty="0"/>
                        <a:t>utrymmen ska sår vara täckta.</a:t>
                      </a:r>
                    </a:p>
                    <a:p>
                      <a:r>
                        <a:rPr lang="sv-SE" sz="1100" dirty="0"/>
                        <a:t>Vid misstanke om luftburen</a:t>
                      </a:r>
                    </a:p>
                    <a:p>
                      <a:r>
                        <a:rPr lang="sv-SE" sz="1100" dirty="0"/>
                        <a:t>infektionssjukdom isoleras patient/</a:t>
                      </a:r>
                    </a:p>
                    <a:p>
                      <a:r>
                        <a:rPr lang="sv-SE" sz="1100" dirty="0"/>
                        <a:t>vårdtagare på eget rum.</a:t>
                      </a:r>
                    </a:p>
                    <a:p>
                      <a:endParaRPr lang="sv-SE" sz="1100" dirty="0"/>
                    </a:p>
                  </a:txBody>
                  <a:tcPr>
                    <a:solidFill>
                      <a:schemeClr val="accent6">
                        <a:lumMod val="20000"/>
                        <a:lumOff val="80000"/>
                      </a:schemeClr>
                    </a:solidFill>
                  </a:tcPr>
                </a:tc>
                <a:tc>
                  <a:txBody>
                    <a:bodyPr/>
                    <a:lstStyle/>
                    <a:p>
                      <a:r>
                        <a:rPr lang="sv-SE" sz="1100" dirty="0"/>
                        <a:t>Vid diarré och/eller misstänkt</a:t>
                      </a:r>
                    </a:p>
                    <a:p>
                      <a:r>
                        <a:rPr lang="sv-SE" sz="1100" dirty="0"/>
                        <a:t>infektiös kräkning vårdas patient/</a:t>
                      </a:r>
                    </a:p>
                    <a:p>
                      <a:r>
                        <a:rPr lang="sv-SE" sz="1100" dirty="0"/>
                        <a:t>vårdtagare på eget rum med</a:t>
                      </a:r>
                    </a:p>
                    <a:p>
                      <a:r>
                        <a:rPr lang="sv-SE" sz="1100" dirty="0"/>
                        <a:t>egen toalett.</a:t>
                      </a:r>
                    </a:p>
                  </a:txBody>
                  <a:tcPr>
                    <a:solidFill>
                      <a:schemeClr val="accent6">
                        <a:lumMod val="20000"/>
                        <a:lumOff val="80000"/>
                      </a:schemeClr>
                    </a:solidFill>
                  </a:tcPr>
                </a:tc>
                <a:tc>
                  <a:txBody>
                    <a:bodyPr/>
                    <a:lstStyle/>
                    <a:p>
                      <a:r>
                        <a:rPr lang="sv-SE" sz="1100" dirty="0"/>
                        <a:t>Informera och ge förutsättningar</a:t>
                      </a:r>
                    </a:p>
                    <a:p>
                      <a:r>
                        <a:rPr lang="sv-SE" sz="1100" dirty="0"/>
                        <a:t>för god host- och nyshygien.</a:t>
                      </a:r>
                    </a:p>
                    <a:p>
                      <a:r>
                        <a:rPr lang="sv-SE" sz="1100" dirty="0"/>
                        <a:t>Vid misstanke om luftvägsinfektion </a:t>
                      </a:r>
                      <a:r>
                        <a:rPr lang="sv-SE" sz="1100"/>
                        <a:t>vårdas patient/ vårdtagare </a:t>
                      </a:r>
                      <a:r>
                        <a:rPr lang="sv-SE" sz="1100" dirty="0"/>
                        <a:t>på eget rum</a:t>
                      </a:r>
                    </a:p>
                  </a:txBody>
                  <a:tcPr>
                    <a:solidFill>
                      <a:schemeClr val="accent6">
                        <a:lumMod val="20000"/>
                        <a:lumOff val="80000"/>
                      </a:schemeClr>
                    </a:solidFill>
                  </a:tcPr>
                </a:tc>
                <a:tc>
                  <a:txBody>
                    <a:bodyPr/>
                    <a:lstStyle/>
                    <a:p>
                      <a:r>
                        <a:rPr lang="sv-SE" sz="1100" dirty="0"/>
                        <a:t>Bedöm individens förmåga</a:t>
                      </a:r>
                    </a:p>
                    <a:p>
                      <a:r>
                        <a:rPr lang="sv-SE" sz="1100" dirty="0"/>
                        <a:t>att följa och förstå</a:t>
                      </a:r>
                    </a:p>
                    <a:p>
                      <a:r>
                        <a:rPr lang="sv-SE" sz="1100" dirty="0"/>
                        <a:t>instruktioner.</a:t>
                      </a:r>
                    </a:p>
                    <a:p>
                      <a:r>
                        <a:rPr lang="sv-SE" sz="1100" dirty="0"/>
                        <a:t>Ge anpassat stöd vid</a:t>
                      </a:r>
                    </a:p>
                    <a:p>
                      <a:r>
                        <a:rPr lang="sv-SE" sz="1100" dirty="0"/>
                        <a:t>förekomst av riskfaktorer.</a:t>
                      </a:r>
                    </a:p>
                  </a:txBody>
                  <a:tcPr>
                    <a:solidFill>
                      <a:schemeClr val="accent6">
                        <a:lumMod val="20000"/>
                        <a:lumOff val="80000"/>
                      </a:schemeClr>
                    </a:solidFill>
                  </a:tcPr>
                </a:tc>
                <a:extLst>
                  <a:ext uri="{0D108BD9-81ED-4DB2-BD59-A6C34878D82A}">
                    <a16:rowId xmlns:a16="http://schemas.microsoft.com/office/drawing/2014/main" val="3679489719"/>
                  </a:ext>
                </a:extLst>
              </a:tr>
            </a:tbl>
          </a:graphicData>
        </a:graphic>
      </p:graphicFrame>
      <p:sp>
        <p:nvSpPr>
          <p:cNvPr id="8" name="Pil: höger 7">
            <a:extLst>
              <a:ext uri="{FF2B5EF4-FFF2-40B4-BE49-F238E27FC236}">
                <a16:creationId xmlns:a16="http://schemas.microsoft.com/office/drawing/2014/main" id="{574930C3-2C53-6902-6534-40C2006F37A3}"/>
              </a:ext>
            </a:extLst>
          </p:cNvPr>
          <p:cNvSpPr/>
          <p:nvPr/>
        </p:nvSpPr>
        <p:spPr>
          <a:xfrm>
            <a:off x="280344" y="2136239"/>
            <a:ext cx="2267784" cy="144736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t>Exempel på  riskfaktorer</a:t>
            </a:r>
          </a:p>
        </p:txBody>
      </p:sp>
      <p:sp>
        <p:nvSpPr>
          <p:cNvPr id="9" name="Pil: höger 8">
            <a:extLst>
              <a:ext uri="{FF2B5EF4-FFF2-40B4-BE49-F238E27FC236}">
                <a16:creationId xmlns:a16="http://schemas.microsoft.com/office/drawing/2014/main" id="{8CF60B8B-CE82-EAFB-B6B8-88C760612683}"/>
              </a:ext>
            </a:extLst>
          </p:cNvPr>
          <p:cNvSpPr/>
          <p:nvPr/>
        </p:nvSpPr>
        <p:spPr>
          <a:xfrm>
            <a:off x="283906" y="4998355"/>
            <a:ext cx="2163580" cy="129764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a:t>Vägledning till åtgärd</a:t>
            </a:r>
          </a:p>
        </p:txBody>
      </p:sp>
      <p:sp>
        <p:nvSpPr>
          <p:cNvPr id="10" name="Ellips 9">
            <a:extLst>
              <a:ext uri="{FF2B5EF4-FFF2-40B4-BE49-F238E27FC236}">
                <a16:creationId xmlns:a16="http://schemas.microsoft.com/office/drawing/2014/main" id="{5B1C6C3F-7FBF-E54E-ABC6-9F5B84A77116}"/>
              </a:ext>
            </a:extLst>
          </p:cNvPr>
          <p:cNvSpPr/>
          <p:nvPr/>
        </p:nvSpPr>
        <p:spPr>
          <a:xfrm>
            <a:off x="9768409" y="171510"/>
            <a:ext cx="1721628" cy="136698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dirty="0"/>
              <a:t>Bedöm även om patient/vårdtagare kan vistas i gemensamma lokaler, ex. dagrum, väntrum </a:t>
            </a:r>
          </a:p>
        </p:txBody>
      </p:sp>
      <p:sp>
        <p:nvSpPr>
          <p:cNvPr id="11" name="Ellips 10">
            <a:extLst>
              <a:ext uri="{FF2B5EF4-FFF2-40B4-BE49-F238E27FC236}">
                <a16:creationId xmlns:a16="http://schemas.microsoft.com/office/drawing/2014/main" id="{D1B4A576-CDB8-B39B-C1D1-D0950FC6436D}"/>
              </a:ext>
            </a:extLst>
          </p:cNvPr>
          <p:cNvSpPr/>
          <p:nvPr/>
        </p:nvSpPr>
        <p:spPr>
          <a:xfrm>
            <a:off x="7715742" y="67208"/>
            <a:ext cx="2229768" cy="16900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dirty="0"/>
              <a:t>Placering av patient/vårdtagare</a:t>
            </a:r>
            <a:endParaRPr lang="sv-SE" sz="1400" dirty="0">
              <a:cs typeface="Calibri"/>
            </a:endParaRPr>
          </a:p>
          <a:p>
            <a:r>
              <a:rPr lang="sv-SE" sz="900" dirty="0"/>
              <a:t>Bedöm  riskfaktorernas </a:t>
            </a:r>
          </a:p>
          <a:p>
            <a:r>
              <a:rPr lang="sv-SE" sz="900" dirty="0"/>
              <a:t>omfattning.</a:t>
            </a:r>
            <a:endParaRPr lang="sv-SE" sz="900" dirty="0">
              <a:cs typeface="Calibri"/>
            </a:endParaRPr>
          </a:p>
          <a:p>
            <a:r>
              <a:rPr lang="sv-SE" sz="900" dirty="0"/>
              <a:t>Utlandsvård/utlandsvistelse?</a:t>
            </a:r>
            <a:endParaRPr lang="sv-SE" sz="900" dirty="0">
              <a:cs typeface="Calibri"/>
            </a:endParaRPr>
          </a:p>
          <a:p>
            <a:r>
              <a:rPr lang="sv-SE" sz="900" dirty="0"/>
              <a:t>Infektionskänslig vårdtagare?</a:t>
            </a:r>
            <a:endParaRPr lang="sv-SE" sz="900" dirty="0">
              <a:cs typeface="Calibri"/>
            </a:endParaRPr>
          </a:p>
          <a:p>
            <a:endParaRPr lang="sv-SE" sz="1050" dirty="0">
              <a:cs typeface="Calibri"/>
            </a:endParaRPr>
          </a:p>
        </p:txBody>
      </p:sp>
      <p:pic>
        <p:nvPicPr>
          <p:cNvPr id="15" name="Bildobjekt 14">
            <a:extLst>
              <a:ext uri="{FF2B5EF4-FFF2-40B4-BE49-F238E27FC236}">
                <a16:creationId xmlns:a16="http://schemas.microsoft.com/office/drawing/2014/main" id="{761CC353-4E3E-A120-A3FF-37ABC1278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316" y="6417934"/>
            <a:ext cx="2150545" cy="436359"/>
          </a:xfrm>
          <a:prstGeom prst="rect">
            <a:avLst/>
          </a:prstGeom>
        </p:spPr>
      </p:pic>
    </p:spTree>
    <p:extLst>
      <p:ext uri="{BB962C8B-B14F-4D97-AF65-F5344CB8AC3E}">
        <p14:creationId xmlns:p14="http://schemas.microsoft.com/office/powerpoint/2010/main" val="18082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98D441-9CCB-92AE-DB29-9736BC2AF00B}"/>
              </a:ext>
            </a:extLst>
          </p:cNvPr>
          <p:cNvSpPr>
            <a:spLocks noGrp="1"/>
          </p:cNvSpPr>
          <p:nvPr>
            <p:ph type="title"/>
          </p:nvPr>
        </p:nvSpPr>
        <p:spPr>
          <a:xfrm>
            <a:off x="553394" y="146906"/>
            <a:ext cx="9444389" cy="1315266"/>
          </a:xfrm>
        </p:spPr>
        <p:txBody>
          <a:bodyPr>
            <a:normAutofit fontScale="90000"/>
          </a:bodyPr>
          <a:lstStyle/>
          <a:p>
            <a:r>
              <a:rPr lang="sv-SE" sz="4000" b="1" dirty="0">
                <a:latin typeface="+mn-lt"/>
              </a:rPr>
              <a:t>Riskfaktorer för </a:t>
            </a:r>
            <a:r>
              <a:rPr lang="sv-SE" sz="4000" b="1" u="sng" dirty="0">
                <a:latin typeface="+mn-lt"/>
              </a:rPr>
              <a:t>vårdrelaterad infektion</a:t>
            </a:r>
            <a:r>
              <a:rPr lang="sv-SE" sz="4000" b="1" dirty="0">
                <a:latin typeface="+mn-lt"/>
              </a:rPr>
              <a:t> (VRI)</a:t>
            </a:r>
            <a:br>
              <a:rPr lang="sv-SE" dirty="0"/>
            </a:br>
            <a:r>
              <a:rPr lang="sv-SE" sz="1600" dirty="0"/>
              <a:t>VRI är den vanligaste </a:t>
            </a:r>
            <a:r>
              <a:rPr lang="sv-SE" sz="1600" dirty="0" err="1"/>
              <a:t>vårdskadan</a:t>
            </a:r>
            <a:r>
              <a:rPr lang="sv-SE" sz="1600" dirty="0"/>
              <a:t> och minst 30% kan förebyggas. De flesta vårdrelaterade infektioner</a:t>
            </a:r>
            <a:br>
              <a:rPr lang="sv-SE" sz="1600" dirty="0"/>
            </a:br>
            <a:r>
              <a:rPr lang="sv-SE" sz="1600" dirty="0"/>
              <a:t>orsakas av patientens/vårdtagarens egna bakterieflora. Förebyggande av riskfaktorer får därför stor betydelse. </a:t>
            </a:r>
            <a:br>
              <a:rPr lang="sv-SE" sz="1600" dirty="0"/>
            </a:br>
            <a:r>
              <a:rPr lang="sv-SE" sz="1600" dirty="0"/>
              <a:t>Nedan ges exempel på vanliga åtgärdbara riskfaktorer före VRI. </a:t>
            </a:r>
            <a:endParaRPr lang="sv-SE" dirty="0"/>
          </a:p>
        </p:txBody>
      </p:sp>
      <p:graphicFrame>
        <p:nvGraphicFramePr>
          <p:cNvPr id="5" name="Platshållare för innehåll 4">
            <a:extLst>
              <a:ext uri="{FF2B5EF4-FFF2-40B4-BE49-F238E27FC236}">
                <a16:creationId xmlns:a16="http://schemas.microsoft.com/office/drawing/2014/main" id="{11A5717D-49B7-EBF0-8679-1EB98B10A982}"/>
              </a:ext>
            </a:extLst>
          </p:cNvPr>
          <p:cNvGraphicFramePr>
            <a:graphicFrameLocks noGrp="1"/>
          </p:cNvGraphicFramePr>
          <p:nvPr>
            <p:ph idx="1"/>
            <p:extLst>
              <p:ext uri="{D42A27DB-BD31-4B8C-83A1-F6EECF244321}">
                <p14:modId xmlns:p14="http://schemas.microsoft.com/office/powerpoint/2010/main" val="4180686412"/>
              </p:ext>
            </p:extLst>
          </p:nvPr>
        </p:nvGraphicFramePr>
        <p:xfrm>
          <a:off x="548640" y="1591223"/>
          <a:ext cx="11245980" cy="4871401"/>
        </p:xfrm>
        <a:graphic>
          <a:graphicData uri="http://schemas.openxmlformats.org/drawingml/2006/table">
            <a:tbl>
              <a:tblPr firstRow="1" bandRow="1">
                <a:tableStyleId>{5C22544A-7EE6-4342-B048-85BDC9FD1C3A}</a:tableStyleId>
              </a:tblPr>
              <a:tblGrid>
                <a:gridCol w="2571078">
                  <a:extLst>
                    <a:ext uri="{9D8B030D-6E8A-4147-A177-3AD203B41FA5}">
                      <a16:colId xmlns:a16="http://schemas.microsoft.com/office/drawing/2014/main" val="2294666896"/>
                    </a:ext>
                  </a:extLst>
                </a:gridCol>
                <a:gridCol w="2662272">
                  <a:extLst>
                    <a:ext uri="{9D8B030D-6E8A-4147-A177-3AD203B41FA5}">
                      <a16:colId xmlns:a16="http://schemas.microsoft.com/office/drawing/2014/main" val="1657051215"/>
                    </a:ext>
                  </a:extLst>
                </a:gridCol>
                <a:gridCol w="6012630">
                  <a:extLst>
                    <a:ext uri="{9D8B030D-6E8A-4147-A177-3AD203B41FA5}">
                      <a16:colId xmlns:a16="http://schemas.microsoft.com/office/drawing/2014/main" val="109942812"/>
                    </a:ext>
                  </a:extLst>
                </a:gridCol>
              </a:tblGrid>
              <a:tr h="353118">
                <a:tc>
                  <a:txBody>
                    <a:bodyPr/>
                    <a:lstStyle/>
                    <a:p>
                      <a:r>
                        <a:rPr lang="sv-SE"/>
                        <a:t>Riskfaktorer</a:t>
                      </a:r>
                    </a:p>
                  </a:txBody>
                  <a:tcPr/>
                </a:tc>
                <a:tc>
                  <a:txBody>
                    <a:bodyPr/>
                    <a:lstStyle/>
                    <a:p>
                      <a:r>
                        <a:rPr lang="sv-SE"/>
                        <a:t>Ökad risk för</a:t>
                      </a:r>
                    </a:p>
                  </a:txBody>
                  <a:tcPr>
                    <a:solidFill>
                      <a:srgbClr val="FF0000"/>
                    </a:solidFill>
                  </a:tcPr>
                </a:tc>
                <a:tc>
                  <a:txBody>
                    <a:bodyPr/>
                    <a:lstStyle/>
                    <a:p>
                      <a:r>
                        <a:rPr lang="sv-SE"/>
                        <a:t>Vägledning till åtgärd</a:t>
                      </a:r>
                    </a:p>
                  </a:txBody>
                  <a:tcPr/>
                </a:tc>
                <a:extLst>
                  <a:ext uri="{0D108BD9-81ED-4DB2-BD59-A6C34878D82A}">
                    <a16:rowId xmlns:a16="http://schemas.microsoft.com/office/drawing/2014/main" val="1203769038"/>
                  </a:ext>
                </a:extLst>
              </a:tr>
              <a:tr h="617957">
                <a:tc>
                  <a:txBody>
                    <a:bodyPr/>
                    <a:lstStyle/>
                    <a:p>
                      <a:r>
                        <a:rPr lang="sv-SE" sz="1200" dirty="0">
                          <a:solidFill>
                            <a:schemeClr val="bg1"/>
                          </a:solidFill>
                        </a:rPr>
                        <a:t>Sår, dränage</a:t>
                      </a:r>
                    </a:p>
                  </a:txBody>
                  <a:tcPr>
                    <a:solidFill>
                      <a:schemeClr val="accent1"/>
                    </a:solidFill>
                  </a:tcPr>
                </a:tc>
                <a:tc>
                  <a:txBody>
                    <a:bodyPr/>
                    <a:lstStyle/>
                    <a:p>
                      <a:r>
                        <a:rPr lang="sv-SE" sz="1200">
                          <a:solidFill>
                            <a:schemeClr val="bg1"/>
                          </a:solidFill>
                        </a:rPr>
                        <a:t>Infektion i underliggande vävnad</a:t>
                      </a:r>
                    </a:p>
                  </a:txBody>
                  <a:tcPr>
                    <a:solidFill>
                      <a:srgbClr val="FF0000"/>
                    </a:solidFill>
                  </a:tcPr>
                </a:tc>
                <a:tc>
                  <a:txBody>
                    <a:bodyPr/>
                    <a:lstStyle/>
                    <a:p>
                      <a:r>
                        <a:rPr lang="sv-SE" sz="1200" dirty="0"/>
                        <a:t>Bedöm risk för trycksår och förebygg</a:t>
                      </a:r>
                    </a:p>
                    <a:p>
                      <a:r>
                        <a:rPr lang="sv-SE" sz="1200" dirty="0"/>
                        <a:t>Sår, säkerställ att det finns en behandlingsplan</a:t>
                      </a:r>
                    </a:p>
                    <a:p>
                      <a:r>
                        <a:rPr lang="sv-SE" sz="1200" dirty="0"/>
                        <a:t>Dränage, utvärdera behov regelbundet och avveckla</a:t>
                      </a:r>
                    </a:p>
                  </a:txBody>
                  <a:tcPr/>
                </a:tc>
                <a:extLst>
                  <a:ext uri="{0D108BD9-81ED-4DB2-BD59-A6C34878D82A}">
                    <a16:rowId xmlns:a16="http://schemas.microsoft.com/office/drawing/2014/main" val="387688312"/>
                  </a:ext>
                </a:extLst>
              </a:tr>
              <a:tr h="551139">
                <a:tc>
                  <a:txBody>
                    <a:bodyPr/>
                    <a:lstStyle/>
                    <a:p>
                      <a:r>
                        <a:rPr lang="sv-SE" sz="1200" dirty="0">
                          <a:solidFill>
                            <a:schemeClr val="bg1"/>
                          </a:solidFill>
                        </a:rPr>
                        <a:t>KAD (kvarliggande urinkateter) , blåsöverfyllnad</a:t>
                      </a:r>
                    </a:p>
                  </a:txBody>
                  <a:tcPr>
                    <a:solidFill>
                      <a:schemeClr val="accent1"/>
                    </a:solidFill>
                  </a:tcPr>
                </a:tc>
                <a:tc>
                  <a:txBody>
                    <a:bodyPr/>
                    <a:lstStyle/>
                    <a:p>
                      <a:r>
                        <a:rPr lang="sv-SE" sz="1200">
                          <a:solidFill>
                            <a:schemeClr val="bg1"/>
                          </a:solidFill>
                        </a:rPr>
                        <a:t>Urinvägsinfektion</a:t>
                      </a:r>
                    </a:p>
                  </a:txBody>
                  <a:tcPr>
                    <a:solidFill>
                      <a:srgbClr val="FF0000"/>
                    </a:solidFill>
                  </a:tcPr>
                </a:tc>
                <a:tc>
                  <a:txBody>
                    <a:bodyPr/>
                    <a:lstStyle/>
                    <a:p>
                      <a:r>
                        <a:rPr lang="sv-SE" sz="1200"/>
                        <a:t>KAD, utvärdera behov regelbundet och avveckla</a:t>
                      </a:r>
                    </a:p>
                    <a:p>
                      <a:r>
                        <a:rPr lang="sv-SE" sz="1200"/>
                        <a:t>Bedöm risk för blåsöverfyllnad och förebygg </a:t>
                      </a:r>
                      <a:r>
                        <a:rPr lang="sv-SE" sz="1200" err="1"/>
                        <a:t>residualurin</a:t>
                      </a:r>
                      <a:r>
                        <a:rPr lang="sv-SE" sz="1200"/>
                        <a:t> (resturin som kan ligga kvar i blåsan efter tömning)</a:t>
                      </a:r>
                    </a:p>
                  </a:txBody>
                  <a:tcPr/>
                </a:tc>
                <a:extLst>
                  <a:ext uri="{0D108BD9-81ED-4DB2-BD59-A6C34878D82A}">
                    <a16:rowId xmlns:a16="http://schemas.microsoft.com/office/drawing/2014/main" val="268378718"/>
                  </a:ext>
                </a:extLst>
              </a:tr>
              <a:tr h="928164">
                <a:tc>
                  <a:txBody>
                    <a:bodyPr/>
                    <a:lstStyle/>
                    <a:p>
                      <a:r>
                        <a:rPr lang="sv-SE" sz="1200">
                          <a:solidFill>
                            <a:schemeClr val="bg1"/>
                          </a:solidFill>
                        </a:rPr>
                        <a:t>Kärlinfart</a:t>
                      </a:r>
                    </a:p>
                  </a:txBody>
                  <a:tcPr>
                    <a:solidFill>
                      <a:schemeClr val="accent1"/>
                    </a:solidFill>
                  </a:tcPr>
                </a:tc>
                <a:tc>
                  <a:txBody>
                    <a:bodyPr/>
                    <a:lstStyle/>
                    <a:p>
                      <a:r>
                        <a:rPr lang="sv-SE" sz="1200">
                          <a:solidFill>
                            <a:schemeClr val="bg1"/>
                          </a:solidFill>
                        </a:rPr>
                        <a:t>Bakterieinfektion i blodbanan</a:t>
                      </a:r>
                    </a:p>
                  </a:txBody>
                  <a:tcPr>
                    <a:solidFill>
                      <a:srgbClr val="FF0000"/>
                    </a:solidFill>
                  </a:tcPr>
                </a:tc>
                <a:tc>
                  <a:txBody>
                    <a:bodyPr/>
                    <a:lstStyle/>
                    <a:p>
                      <a:r>
                        <a:rPr lang="sv-SE" sz="1200"/>
                        <a:t>Byt infart som inte satts *aseptiskt, exempelvis i akutsituation</a:t>
                      </a:r>
                    </a:p>
                    <a:p>
                      <a:r>
                        <a:rPr lang="sv-SE" sz="1200"/>
                        <a:t>Inspektera och utvärdera behov dagligen </a:t>
                      </a:r>
                    </a:p>
                    <a:p>
                      <a:r>
                        <a:rPr lang="sv-SE" sz="1200"/>
                        <a:t>Avveckla infart som ej används eller vid komplikationstecken</a:t>
                      </a:r>
                    </a:p>
                  </a:txBody>
                  <a:tcPr/>
                </a:tc>
                <a:extLst>
                  <a:ext uri="{0D108BD9-81ED-4DB2-BD59-A6C34878D82A}">
                    <a16:rowId xmlns:a16="http://schemas.microsoft.com/office/drawing/2014/main" val="1474412851"/>
                  </a:ext>
                </a:extLst>
              </a:tr>
              <a:tr h="817345">
                <a:tc>
                  <a:txBody>
                    <a:bodyPr/>
                    <a:lstStyle/>
                    <a:p>
                      <a:r>
                        <a:rPr lang="sv-SE" sz="1200" dirty="0">
                          <a:solidFill>
                            <a:schemeClr val="bg1"/>
                          </a:solidFill>
                        </a:rPr>
                        <a:t>Endotrakealtub (andningshjälpmedel  via munnen eller näsan)/ </a:t>
                      </a:r>
                      <a:r>
                        <a:rPr lang="sv-SE" sz="1200" dirty="0" err="1">
                          <a:solidFill>
                            <a:schemeClr val="bg1"/>
                          </a:solidFill>
                        </a:rPr>
                        <a:t>trakestomi</a:t>
                      </a:r>
                      <a:r>
                        <a:rPr lang="sv-SE" sz="1200" dirty="0">
                          <a:solidFill>
                            <a:schemeClr val="bg1"/>
                          </a:solidFill>
                        </a:rPr>
                        <a:t>  (andningstub via halsen)</a:t>
                      </a:r>
                    </a:p>
                  </a:txBody>
                  <a:tcPr>
                    <a:solidFill>
                      <a:schemeClr val="accent1"/>
                    </a:solidFill>
                  </a:tcPr>
                </a:tc>
                <a:tc>
                  <a:txBody>
                    <a:bodyPr/>
                    <a:lstStyle/>
                    <a:p>
                      <a:r>
                        <a:rPr lang="sv-SE" sz="1200" dirty="0">
                          <a:solidFill>
                            <a:schemeClr val="bg1"/>
                          </a:solidFill>
                        </a:rPr>
                        <a:t>Pneumoni (lunginflammation)</a:t>
                      </a:r>
                    </a:p>
                  </a:txBody>
                  <a:tcPr>
                    <a:solidFill>
                      <a:srgbClr val="FF0000"/>
                    </a:solidFill>
                  </a:tcPr>
                </a:tc>
                <a:tc>
                  <a:txBody>
                    <a:bodyPr/>
                    <a:lstStyle/>
                    <a:p>
                      <a:r>
                        <a:rPr lang="sv-SE" sz="1200"/>
                        <a:t>Använd sterilt vatten för befuktning av luftvägar</a:t>
                      </a:r>
                    </a:p>
                    <a:p>
                      <a:r>
                        <a:rPr lang="sv-SE" sz="1200"/>
                        <a:t>Använd sterilt vatten/natriumklorid för slutsköljning av andningshjälpmedel </a:t>
                      </a:r>
                    </a:p>
                    <a:p>
                      <a:r>
                        <a:rPr lang="sv-SE" sz="1200"/>
                        <a:t>som rengjorts manuellt</a:t>
                      </a:r>
                    </a:p>
                  </a:txBody>
                  <a:tcPr/>
                </a:tc>
                <a:extLst>
                  <a:ext uri="{0D108BD9-81ED-4DB2-BD59-A6C34878D82A}">
                    <a16:rowId xmlns:a16="http://schemas.microsoft.com/office/drawing/2014/main" val="2710038914"/>
                  </a:ext>
                </a:extLst>
              </a:tr>
              <a:tr h="834277">
                <a:tc>
                  <a:txBody>
                    <a:bodyPr/>
                    <a:lstStyle/>
                    <a:p>
                      <a:r>
                        <a:rPr lang="sv-SE" sz="1200" err="1">
                          <a:solidFill>
                            <a:schemeClr val="bg1"/>
                          </a:solidFill>
                        </a:rPr>
                        <a:t>Immobilisering</a:t>
                      </a:r>
                      <a:r>
                        <a:rPr lang="sv-SE" sz="1200">
                          <a:solidFill>
                            <a:schemeClr val="bg1"/>
                          </a:solidFill>
                        </a:rPr>
                        <a:t> (nedsatt rörelseförmåga)/ </a:t>
                      </a:r>
                      <a:r>
                        <a:rPr lang="sv-SE" sz="1200" err="1">
                          <a:solidFill>
                            <a:schemeClr val="bg1"/>
                          </a:solidFill>
                        </a:rPr>
                        <a:t>sedering</a:t>
                      </a:r>
                      <a:r>
                        <a:rPr lang="sv-SE" sz="1200">
                          <a:solidFill>
                            <a:schemeClr val="bg1"/>
                          </a:solidFill>
                        </a:rPr>
                        <a:t> (nedsatt medvetande)</a:t>
                      </a:r>
                    </a:p>
                  </a:txBody>
                  <a:tcPr>
                    <a:solidFill>
                      <a:schemeClr val="accent1"/>
                    </a:solidFill>
                  </a:tcPr>
                </a:tc>
                <a:tc>
                  <a:txBody>
                    <a:bodyPr/>
                    <a:lstStyle/>
                    <a:p>
                      <a:r>
                        <a:rPr lang="sv-SE" sz="1200">
                          <a:solidFill>
                            <a:schemeClr val="bg1"/>
                          </a:solidFill>
                        </a:rPr>
                        <a:t>Pneumoni, </a:t>
                      </a:r>
                      <a:r>
                        <a:rPr lang="sv-SE" sz="1200" err="1">
                          <a:solidFill>
                            <a:schemeClr val="bg1"/>
                          </a:solidFill>
                        </a:rPr>
                        <a:t>residualurin</a:t>
                      </a:r>
                      <a:r>
                        <a:rPr lang="sv-SE" sz="1200">
                          <a:solidFill>
                            <a:schemeClr val="bg1"/>
                          </a:solidFill>
                        </a:rPr>
                        <a:t> </a:t>
                      </a:r>
                      <a:r>
                        <a:rPr lang="sv-SE" sz="1200" b="0" i="0" u="none" strike="noStrike" noProof="0">
                          <a:solidFill>
                            <a:schemeClr val="bg1"/>
                          </a:solidFill>
                          <a:latin typeface="Calibri"/>
                        </a:rPr>
                        <a:t>(resturin som kan ligga kvar i blåsan efter tömning) </a:t>
                      </a:r>
                      <a:r>
                        <a:rPr lang="sv-SE" sz="1200">
                          <a:solidFill>
                            <a:schemeClr val="bg1"/>
                          </a:solidFill>
                        </a:rPr>
                        <a:t>och trycksår</a:t>
                      </a:r>
                      <a:endParaRPr lang="sv-SE"/>
                    </a:p>
                  </a:txBody>
                  <a:tcPr>
                    <a:solidFill>
                      <a:srgbClr val="FF0000"/>
                    </a:solidFill>
                  </a:tcPr>
                </a:tc>
                <a:tc>
                  <a:txBody>
                    <a:bodyPr/>
                    <a:lstStyle/>
                    <a:p>
                      <a:r>
                        <a:rPr lang="sv-SE" sz="1200"/>
                        <a:t>Mobilisera tidigt (åtgärder för att upprätthålla/förbättra rörelseförmågan), bedöm behov av andningsgymnastik</a:t>
                      </a:r>
                    </a:p>
                    <a:p>
                      <a:r>
                        <a:rPr lang="sv-SE" sz="1200"/>
                        <a:t>Avhjälp om möjligt faktorer som är sederande eller hindrar mobilisering</a:t>
                      </a:r>
                    </a:p>
                    <a:p>
                      <a:r>
                        <a:rPr lang="sv-SE" sz="1200"/>
                        <a:t>Höj huvudändan (observera risk för trycksår)</a:t>
                      </a:r>
                    </a:p>
                  </a:txBody>
                  <a:tcPr/>
                </a:tc>
                <a:extLst>
                  <a:ext uri="{0D108BD9-81ED-4DB2-BD59-A6C34878D82A}">
                    <a16:rowId xmlns:a16="http://schemas.microsoft.com/office/drawing/2014/main" val="2557429776"/>
                  </a:ext>
                </a:extLst>
              </a:tr>
              <a:tr h="618676">
                <a:tc>
                  <a:txBody>
                    <a:bodyPr/>
                    <a:lstStyle/>
                    <a:p>
                      <a:r>
                        <a:rPr lang="sv-SE" sz="1200">
                          <a:solidFill>
                            <a:schemeClr val="bg1"/>
                          </a:solidFill>
                        </a:rPr>
                        <a:t>Antibiotikabehandling</a:t>
                      </a:r>
                    </a:p>
                  </a:txBody>
                  <a:tcPr>
                    <a:solidFill>
                      <a:schemeClr val="accent1"/>
                    </a:solidFill>
                  </a:tcPr>
                </a:tc>
                <a:tc>
                  <a:txBody>
                    <a:bodyPr/>
                    <a:lstStyle/>
                    <a:p>
                      <a:r>
                        <a:rPr lang="sv-SE" sz="1200">
                          <a:solidFill>
                            <a:schemeClr val="bg1"/>
                          </a:solidFill>
                        </a:rPr>
                        <a:t>Tarminfektion med C. </a:t>
                      </a:r>
                      <a:r>
                        <a:rPr lang="sv-SE" sz="1200" err="1">
                          <a:solidFill>
                            <a:schemeClr val="bg1"/>
                          </a:solidFill>
                        </a:rPr>
                        <a:t>difficile</a:t>
                      </a:r>
                    </a:p>
                    <a:p>
                      <a:r>
                        <a:rPr lang="sv-SE" sz="1200">
                          <a:solidFill>
                            <a:schemeClr val="bg1"/>
                          </a:solidFill>
                        </a:rPr>
                        <a:t>Tillväxt av resistenta bakterier</a:t>
                      </a:r>
                    </a:p>
                  </a:txBody>
                  <a:tcPr>
                    <a:solidFill>
                      <a:srgbClr val="FF0000"/>
                    </a:solidFill>
                  </a:tcPr>
                </a:tc>
                <a:tc>
                  <a:txBody>
                    <a:bodyPr/>
                    <a:lstStyle/>
                    <a:p>
                      <a:r>
                        <a:rPr lang="sv-SE" sz="1200" dirty="0"/>
                        <a:t>Eftersträva riktad terapi, kort behandlingstid och tidig peroral behandling</a:t>
                      </a:r>
                    </a:p>
                    <a:p>
                      <a:r>
                        <a:rPr lang="sv-SE" sz="1200" dirty="0"/>
                        <a:t>Följ Stramas riktlinjer (</a:t>
                      </a:r>
                      <a:r>
                        <a:rPr lang="sv-SE" sz="1200" b="0" i="0" u="none" strike="noStrike" noProof="0" dirty="0">
                          <a:latin typeface="Calibri"/>
                          <a:hlinkClick r:id="rId3"/>
                        </a:rPr>
                        <a:t>10-punktsprogrammet-uppdaterad-lang-version-juni-2022.pdf (strama.se)</a:t>
                      </a:r>
                    </a:p>
                  </a:txBody>
                  <a:tcPr/>
                </a:tc>
                <a:extLst>
                  <a:ext uri="{0D108BD9-81ED-4DB2-BD59-A6C34878D82A}">
                    <a16:rowId xmlns:a16="http://schemas.microsoft.com/office/drawing/2014/main" val="181151312"/>
                  </a:ext>
                </a:extLst>
              </a:tr>
            </a:tbl>
          </a:graphicData>
        </a:graphic>
      </p:graphicFrame>
      <p:pic>
        <p:nvPicPr>
          <p:cNvPr id="4" name="Bildobjekt 3">
            <a:extLst>
              <a:ext uri="{FF2B5EF4-FFF2-40B4-BE49-F238E27FC236}">
                <a16:creationId xmlns:a16="http://schemas.microsoft.com/office/drawing/2014/main" id="{7BA57C8E-499F-FEA4-612F-A99C5DA2FA73}"/>
              </a:ext>
            </a:extLst>
          </p:cNvPr>
          <p:cNvPicPr>
            <a:picLocks noChangeAspect="1"/>
          </p:cNvPicPr>
          <p:nvPr/>
        </p:nvPicPr>
        <p:blipFill>
          <a:blip r:embed="rId4"/>
          <a:stretch>
            <a:fillRect/>
          </a:stretch>
        </p:blipFill>
        <p:spPr>
          <a:xfrm>
            <a:off x="9240053" y="6343611"/>
            <a:ext cx="2346698" cy="497457"/>
          </a:xfrm>
          <a:prstGeom prst="rect">
            <a:avLst/>
          </a:prstGeom>
        </p:spPr>
      </p:pic>
      <p:sp>
        <p:nvSpPr>
          <p:cNvPr id="7" name="Ellips 6">
            <a:extLst>
              <a:ext uri="{FF2B5EF4-FFF2-40B4-BE49-F238E27FC236}">
                <a16:creationId xmlns:a16="http://schemas.microsoft.com/office/drawing/2014/main" id="{2BF7D20B-0575-F40F-362C-485672CDAFBD}"/>
              </a:ext>
            </a:extLst>
          </p:cNvPr>
          <p:cNvSpPr/>
          <p:nvPr/>
        </p:nvSpPr>
        <p:spPr>
          <a:xfrm>
            <a:off x="10413402" y="150607"/>
            <a:ext cx="1516829" cy="1325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a:t>Arbeta *aseptiskt</a:t>
            </a:r>
          </a:p>
          <a:p>
            <a:pPr algn="ctr"/>
            <a:r>
              <a:rPr lang="sv-SE" sz="900"/>
              <a:t>Vid hantering av sår, drän, kateter, kärlinfart, sond och andnings-hjälpmedel</a:t>
            </a:r>
            <a:endParaRPr lang="sv-SE" sz="900">
              <a:cs typeface="Calibri"/>
            </a:endParaRPr>
          </a:p>
        </p:txBody>
      </p:sp>
      <p:sp>
        <p:nvSpPr>
          <p:cNvPr id="6" name="textruta 5">
            <a:extLst>
              <a:ext uri="{FF2B5EF4-FFF2-40B4-BE49-F238E27FC236}">
                <a16:creationId xmlns:a16="http://schemas.microsoft.com/office/drawing/2014/main" id="{FC2E31CE-EDF2-F697-53E9-DAFC629191EE}"/>
              </a:ext>
            </a:extLst>
          </p:cNvPr>
          <p:cNvSpPr txBox="1"/>
          <p:nvPr/>
        </p:nvSpPr>
        <p:spPr>
          <a:xfrm>
            <a:off x="8186351" y="1184189"/>
            <a:ext cx="229629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a:cs typeface="Calibri"/>
              </a:rPr>
              <a:t>*Aseptiskt= bevara det rena rent och det sterila sterilt fram till användning </a:t>
            </a:r>
          </a:p>
        </p:txBody>
      </p:sp>
    </p:spTree>
    <p:extLst>
      <p:ext uri="{BB962C8B-B14F-4D97-AF65-F5344CB8AC3E}">
        <p14:creationId xmlns:p14="http://schemas.microsoft.com/office/powerpoint/2010/main" val="4831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46C39EA3-EA64-2578-145B-5C091CE025F1}"/>
              </a:ext>
            </a:extLst>
          </p:cNvPr>
          <p:cNvSpPr>
            <a:spLocks noGrp="1"/>
          </p:cNvSpPr>
          <p:nvPr>
            <p:ph type="subTitle" idx="1"/>
          </p:nvPr>
        </p:nvSpPr>
        <p:spPr>
          <a:xfrm>
            <a:off x="839417" y="1122362"/>
            <a:ext cx="4310726" cy="1709849"/>
          </a:xfrm>
        </p:spPr>
        <p:txBody>
          <a:bodyPr anchor="b">
            <a:noAutofit/>
          </a:bodyPr>
          <a:lstStyle/>
          <a:p>
            <a:pPr algn="l"/>
            <a:r>
              <a:rPr lang="sv-SE" sz="4000" dirty="0"/>
              <a:t>Identifiera, bedöma och analysera risker</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01644F98-2AFA-7CDD-BBDF-7F2D4D1D0CB1}"/>
              </a:ext>
            </a:extLst>
          </p:cNvPr>
          <p:cNvPicPr>
            <a:picLocks noChangeAspect="1"/>
          </p:cNvPicPr>
          <p:nvPr/>
        </p:nvPicPr>
        <p:blipFill rotWithShape="1">
          <a:blip r:embed="rId3"/>
          <a:srcRect t="1268"/>
          <a:stretch/>
        </p:blipFill>
        <p:spPr>
          <a:xfrm>
            <a:off x="5922492" y="666728"/>
            <a:ext cx="5536001" cy="5465791"/>
          </a:xfrm>
          <a:prstGeom prst="rect">
            <a:avLst/>
          </a:prstGeom>
        </p:spPr>
      </p:pic>
    </p:spTree>
    <p:extLst>
      <p:ext uri="{BB962C8B-B14F-4D97-AF65-F5344CB8AC3E}">
        <p14:creationId xmlns:p14="http://schemas.microsoft.com/office/powerpoint/2010/main" val="8903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9AD31E0-D82F-8723-F6A1-3DB8A50E74F4}"/>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Diskussion i kommunal vård</a:t>
            </a: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Platshållare för innehåll 2">
            <a:extLst>
              <a:ext uri="{FF2B5EF4-FFF2-40B4-BE49-F238E27FC236}">
                <a16:creationId xmlns:a16="http://schemas.microsoft.com/office/drawing/2014/main" id="{D948F083-9889-AD70-9A18-7D6E8E6399C2}"/>
              </a:ext>
            </a:extLst>
          </p:cNvPr>
          <p:cNvSpPr>
            <a:spLocks noGrp="1"/>
          </p:cNvSpPr>
          <p:nvPr>
            <p:ph sz="half" idx="1"/>
          </p:nvPr>
        </p:nvSpPr>
        <p:spPr>
          <a:xfrm>
            <a:off x="5370153" y="1526033"/>
            <a:ext cx="5536397" cy="3935281"/>
          </a:xfrm>
        </p:spPr>
        <p:txBody>
          <a:bodyPr vert="horz" lIns="91440" tIns="45720" rIns="91440" bIns="45720" rtlCol="0">
            <a:normAutofit/>
          </a:bodyPr>
          <a:lstStyle/>
          <a:p>
            <a:r>
              <a:rPr lang="en-US" sz="2600" dirty="0" err="1"/>
              <a:t>Bedöms</a:t>
            </a:r>
            <a:r>
              <a:rPr lang="en-US" sz="2600" dirty="0"/>
              <a:t> </a:t>
            </a:r>
            <a:r>
              <a:rPr lang="en-US" sz="2600" dirty="0" err="1"/>
              <a:t>vårdhygiensiska</a:t>
            </a:r>
            <a:r>
              <a:rPr lang="en-US" sz="2600" dirty="0"/>
              <a:t> </a:t>
            </a:r>
            <a:r>
              <a:rPr lang="en-US" sz="2600" dirty="0" err="1"/>
              <a:t>riskfaktorer</a:t>
            </a:r>
            <a:r>
              <a:rPr lang="en-US" sz="2600" dirty="0"/>
              <a:t> hos </a:t>
            </a:r>
            <a:r>
              <a:rPr lang="en-US" sz="2600" dirty="0" err="1"/>
              <a:t>vård</a:t>
            </a:r>
            <a:r>
              <a:rPr lang="en-US" sz="2600" dirty="0"/>
              <a:t>- </a:t>
            </a:r>
            <a:r>
              <a:rPr lang="en-US" sz="2600" dirty="0" err="1"/>
              <a:t>och</a:t>
            </a:r>
            <a:r>
              <a:rPr lang="en-US" sz="2600" dirty="0"/>
              <a:t> </a:t>
            </a:r>
            <a:r>
              <a:rPr lang="en-US" sz="2600" dirty="0" err="1"/>
              <a:t>omsorgstagare</a:t>
            </a:r>
            <a:r>
              <a:rPr lang="en-US" sz="2600" dirty="0"/>
              <a:t> </a:t>
            </a:r>
            <a:r>
              <a:rPr lang="en-US" sz="2600" dirty="0" err="1"/>
              <a:t>oavsett</a:t>
            </a:r>
            <a:r>
              <a:rPr lang="en-US" sz="2600" dirty="0"/>
              <a:t> </a:t>
            </a:r>
            <a:r>
              <a:rPr lang="en-US" sz="2600" dirty="0" err="1"/>
              <a:t>känd</a:t>
            </a:r>
            <a:r>
              <a:rPr lang="en-US" sz="2600" dirty="0"/>
              <a:t> </a:t>
            </a:r>
            <a:r>
              <a:rPr lang="en-US" sz="2600" dirty="0" err="1"/>
              <a:t>eller</a:t>
            </a:r>
            <a:r>
              <a:rPr lang="en-US" sz="2600" dirty="0"/>
              <a:t> </a:t>
            </a:r>
            <a:r>
              <a:rPr lang="en-US" sz="2600" dirty="0" err="1"/>
              <a:t>okänd</a:t>
            </a:r>
            <a:r>
              <a:rPr lang="en-US" sz="2600" dirty="0"/>
              <a:t> </a:t>
            </a:r>
            <a:r>
              <a:rPr lang="en-US" sz="2600" dirty="0" err="1"/>
              <a:t>smitta</a:t>
            </a:r>
            <a:r>
              <a:rPr lang="en-US" sz="2600" dirty="0"/>
              <a:t>? Hur </a:t>
            </a:r>
            <a:r>
              <a:rPr lang="en-US" sz="2600" dirty="0" err="1"/>
              <a:t>gör</a:t>
            </a:r>
            <a:r>
              <a:rPr lang="en-US" sz="2600" dirty="0"/>
              <a:t> vi det?</a:t>
            </a:r>
          </a:p>
          <a:p>
            <a:r>
              <a:rPr lang="en-US" sz="2600" dirty="0"/>
              <a:t>Hur </a:t>
            </a:r>
            <a:r>
              <a:rPr lang="en-US" sz="2600" dirty="0" err="1"/>
              <a:t>gör</a:t>
            </a:r>
            <a:r>
              <a:rPr lang="en-US" sz="2600" dirty="0"/>
              <a:t> vi om </a:t>
            </a:r>
            <a:r>
              <a:rPr lang="en-US" sz="2600" dirty="0" err="1"/>
              <a:t>en</a:t>
            </a:r>
            <a:r>
              <a:rPr lang="en-US" sz="2600" dirty="0"/>
              <a:t> </a:t>
            </a:r>
            <a:r>
              <a:rPr lang="en-US" sz="2600" dirty="0" err="1"/>
              <a:t>vård-och</a:t>
            </a:r>
            <a:r>
              <a:rPr lang="en-US" sz="2600" dirty="0"/>
              <a:t> </a:t>
            </a:r>
            <a:r>
              <a:rPr lang="en-US" sz="2600" dirty="0" err="1"/>
              <a:t>omsorgstagare</a:t>
            </a:r>
            <a:r>
              <a:rPr lang="en-US" sz="2600" dirty="0"/>
              <a:t> </a:t>
            </a:r>
            <a:r>
              <a:rPr lang="en-US" sz="2600" dirty="0" err="1"/>
              <a:t>utvecklar</a:t>
            </a:r>
            <a:r>
              <a:rPr lang="en-US" sz="2600" dirty="0"/>
              <a:t> </a:t>
            </a:r>
            <a:r>
              <a:rPr lang="en-US" sz="2600" dirty="0" err="1"/>
              <a:t>riskfaktorer</a:t>
            </a:r>
            <a:r>
              <a:rPr lang="en-US" sz="2600" dirty="0"/>
              <a:t>?</a:t>
            </a:r>
          </a:p>
          <a:p>
            <a:r>
              <a:rPr lang="en-US" sz="2600" dirty="0" err="1"/>
              <a:t>Diskutera</a:t>
            </a:r>
            <a:r>
              <a:rPr lang="en-US" sz="2600" dirty="0"/>
              <a:t> </a:t>
            </a:r>
            <a:r>
              <a:rPr lang="en-US" sz="2600" dirty="0" err="1"/>
              <a:t>vilka</a:t>
            </a:r>
            <a:r>
              <a:rPr lang="en-US" sz="2600" dirty="0"/>
              <a:t> era </a:t>
            </a:r>
            <a:r>
              <a:rPr lang="en-US" sz="2600" dirty="0" err="1"/>
              <a:t>utmaningar</a:t>
            </a:r>
            <a:r>
              <a:rPr lang="en-US" sz="2600" dirty="0"/>
              <a:t> </a:t>
            </a:r>
            <a:r>
              <a:rPr lang="en-US" sz="2600" dirty="0" err="1"/>
              <a:t>är</a:t>
            </a:r>
            <a:r>
              <a:rPr lang="en-US" sz="2600" dirty="0"/>
              <a:t> </a:t>
            </a:r>
            <a:r>
              <a:rPr lang="en-US" sz="2600" dirty="0" err="1"/>
              <a:t>kring</a:t>
            </a:r>
            <a:r>
              <a:rPr lang="en-US" sz="2600" dirty="0"/>
              <a:t> </a:t>
            </a:r>
            <a:r>
              <a:rPr lang="en-US" sz="2600" dirty="0" err="1"/>
              <a:t>att</a:t>
            </a:r>
            <a:r>
              <a:rPr lang="en-US" sz="2600" dirty="0"/>
              <a:t> </a:t>
            </a:r>
            <a:r>
              <a:rPr lang="en-US" sz="2600" dirty="0" err="1"/>
              <a:t>bedöma</a:t>
            </a:r>
            <a:r>
              <a:rPr lang="en-US" sz="2600" dirty="0"/>
              <a:t> </a:t>
            </a:r>
            <a:r>
              <a:rPr lang="en-US" sz="2600" dirty="0" err="1"/>
              <a:t>riskfaktorer</a:t>
            </a:r>
            <a:r>
              <a:rPr lang="en-US" sz="2600" dirty="0"/>
              <a:t> hos </a:t>
            </a:r>
            <a:r>
              <a:rPr lang="en-US" sz="2600" dirty="0" err="1"/>
              <a:t>vård</a:t>
            </a:r>
            <a:r>
              <a:rPr lang="en-US" sz="2600" dirty="0"/>
              <a:t>- </a:t>
            </a:r>
            <a:r>
              <a:rPr lang="en-US" sz="2600" dirty="0" err="1"/>
              <a:t>och</a:t>
            </a:r>
            <a:r>
              <a:rPr lang="en-US" sz="2600" dirty="0"/>
              <a:t> </a:t>
            </a:r>
            <a:r>
              <a:rPr lang="en-US" sz="2600" dirty="0" err="1"/>
              <a:t>omsorgstagarna</a:t>
            </a:r>
            <a:r>
              <a:rPr lang="en-US" sz="2600" dirty="0"/>
              <a:t>!</a:t>
            </a:r>
          </a:p>
        </p:txBody>
      </p:sp>
      <p:sp>
        <p:nvSpPr>
          <p:cNvPr id="5" name="Platshållare för bildnummer 4">
            <a:extLst>
              <a:ext uri="{FF2B5EF4-FFF2-40B4-BE49-F238E27FC236}">
                <a16:creationId xmlns:a16="http://schemas.microsoft.com/office/drawing/2014/main" id="{00CB61EE-A20B-0AEE-01BB-C1D2487E3B1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15</a:t>
            </a:fld>
            <a:endParaRPr lang="en-US"/>
          </a:p>
        </p:txBody>
      </p:sp>
    </p:spTree>
    <p:extLst>
      <p:ext uri="{BB962C8B-B14F-4D97-AF65-F5344CB8AC3E}">
        <p14:creationId xmlns:p14="http://schemas.microsoft.com/office/powerpoint/2010/main" val="30497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C598A5-96C2-4FDC-965F-DA31B4B8BC15}"/>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latin typeface="+mj-lt"/>
                <a:ea typeface="+mj-ea"/>
                <a:cs typeface="+mj-cs"/>
              </a:rPr>
              <a:t>Utbildningar och arbetsmaterial</a:t>
            </a:r>
            <a:r>
              <a:rPr lang="en-US" sz="3600" dirty="0"/>
              <a:t> </a:t>
            </a:r>
            <a:endParaRPr lang="en-US" sz="3600" kern="1200" dirty="0">
              <a:latin typeface="+mj-lt"/>
              <a:ea typeface="Calibri Light"/>
              <a:cs typeface="Calibri Light"/>
            </a:endParaRPr>
          </a:p>
        </p:txBody>
      </p:sp>
      <p:sp>
        <p:nvSpPr>
          <p:cNvPr id="3" name="Platshållare för text 2">
            <a:extLst>
              <a:ext uri="{FF2B5EF4-FFF2-40B4-BE49-F238E27FC236}">
                <a16:creationId xmlns:a16="http://schemas.microsoft.com/office/drawing/2014/main" id="{4D92FC1F-564B-4CA2-A843-A546F26E9909}"/>
              </a:ext>
            </a:extLst>
          </p:cNvPr>
          <p:cNvSpPr>
            <a:spLocks noGrp="1"/>
          </p:cNvSpPr>
          <p:nvPr>
            <p:ph type="body" sz="quarter" idx="15"/>
          </p:nvPr>
        </p:nvSpPr>
        <p:spPr>
          <a:xfrm>
            <a:off x="485140" y="1946434"/>
            <a:ext cx="4282984" cy="3511943"/>
          </a:xfrm>
        </p:spPr>
        <p:txBody>
          <a:bodyPr vert="horz" lIns="91440" tIns="45720" rIns="91440" bIns="45720" rtlCol="0" anchor="ctr">
            <a:normAutofit/>
          </a:bodyPr>
          <a:lstStyle/>
          <a:p>
            <a:r>
              <a:rPr lang="en-US" dirty="0"/>
              <a:t>Utbildning om basala hygienrutiner, finns nu även på engelska.</a:t>
            </a:r>
          </a:p>
          <a:p>
            <a:r>
              <a:rPr lang="en-US" dirty="0">
                <a:ea typeface="Calibri"/>
                <a:cs typeface="Calibri"/>
              </a:rPr>
              <a:t>VRI-smart</a:t>
            </a:r>
          </a:p>
          <a:p>
            <a:r>
              <a:rPr lang="en-US" dirty="0">
                <a:ea typeface="Calibri"/>
                <a:cs typeface="Calibri"/>
              </a:rPr>
              <a:t>Antibiotika-smart</a:t>
            </a:r>
          </a:p>
          <a:p>
            <a:r>
              <a:rPr lang="en-US" dirty="0">
                <a:ea typeface="Calibri"/>
                <a:cs typeface="Calibri"/>
              </a:rPr>
              <a:t>Sår-smart</a:t>
            </a:r>
          </a:p>
          <a:p>
            <a:endParaRPr lang="en-US" sz="1800" dirty="0">
              <a:ea typeface="Calibri"/>
              <a:cs typeface="Calibri"/>
            </a:endParaRPr>
          </a:p>
        </p:txBody>
      </p:sp>
      <p:pic>
        <p:nvPicPr>
          <p:cNvPr id="4" name="Bildobjekt 3">
            <a:extLst>
              <a:ext uri="{FF2B5EF4-FFF2-40B4-BE49-F238E27FC236}">
                <a16:creationId xmlns:a16="http://schemas.microsoft.com/office/drawing/2014/main" id="{DA12B572-9E38-4E3C-BAF9-CC8D0A3A3360}"/>
              </a:ext>
            </a:extLst>
          </p:cNvPr>
          <p:cNvPicPr>
            <a:picLocks noChangeAspect="1"/>
          </p:cNvPicPr>
          <p:nvPr/>
        </p:nvPicPr>
        <p:blipFill>
          <a:blip r:embed="rId3"/>
          <a:stretch>
            <a:fillRect/>
          </a:stretch>
        </p:blipFill>
        <p:spPr>
          <a:xfrm>
            <a:off x="5987738" y="688502"/>
            <a:ext cx="5628018" cy="5248126"/>
          </a:xfrm>
          <a:prstGeom prst="rect">
            <a:avLst/>
          </a:prstGeom>
        </p:spPr>
      </p:pic>
    </p:spTree>
    <p:extLst>
      <p:ext uri="{BB962C8B-B14F-4D97-AF65-F5344CB8AC3E}">
        <p14:creationId xmlns:p14="http://schemas.microsoft.com/office/powerpoint/2010/main" val="34848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F955E-6F0C-061A-59A4-6BB9A7DC2760}"/>
              </a:ext>
            </a:extLst>
          </p:cNvPr>
          <p:cNvSpPr>
            <a:spLocks noGrp="1"/>
          </p:cNvSpPr>
          <p:nvPr>
            <p:ph type="title"/>
          </p:nvPr>
        </p:nvSpPr>
        <p:spPr/>
        <p:txBody>
          <a:bodyPr/>
          <a:lstStyle/>
          <a:p>
            <a:pPr algn="ctr"/>
            <a:r>
              <a:rPr lang="sv-SE">
                <a:cs typeface="Calibri Light"/>
              </a:rPr>
              <a:t>Länk på vårdgivarwebben</a:t>
            </a:r>
          </a:p>
        </p:txBody>
      </p:sp>
      <p:pic>
        <p:nvPicPr>
          <p:cNvPr id="5" name="Platshållare för innehåll 4" descr="En bild som visar text, skärmbild, Teckensnitt, diagram&#10;&#10;Automatiskt genererad beskrivning">
            <a:extLst>
              <a:ext uri="{FF2B5EF4-FFF2-40B4-BE49-F238E27FC236}">
                <a16:creationId xmlns:a16="http://schemas.microsoft.com/office/drawing/2014/main" id="{0EF856AE-1462-228C-822A-1F284D260432}"/>
              </a:ext>
            </a:extLst>
          </p:cNvPr>
          <p:cNvPicPr>
            <a:picLocks noGrp="1" noChangeAspect="1"/>
          </p:cNvPicPr>
          <p:nvPr>
            <p:ph idx="1"/>
          </p:nvPr>
        </p:nvPicPr>
        <p:blipFill>
          <a:blip r:embed="rId3"/>
          <a:stretch>
            <a:fillRect/>
          </a:stretch>
        </p:blipFill>
        <p:spPr>
          <a:xfrm>
            <a:off x="1660146" y="1485814"/>
            <a:ext cx="8871707" cy="4351338"/>
          </a:xfrm>
        </p:spPr>
      </p:pic>
      <p:sp>
        <p:nvSpPr>
          <p:cNvPr id="4" name="Platshållare för bildnummer 3">
            <a:extLst>
              <a:ext uri="{FF2B5EF4-FFF2-40B4-BE49-F238E27FC236}">
                <a16:creationId xmlns:a16="http://schemas.microsoft.com/office/drawing/2014/main" id="{66001747-8F1A-675B-0C4A-DA2CD4E3E084}"/>
              </a:ext>
            </a:extLst>
          </p:cNvPr>
          <p:cNvSpPr>
            <a:spLocks noGrp="1"/>
          </p:cNvSpPr>
          <p:nvPr>
            <p:ph type="sldNum" sz="quarter" idx="12"/>
          </p:nvPr>
        </p:nvSpPr>
        <p:spPr/>
        <p:txBody>
          <a:bodyPr/>
          <a:lstStyle/>
          <a:p>
            <a:fld id="{77247564-E29A-4039-A521-FA633551344B}" type="slidenum">
              <a:rPr lang="sv-SE" smtClean="0"/>
              <a:pPr/>
              <a:t>17</a:t>
            </a:fld>
            <a:endParaRPr lang="sv-SE"/>
          </a:p>
        </p:txBody>
      </p:sp>
    </p:spTree>
    <p:extLst>
      <p:ext uri="{BB962C8B-B14F-4D97-AF65-F5344CB8AC3E}">
        <p14:creationId xmlns:p14="http://schemas.microsoft.com/office/powerpoint/2010/main" val="17132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841248" y="548640"/>
            <a:ext cx="3600860" cy="5431536"/>
          </a:xfrm>
        </p:spPr>
        <p:txBody>
          <a:bodyPr>
            <a:normAutofit/>
          </a:bodyPr>
          <a:lstStyle/>
          <a:p>
            <a:r>
              <a:rPr lang="sv-SE" sz="5400"/>
              <a:t>Hitta Vårdhygien </a:t>
            </a:r>
          </a:p>
        </p:txBody>
      </p:sp>
      <p:graphicFrame>
        <p:nvGraphicFramePr>
          <p:cNvPr id="16" name="Platshållare för innehåll 9">
            <a:extLst>
              <a:ext uri="{FF2B5EF4-FFF2-40B4-BE49-F238E27FC236}">
                <a16:creationId xmlns:a16="http://schemas.microsoft.com/office/drawing/2014/main" id="{DB8CDEE9-550D-C41C-0DE7-F7AE755DC113}"/>
              </a:ext>
            </a:extLst>
          </p:cNvPr>
          <p:cNvGraphicFramePr>
            <a:graphicFrameLocks noGrp="1"/>
          </p:cNvGraphicFramePr>
          <p:nvPr>
            <p:ph idx="1"/>
            <p:extLst>
              <p:ext uri="{D42A27DB-BD31-4B8C-83A1-F6EECF244321}">
                <p14:modId xmlns:p14="http://schemas.microsoft.com/office/powerpoint/2010/main" val="1234964618"/>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bildnummer 2"/>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Bildobjekt 3" descr="En bild som visar text, Teckensnitt, logotyp, Grafik&#10;&#10;Automatiskt genererad beskrivning">
            <a:extLst>
              <a:ext uri="{FF2B5EF4-FFF2-40B4-BE49-F238E27FC236}">
                <a16:creationId xmlns:a16="http://schemas.microsoft.com/office/drawing/2014/main" id="{576D8CF1-75BE-550E-0464-B1AE3FF93EF7}"/>
              </a:ext>
            </a:extLst>
          </p:cNvPr>
          <p:cNvPicPr>
            <a:picLocks noChangeAspect="1"/>
          </p:cNvPicPr>
          <p:nvPr/>
        </p:nvPicPr>
        <p:blipFill>
          <a:blip r:embed="rId8"/>
          <a:stretch>
            <a:fillRect/>
          </a:stretch>
        </p:blipFill>
        <p:spPr>
          <a:xfrm>
            <a:off x="9240053" y="6106105"/>
            <a:ext cx="2346698" cy="497457"/>
          </a:xfrm>
          <a:prstGeom prst="rect">
            <a:avLst/>
          </a:prstGeom>
        </p:spPr>
      </p:pic>
    </p:spTree>
    <p:extLst>
      <p:ext uri="{BB962C8B-B14F-4D97-AF65-F5344CB8AC3E}">
        <p14:creationId xmlns:p14="http://schemas.microsoft.com/office/powerpoint/2010/main" val="19996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klädsel, person, Människoansikte, bordsservis&#10;&#10;Automatiskt genererad beskrivning">
            <a:extLst>
              <a:ext uri="{FF2B5EF4-FFF2-40B4-BE49-F238E27FC236}">
                <a16:creationId xmlns:a16="http://schemas.microsoft.com/office/drawing/2014/main" id="{0C0CD4E4-BA47-FF3F-B93D-4820F49D2907}"/>
              </a:ext>
            </a:extLst>
          </p:cNvPr>
          <p:cNvPicPr>
            <a:picLocks noChangeAspect="1"/>
          </p:cNvPicPr>
          <p:nvPr/>
        </p:nvPicPr>
        <p:blipFill rotWithShape="1">
          <a:blip r:embed="rId3"/>
          <a:srcRect l="22424" t="9091" r="1" b="1"/>
          <a:stretch/>
        </p:blipFill>
        <p:spPr>
          <a:xfrm>
            <a:off x="20" y="10"/>
            <a:ext cx="12191981" cy="6857990"/>
          </a:xfrm>
          <a:prstGeom prst="rect">
            <a:avLst/>
          </a:prstGeom>
        </p:spPr>
      </p:pic>
      <p:sp>
        <p:nvSpPr>
          <p:cNvPr id="2" name="Rubrik 1">
            <a:extLst>
              <a:ext uri="{FF2B5EF4-FFF2-40B4-BE49-F238E27FC236}">
                <a16:creationId xmlns:a16="http://schemas.microsoft.com/office/drawing/2014/main" id="{BDB58AE7-85B4-F077-5650-2BCF5638D907}"/>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br>
              <a:rPr lang="en-US" sz="5100" b="1"/>
            </a:br>
            <a:br>
              <a:rPr lang="en-US" sz="5100" b="1"/>
            </a:br>
            <a:br>
              <a:rPr lang="en-US" sz="5100" b="1"/>
            </a:br>
            <a:r>
              <a:rPr lang="en-US" sz="5100" b="1">
                <a:solidFill>
                  <a:schemeClr val="bg1"/>
                </a:solidFill>
              </a:rPr>
              <a:t>Bli </a:t>
            </a:r>
            <a:r>
              <a:rPr lang="en-US" sz="5100" b="1" err="1">
                <a:solidFill>
                  <a:schemeClr val="bg1"/>
                </a:solidFill>
              </a:rPr>
              <a:t>antibiotikasmart</a:t>
            </a:r>
            <a:r>
              <a:rPr lang="en-US" sz="5100" b="1">
                <a:solidFill>
                  <a:schemeClr val="bg1"/>
                </a:solidFill>
              </a:rPr>
              <a:t> </a:t>
            </a:r>
            <a:r>
              <a:rPr lang="en-US" sz="5100" b="1" err="1">
                <a:solidFill>
                  <a:schemeClr val="bg1"/>
                </a:solidFill>
              </a:rPr>
              <a:t>Äldre</a:t>
            </a:r>
            <a:r>
              <a:rPr lang="en-US" sz="5100" b="1">
                <a:solidFill>
                  <a:schemeClr val="bg1"/>
                </a:solidFill>
              </a:rPr>
              <a:t>- </a:t>
            </a:r>
            <a:r>
              <a:rPr lang="en-US" sz="5100" b="1" err="1">
                <a:solidFill>
                  <a:schemeClr val="bg1"/>
                </a:solidFill>
              </a:rPr>
              <a:t>och</a:t>
            </a:r>
            <a:r>
              <a:rPr lang="en-US" sz="5100" b="1">
                <a:solidFill>
                  <a:schemeClr val="bg1"/>
                </a:solidFill>
              </a:rPr>
              <a:t> </a:t>
            </a:r>
            <a:r>
              <a:rPr lang="en-US" sz="5100" b="1" err="1">
                <a:solidFill>
                  <a:schemeClr val="bg1"/>
                </a:solidFill>
              </a:rPr>
              <a:t>funktionshinderomsorg</a:t>
            </a:r>
            <a:endParaRPr lang="en-US" sz="5100" err="1">
              <a:solidFill>
                <a:schemeClr val="bg1"/>
              </a:solidFill>
            </a:endParaRPr>
          </a:p>
          <a:p>
            <a:endParaRPr lang="en-US" sz="5100" b="1">
              <a:solidFill>
                <a:schemeClr val="bg1"/>
              </a:solidFill>
            </a:endParaRPr>
          </a:p>
          <a:p>
            <a:endParaRPr lang="en-US" sz="5100">
              <a:solidFill>
                <a:schemeClr val="bg1"/>
              </a:solidFill>
            </a:endParaRPr>
          </a:p>
        </p:txBody>
      </p:sp>
    </p:spTree>
    <p:extLst>
      <p:ext uri="{BB962C8B-B14F-4D97-AF65-F5344CB8AC3E}">
        <p14:creationId xmlns:p14="http://schemas.microsoft.com/office/powerpoint/2010/main" val="42632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Varför har vi ett Forum?</a:t>
            </a:r>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ktangel 4"/>
          <p:cNvSpPr/>
          <p:nvPr/>
        </p:nvSpPr>
        <p:spPr>
          <a:xfrm>
            <a:off x="630936" y="2660904"/>
            <a:ext cx="5753096" cy="354787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dirty="0"/>
              <a:t>Möjlighet till kunskapsinhämtning och utbyte av erfarenheter. </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Stödjande funktion. </a:t>
            </a:r>
          </a:p>
          <a:p>
            <a:pPr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Diskussion kring situationer som uppstått.</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2</a:t>
            </a:fld>
            <a:endParaRPr lang="en-US"/>
          </a:p>
        </p:txBody>
      </p:sp>
    </p:spTree>
    <p:extLst>
      <p:ext uri="{BB962C8B-B14F-4D97-AF65-F5344CB8AC3E}">
        <p14:creationId xmlns:p14="http://schemas.microsoft.com/office/powerpoint/2010/main" val="24738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A24C5-3D68-C987-C5D0-0AF1D1DCF6D9}"/>
              </a:ext>
            </a:extLst>
          </p:cNvPr>
          <p:cNvSpPr>
            <a:spLocks noGrp="1"/>
          </p:cNvSpPr>
          <p:nvPr>
            <p:ph type="title"/>
          </p:nvPr>
        </p:nvSpPr>
        <p:spPr>
          <a:xfrm>
            <a:off x="640080" y="325369"/>
            <a:ext cx="3736945" cy="2167393"/>
          </a:xfrm>
        </p:spPr>
        <p:txBody>
          <a:bodyPr anchor="b">
            <a:noAutofit/>
          </a:bodyPr>
          <a:lstStyle/>
          <a:p>
            <a:r>
              <a:rPr lang="sv-SE" dirty="0">
                <a:cs typeface="Calibri Light"/>
              </a:rPr>
              <a:t>En ren hand är en säker hand</a:t>
            </a:r>
          </a:p>
        </p:txBody>
      </p:sp>
      <p:sp>
        <p:nvSpPr>
          <p:cNvPr id="3" name="Platshållare för innehåll 2">
            <a:extLst>
              <a:ext uri="{FF2B5EF4-FFF2-40B4-BE49-F238E27FC236}">
                <a16:creationId xmlns:a16="http://schemas.microsoft.com/office/drawing/2014/main" id="{888140FE-F184-7DDA-1507-2672FFCFBBEB}"/>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sv-SE" sz="2200"/>
          </a:p>
          <a:p>
            <a:endParaRPr lang="sv-SE" sz="2200"/>
          </a:p>
          <a:p>
            <a:pPr marL="0" indent="0">
              <a:buNone/>
            </a:pPr>
            <a:r>
              <a:rPr lang="sv-SE" sz="3200" dirty="0"/>
              <a:t>Tack för visat intresse!</a:t>
            </a:r>
            <a:endParaRPr lang="sv-SE" sz="3200" dirty="0">
              <a:cs typeface="Calibri"/>
            </a:endParaRPr>
          </a:p>
        </p:txBody>
      </p:sp>
      <p:pic>
        <p:nvPicPr>
          <p:cNvPr id="5" name="Bildobjekt 4" descr="En bild som visar person, nagel, finger, inomhus&#10;&#10;Automatiskt genererad beskrivning">
            <a:extLst>
              <a:ext uri="{FF2B5EF4-FFF2-40B4-BE49-F238E27FC236}">
                <a16:creationId xmlns:a16="http://schemas.microsoft.com/office/drawing/2014/main" id="{465FDD6B-163B-0375-190E-BB9707E7EDCE}"/>
              </a:ext>
            </a:extLst>
          </p:cNvPr>
          <p:cNvPicPr>
            <a:picLocks noChangeAspect="1"/>
          </p:cNvPicPr>
          <p:nvPr/>
        </p:nvPicPr>
        <p:blipFill rotWithShape="1">
          <a:blip r:embed="rId2"/>
          <a:srcRect r="2" b="127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Platshållare för bildnummer 3">
            <a:extLst>
              <a:ext uri="{FF2B5EF4-FFF2-40B4-BE49-F238E27FC236}">
                <a16:creationId xmlns:a16="http://schemas.microsoft.com/office/drawing/2014/main" id="{C91C65A2-2537-B38F-911F-18061778FA6D}"/>
              </a:ext>
            </a:extLst>
          </p:cNvPr>
          <p:cNvSpPr>
            <a:spLocks noGrp="1"/>
          </p:cNvSpPr>
          <p:nvPr>
            <p:ph type="sldNum" sz="quarter" idx="12"/>
          </p:nvPr>
        </p:nvSpPr>
        <p:spPr>
          <a:xfrm>
            <a:off x="10439400" y="6356350"/>
            <a:ext cx="914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77247564-E29A-4039-A521-FA633551344B}" type="slidenum">
              <a:rPr kumimoji="0" lang="sv-SE"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a:t>
            </a:fld>
            <a:endParaRPr kumimoji="0" lang="sv-SE"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47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61DB8E1-386F-1088-3A4E-27B6FFCF8B38}"/>
              </a:ext>
            </a:extLst>
          </p:cNvPr>
          <p:cNvSpPr>
            <a:spLocks noGrp="1"/>
          </p:cNvSpPr>
          <p:nvPr>
            <p:ph type="title"/>
          </p:nvPr>
        </p:nvSpPr>
        <p:spPr>
          <a:xfrm>
            <a:off x="630936" y="640080"/>
            <a:ext cx="4384944" cy="1481328"/>
          </a:xfrm>
        </p:spPr>
        <p:txBody>
          <a:bodyPr anchor="b">
            <a:normAutofit/>
          </a:bodyPr>
          <a:lstStyle/>
          <a:p>
            <a:r>
              <a:rPr lang="sv-SE" sz="5400" dirty="0"/>
              <a:t>Uppdrag</a:t>
            </a:r>
          </a:p>
        </p:txBody>
      </p:sp>
      <p:sp>
        <p:nvSpPr>
          <p:cNvPr id="104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F9E6C4F-D9C1-D59A-F928-D982712DF849}"/>
              </a:ext>
            </a:extLst>
          </p:cNvPr>
          <p:cNvSpPr>
            <a:spLocks noGrp="1"/>
          </p:cNvSpPr>
          <p:nvPr>
            <p:ph idx="1"/>
          </p:nvPr>
        </p:nvSpPr>
        <p:spPr>
          <a:xfrm>
            <a:off x="524306" y="2642616"/>
            <a:ext cx="6435790" cy="4078859"/>
          </a:xfrm>
        </p:spPr>
        <p:txBody>
          <a:bodyPr anchor="t">
            <a:normAutofit fontScale="62500" lnSpcReduction="20000"/>
          </a:bodyPr>
          <a:lstStyle/>
          <a:p>
            <a:pPr>
              <a:lnSpc>
                <a:spcPct val="150000"/>
              </a:lnSpc>
              <a:spcAft>
                <a:spcPts val="375"/>
              </a:spcAft>
            </a:pPr>
            <a:r>
              <a:rPr lang="sv-SE" sz="3100" dirty="0">
                <a:effectLst/>
                <a:ea typeface="Calibri" panose="020F0502020204030204" pitchFamily="34" charset="0"/>
              </a:rPr>
              <a:t>Enhetschefen ansvarar för vårdhygieniska frågor på sin enhet och ska arbeta för att förhindra smittspridning och uppkomst av vårdrelaterade infektioner.</a:t>
            </a:r>
          </a:p>
          <a:p>
            <a:pPr>
              <a:lnSpc>
                <a:spcPct val="150000"/>
              </a:lnSpc>
              <a:spcAft>
                <a:spcPts val="375"/>
              </a:spcAft>
            </a:pPr>
            <a:r>
              <a:rPr lang="sv-SE" sz="3100" dirty="0">
                <a:effectLst/>
                <a:ea typeface="Calibri" panose="020F0502020204030204" pitchFamily="34" charset="0"/>
              </a:rPr>
              <a:t>Du ansvarar för kontroll och uppföljning av verksamhetens kvalitet genom att utföra följsamhetsmätningar i basala hygienrutiner och klädregler samt årlig egenkontroll av vårdhygienisk standard.</a:t>
            </a:r>
          </a:p>
          <a:p>
            <a:endParaRPr lang="sv-SE" sz="2000" dirty="0"/>
          </a:p>
        </p:txBody>
      </p:sp>
      <p:pic>
        <p:nvPicPr>
          <p:cNvPr id="1028" name="Picture 4" descr="Exclamation Point 3d Blue Exclamation Mark Thumb Up Man Woman Stick Figure  Coach Instructor Advice Sign Help Symbol Support Icon Isolated On White  Background Stock Photo - Download Image Now - iStock">
            <a:extLst>
              <a:ext uri="{FF2B5EF4-FFF2-40B4-BE49-F238E27FC236}">
                <a16:creationId xmlns:a16="http://schemas.microsoft.com/office/drawing/2014/main" id="{3D471BC5-2AE0-93A9-9205-970E65D165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0096" y="2382012"/>
            <a:ext cx="5097590" cy="4367174"/>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bildnummer 3">
            <a:extLst>
              <a:ext uri="{FF2B5EF4-FFF2-40B4-BE49-F238E27FC236}">
                <a16:creationId xmlns:a16="http://schemas.microsoft.com/office/drawing/2014/main" id="{24AE2AD8-AB39-0027-04B4-4BFBA10226CF}"/>
              </a:ext>
            </a:extLst>
          </p:cNvPr>
          <p:cNvSpPr>
            <a:spLocks noGrp="1"/>
          </p:cNvSpPr>
          <p:nvPr>
            <p:ph type="sldNum" sz="quarter" idx="12"/>
          </p:nvPr>
        </p:nvSpPr>
        <p:spPr>
          <a:xfrm>
            <a:off x="8610600" y="6356350"/>
            <a:ext cx="2743200" cy="365125"/>
          </a:xfrm>
        </p:spPr>
        <p:txBody>
          <a:bodyPr>
            <a:normAutofit/>
          </a:bodyPr>
          <a:lstStyle/>
          <a:p>
            <a:pPr>
              <a:spcAft>
                <a:spcPts val="600"/>
              </a:spcAft>
            </a:pPr>
            <a:fld id="{77247564-E29A-4039-A521-FA633551344B}" type="slidenum">
              <a:rPr lang="sv-SE" smtClean="0"/>
              <a:pPr>
                <a:spcAft>
                  <a:spcPts val="600"/>
                </a:spcAft>
              </a:pPr>
              <a:t>3</a:t>
            </a:fld>
            <a:endParaRPr lang="sv-SE"/>
          </a:p>
        </p:txBody>
      </p:sp>
    </p:spTree>
    <p:extLst>
      <p:ext uri="{BB962C8B-B14F-4D97-AF65-F5344CB8AC3E}">
        <p14:creationId xmlns:p14="http://schemas.microsoft.com/office/powerpoint/2010/main" val="243967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Hur </a:t>
            </a:r>
            <a:r>
              <a:rPr lang="en-US" sz="5400" kern="1200" dirty="0" err="1">
                <a:solidFill>
                  <a:schemeClr val="tx1"/>
                </a:solidFill>
                <a:latin typeface="+mj-lt"/>
                <a:ea typeface="+mj-ea"/>
                <a:cs typeface="+mj-cs"/>
              </a:rPr>
              <a:t>går</a:t>
            </a:r>
            <a:r>
              <a:rPr lang="en-US" sz="5400" kern="1200" dirty="0">
                <a:solidFill>
                  <a:schemeClr val="tx1"/>
                </a:solidFill>
                <a:latin typeface="+mj-lt"/>
                <a:ea typeface="+mj-ea"/>
                <a:cs typeface="+mj-cs"/>
              </a:rPr>
              <a:t> det i </a:t>
            </a:r>
            <a:r>
              <a:rPr lang="en-US" sz="5400" kern="1200" dirty="0" err="1">
                <a:solidFill>
                  <a:schemeClr val="tx1"/>
                </a:solidFill>
                <a:latin typeface="+mj-lt"/>
                <a:ea typeface="+mj-ea"/>
                <a:cs typeface="+mj-cs"/>
              </a:rPr>
              <a:t>dag</a:t>
            </a:r>
            <a:r>
              <a:rPr lang="en-US" sz="5400" kern="1200" dirty="0">
                <a:solidFill>
                  <a:schemeClr val="tx1"/>
                </a:solidFill>
                <a:latin typeface="+mj-lt"/>
                <a:ea typeface="+mj-ea"/>
                <a:cs typeface="+mj-cs"/>
              </a:rPr>
              <a:t>?</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dirty="0"/>
              <a:t>Vet du vad du ska göra?</a:t>
            </a:r>
          </a:p>
          <a:p>
            <a:r>
              <a:rPr lang="en-US" dirty="0"/>
              <a:t>Tar </a:t>
            </a:r>
            <a:r>
              <a:rPr lang="en-US" dirty="0" err="1"/>
              <a:t>ni</a:t>
            </a:r>
            <a:r>
              <a:rPr lang="en-US" dirty="0"/>
              <a:t> er </a:t>
            </a:r>
            <a:r>
              <a:rPr lang="en-US" dirty="0" err="1"/>
              <a:t>tid</a:t>
            </a:r>
            <a:r>
              <a:rPr lang="en-US" dirty="0"/>
              <a:t> till </a:t>
            </a:r>
            <a:r>
              <a:rPr lang="en-US" dirty="0" err="1"/>
              <a:t>detta</a:t>
            </a:r>
            <a:r>
              <a:rPr lang="en-US" dirty="0"/>
              <a:t>?</a:t>
            </a:r>
          </a:p>
          <a:p>
            <a:r>
              <a:rPr lang="en-US" dirty="0" err="1"/>
              <a:t>Prioriteras</a:t>
            </a:r>
            <a:r>
              <a:rPr lang="en-US" dirty="0"/>
              <a:t> </a:t>
            </a:r>
            <a:r>
              <a:rPr lang="en-US" dirty="0" err="1"/>
              <a:t>detta</a:t>
            </a:r>
            <a:r>
              <a:rPr lang="en-US" dirty="0"/>
              <a:t>?</a:t>
            </a:r>
          </a:p>
          <a:p>
            <a:r>
              <a:rPr lang="en-US" dirty="0"/>
              <a:t>Kan du bolla frågor med en kollega eller chef?</a:t>
            </a:r>
          </a:p>
          <a:p>
            <a:r>
              <a:rPr lang="en-US" dirty="0"/>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4</a:t>
            </a:fld>
            <a:endParaRPr lang="en-US"/>
          </a:p>
        </p:txBody>
      </p:sp>
    </p:spTree>
    <p:extLst>
      <p:ext uri="{BB962C8B-B14F-4D97-AF65-F5344CB8AC3E}">
        <p14:creationId xmlns:p14="http://schemas.microsoft.com/office/powerpoint/2010/main" val="123552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38200" y="365125"/>
            <a:ext cx="10515600" cy="1325563"/>
          </a:xfrm>
        </p:spPr>
        <p:txBody>
          <a:bodyPr vert="horz" lIns="91440" tIns="45720" rIns="91440" bIns="45720" rtlCol="0" anchor="ctr">
            <a:normAutofit/>
          </a:bodyPr>
          <a:lstStyle/>
          <a:p>
            <a:br>
              <a:rPr lang="en-US" sz="4200" kern="1200" dirty="0">
                <a:solidFill>
                  <a:schemeClr val="tx1"/>
                </a:solidFill>
                <a:latin typeface="+mj-lt"/>
                <a:ea typeface="+mj-ea"/>
                <a:cs typeface="+mj-cs"/>
              </a:rPr>
            </a:br>
            <a:r>
              <a:rPr lang="en-US" sz="4200" kern="1200" dirty="0" err="1">
                <a:solidFill>
                  <a:schemeClr val="tx1"/>
                </a:solidFill>
                <a:latin typeface="+mj-lt"/>
                <a:ea typeface="+mj-ea"/>
                <a:cs typeface="+mj-cs"/>
              </a:rPr>
              <a:t>Alltid</a:t>
            </a:r>
            <a:r>
              <a:rPr lang="en-US" sz="4200" kern="1200" dirty="0">
                <a:solidFill>
                  <a:schemeClr val="tx1"/>
                </a:solidFill>
                <a:latin typeface="+mj-lt"/>
                <a:ea typeface="+mj-ea"/>
                <a:cs typeface="+mj-cs"/>
              </a:rPr>
              <a:t> på </a:t>
            </a:r>
            <a:r>
              <a:rPr lang="en-US" sz="4200" kern="1200" dirty="0" err="1">
                <a:solidFill>
                  <a:schemeClr val="tx1"/>
                </a:solidFill>
                <a:latin typeface="+mj-lt"/>
                <a:ea typeface="+mj-ea"/>
                <a:cs typeface="+mj-cs"/>
              </a:rPr>
              <a:t>agendan</a:t>
            </a:r>
            <a:endParaRPr lang="en-US" sz="4200" kern="1200" dirty="0">
              <a:solidFill>
                <a:schemeClr val="tx1"/>
              </a:solidFill>
              <a:latin typeface="+mj-lt"/>
              <a:ea typeface="+mj-ea"/>
              <a:cs typeface="+mj-cs"/>
            </a:endParaRP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5</a:t>
            </a:fld>
            <a:endParaRPr lang="en-US"/>
          </a:p>
        </p:txBody>
      </p:sp>
      <p:graphicFrame>
        <p:nvGraphicFramePr>
          <p:cNvPr id="17" name="Platshållare för innehåll 1">
            <a:extLst>
              <a:ext uri="{FF2B5EF4-FFF2-40B4-BE49-F238E27FC236}">
                <a16:creationId xmlns:a16="http://schemas.microsoft.com/office/drawing/2014/main" id="{1CD5ABEF-1DD6-6838-5EFA-C1083D474570}"/>
              </a:ext>
            </a:extLst>
          </p:cNvPr>
          <p:cNvGraphicFramePr>
            <a:graphicFrameLocks noGrp="1"/>
          </p:cNvGraphicFramePr>
          <p:nvPr>
            <p:ph sz="quarter" idx="13"/>
            <p:extLst>
              <p:ext uri="{D42A27DB-BD31-4B8C-83A1-F6EECF244321}">
                <p14:modId xmlns:p14="http://schemas.microsoft.com/office/powerpoint/2010/main" val="402003514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01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11C4B-1169-A79A-332E-4F0F44742926}"/>
              </a:ext>
            </a:extLst>
          </p:cNvPr>
          <p:cNvSpPr>
            <a:spLocks noGrp="1"/>
          </p:cNvSpPr>
          <p:nvPr>
            <p:ph type="title"/>
          </p:nvPr>
        </p:nvSpPr>
        <p:spPr>
          <a:xfrm>
            <a:off x="6657715" y="467271"/>
            <a:ext cx="4195674" cy="1729641"/>
          </a:xfrm>
        </p:spPr>
        <p:txBody>
          <a:bodyPr vert="horz" lIns="91440" tIns="45720" rIns="91440" bIns="45720" rtlCol="0" anchor="b">
            <a:normAutofit/>
          </a:bodyPr>
          <a:lstStyle/>
          <a:p>
            <a:r>
              <a:rPr lang="en-US" sz="5600" b="1" kern="1200">
                <a:latin typeface="+mj-lt"/>
                <a:ea typeface="+mj-ea"/>
                <a:cs typeface="+mj-cs"/>
              </a:rPr>
              <a:t>Vilka verktyg har jag?</a:t>
            </a:r>
          </a:p>
        </p:txBody>
      </p:sp>
      <p:pic>
        <p:nvPicPr>
          <p:cNvPr id="5" name="Platshållare för innehåll 4" descr="En bild som visar leksak, tecknad serie, konst&#10;&#10;Automatiskt genererad beskrivning">
            <a:extLst>
              <a:ext uri="{FF2B5EF4-FFF2-40B4-BE49-F238E27FC236}">
                <a16:creationId xmlns:a16="http://schemas.microsoft.com/office/drawing/2014/main" id="{9AC963EE-1BE7-7B7D-FF48-39E7D364CA77}"/>
              </a:ext>
            </a:extLst>
          </p:cNvPr>
          <p:cNvPicPr>
            <a:picLocks noChangeAspect="1"/>
          </p:cNvPicPr>
          <p:nvPr/>
        </p:nvPicPr>
        <p:blipFill rotWithShape="1">
          <a:blip r:embed="rId3"/>
          <a:srcRect r="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0" name="Content Placeholder 79">
            <a:extLst>
              <a:ext uri="{FF2B5EF4-FFF2-40B4-BE49-F238E27FC236}">
                <a16:creationId xmlns:a16="http://schemas.microsoft.com/office/drawing/2014/main" id="{690B38F0-F04A-3921-0F90-8160EE2F9F6C}"/>
              </a:ext>
            </a:extLst>
          </p:cNvPr>
          <p:cNvSpPr>
            <a:spLocks noGrp="1"/>
          </p:cNvSpPr>
          <p:nvPr>
            <p:ph idx="1"/>
          </p:nvPr>
        </p:nvSpPr>
        <p:spPr>
          <a:xfrm>
            <a:off x="6657715" y="2673318"/>
            <a:ext cx="4195673" cy="3897368"/>
          </a:xfrm>
        </p:spPr>
        <p:txBody>
          <a:bodyPr anchor="t">
            <a:normAutofit fontScale="92500" lnSpcReduction="10000"/>
          </a:bodyPr>
          <a:lstStyle/>
          <a:p>
            <a:r>
              <a:rPr lang="sv-SE" sz="2000" dirty="0">
                <a:solidFill>
                  <a:schemeClr val="tx1">
                    <a:alpha val="80000"/>
                  </a:schemeClr>
                </a:solidFill>
              </a:rPr>
              <a:t>Ledningssystem för systematiskt kvalitetsarbete 2011:9</a:t>
            </a:r>
          </a:p>
          <a:p>
            <a:r>
              <a:rPr lang="en-US" sz="2000" dirty="0" err="1">
                <a:solidFill>
                  <a:schemeClr val="tx1">
                    <a:alpha val="80000"/>
                  </a:schemeClr>
                </a:solidFill>
              </a:rPr>
              <a:t>Vägledning</a:t>
            </a:r>
            <a:r>
              <a:rPr lang="en-US" sz="2000" dirty="0">
                <a:solidFill>
                  <a:schemeClr val="tx1">
                    <a:alpha val="80000"/>
                  </a:schemeClr>
                </a:solidFill>
              </a:rPr>
              <a:t> för </a:t>
            </a:r>
            <a:r>
              <a:rPr lang="en-US" sz="2000" dirty="0" err="1">
                <a:solidFill>
                  <a:schemeClr val="tx1">
                    <a:alpha val="80000"/>
                  </a:schemeClr>
                </a:solidFill>
              </a:rPr>
              <a:t>vårdhygieniskt</a:t>
            </a:r>
            <a:r>
              <a:rPr lang="en-US" sz="2000" dirty="0">
                <a:solidFill>
                  <a:schemeClr val="tx1">
                    <a:alpha val="80000"/>
                  </a:schemeClr>
                </a:solidFill>
              </a:rPr>
              <a:t> </a:t>
            </a:r>
            <a:r>
              <a:rPr lang="en-US" sz="2000" dirty="0" err="1">
                <a:solidFill>
                  <a:schemeClr val="tx1">
                    <a:alpha val="80000"/>
                  </a:schemeClr>
                </a:solidFill>
              </a:rPr>
              <a:t>arbete</a:t>
            </a:r>
            <a:endParaRPr lang="en-US" sz="2000" dirty="0" err="1">
              <a:solidFill>
                <a:schemeClr val="tx1">
                  <a:alpha val="80000"/>
                </a:schemeClr>
              </a:solidFill>
              <a:cs typeface="Calibri"/>
            </a:endParaRPr>
          </a:p>
          <a:p>
            <a:r>
              <a:rPr lang="en-US" sz="2000" dirty="0">
                <a:solidFill>
                  <a:schemeClr val="tx1">
                    <a:alpha val="80000"/>
                  </a:schemeClr>
                </a:solidFill>
                <a:ea typeface="Calibri"/>
                <a:cs typeface="Calibri"/>
              </a:rPr>
              <a:t>HSLFS-FS 2022:44</a:t>
            </a:r>
            <a:endParaRPr lang="en-US" sz="2000" dirty="0">
              <a:solidFill>
                <a:schemeClr val="tx1">
                  <a:alpha val="80000"/>
                </a:schemeClr>
              </a:solidFill>
            </a:endParaRPr>
          </a:p>
          <a:p>
            <a:r>
              <a:rPr lang="en-US" sz="2000" dirty="0" err="1">
                <a:solidFill>
                  <a:schemeClr val="tx1">
                    <a:alpha val="80000"/>
                  </a:schemeClr>
                </a:solidFill>
              </a:rPr>
              <a:t>Vårdgivarwebben</a:t>
            </a:r>
            <a:endParaRPr lang="en-US" sz="2000" dirty="0">
              <a:solidFill>
                <a:schemeClr val="tx1">
                  <a:alpha val="80000"/>
                </a:schemeClr>
              </a:solidFill>
              <a:cs typeface="Calibri"/>
            </a:endParaRPr>
          </a:p>
          <a:p>
            <a:r>
              <a:rPr lang="en-US" sz="2000" dirty="0">
                <a:solidFill>
                  <a:schemeClr val="tx1">
                    <a:alpha val="80000"/>
                  </a:schemeClr>
                </a:solidFill>
              </a:rPr>
              <a:t>Socialstyrelsens e-Utbildningar och </a:t>
            </a:r>
            <a:r>
              <a:rPr lang="en-US" sz="2000" dirty="0" err="1">
                <a:solidFill>
                  <a:schemeClr val="tx1">
                    <a:alpha val="80000"/>
                  </a:schemeClr>
                </a:solidFill>
              </a:rPr>
              <a:t>utbildningsmaterial</a:t>
            </a:r>
            <a:r>
              <a:rPr lang="en-US" sz="2000" dirty="0">
                <a:solidFill>
                  <a:schemeClr val="tx1">
                    <a:alpha val="80000"/>
                  </a:schemeClr>
                </a:solidFill>
              </a:rPr>
              <a:t>, finns </a:t>
            </a:r>
            <a:r>
              <a:rPr lang="en-US" sz="2000" dirty="0" err="1">
                <a:solidFill>
                  <a:schemeClr val="tx1">
                    <a:alpha val="80000"/>
                  </a:schemeClr>
                </a:solidFill>
              </a:rPr>
              <a:t>också</a:t>
            </a:r>
            <a:r>
              <a:rPr lang="en-US" sz="2000" dirty="0">
                <a:solidFill>
                  <a:schemeClr val="tx1">
                    <a:alpha val="80000"/>
                  </a:schemeClr>
                </a:solidFill>
              </a:rPr>
              <a:t> på engelska och </a:t>
            </a:r>
            <a:r>
              <a:rPr lang="en-US" sz="2000" dirty="0" err="1">
                <a:solidFill>
                  <a:schemeClr val="tx1">
                    <a:alpha val="80000"/>
                  </a:schemeClr>
                </a:solidFill>
              </a:rPr>
              <a:t>lätt</a:t>
            </a:r>
            <a:r>
              <a:rPr lang="en-US" sz="2000" dirty="0">
                <a:solidFill>
                  <a:schemeClr val="tx1">
                    <a:alpha val="80000"/>
                  </a:schemeClr>
                </a:solidFill>
              </a:rPr>
              <a:t> </a:t>
            </a:r>
            <a:r>
              <a:rPr lang="en-US" sz="2000" dirty="0" err="1">
                <a:solidFill>
                  <a:schemeClr val="tx1">
                    <a:alpha val="80000"/>
                  </a:schemeClr>
                </a:solidFill>
              </a:rPr>
              <a:t>svenska</a:t>
            </a:r>
            <a:endParaRPr lang="en-US" sz="2000" dirty="0">
              <a:solidFill>
                <a:schemeClr val="tx1">
                  <a:alpha val="80000"/>
                </a:schemeClr>
              </a:solidFill>
              <a:cs typeface="Calibri"/>
            </a:endParaRPr>
          </a:p>
          <a:p>
            <a:r>
              <a:rPr lang="en-US" sz="2000" dirty="0" err="1">
                <a:solidFill>
                  <a:schemeClr val="tx1">
                    <a:alpha val="80000"/>
                  </a:schemeClr>
                </a:solidFill>
              </a:rPr>
              <a:t>Vårdhygiensk</a:t>
            </a:r>
            <a:r>
              <a:rPr lang="en-US" sz="2000" dirty="0">
                <a:solidFill>
                  <a:schemeClr val="tx1">
                    <a:alpha val="80000"/>
                  </a:schemeClr>
                </a:solidFill>
              </a:rPr>
              <a:t> </a:t>
            </a:r>
            <a:r>
              <a:rPr lang="en-US" sz="2000" dirty="0" err="1">
                <a:solidFill>
                  <a:schemeClr val="tx1">
                    <a:alpha val="80000"/>
                  </a:schemeClr>
                </a:solidFill>
              </a:rPr>
              <a:t>expertis</a:t>
            </a:r>
            <a:r>
              <a:rPr lang="en-US" sz="2000" dirty="0">
                <a:solidFill>
                  <a:schemeClr val="tx1">
                    <a:alpha val="80000"/>
                  </a:schemeClr>
                </a:solidFill>
              </a:rPr>
              <a:t> </a:t>
            </a:r>
            <a:r>
              <a:rPr lang="en-US" sz="2000" dirty="0" err="1">
                <a:solidFill>
                  <a:schemeClr val="tx1">
                    <a:alpha val="80000"/>
                  </a:schemeClr>
                </a:solidFill>
              </a:rPr>
              <a:t>dvs</a:t>
            </a:r>
            <a:r>
              <a:rPr lang="en-US" sz="2000" dirty="0">
                <a:solidFill>
                  <a:schemeClr val="tx1">
                    <a:alpha val="80000"/>
                  </a:schemeClr>
                </a:solidFill>
              </a:rPr>
              <a:t>. </a:t>
            </a:r>
            <a:r>
              <a:rPr lang="en-US" sz="2000" dirty="0" err="1">
                <a:solidFill>
                  <a:schemeClr val="tx1">
                    <a:alpha val="80000"/>
                  </a:schemeClr>
                </a:solidFill>
              </a:rPr>
              <a:t>oss</a:t>
            </a:r>
            <a:endParaRPr lang="en-US" sz="2000" dirty="0" err="1">
              <a:solidFill>
                <a:schemeClr val="tx1">
                  <a:alpha val="80000"/>
                </a:schemeClr>
              </a:solidFill>
              <a:cs typeface="Calibri"/>
            </a:endParaRPr>
          </a:p>
          <a:p>
            <a:r>
              <a:rPr lang="en-US" sz="2000" dirty="0" err="1">
                <a:solidFill>
                  <a:schemeClr val="tx1">
                    <a:alpha val="80000"/>
                  </a:schemeClr>
                </a:solidFill>
              </a:rPr>
              <a:t>Hygienombud</a:t>
            </a:r>
            <a:endParaRPr lang="en-US" sz="2000" dirty="0">
              <a:solidFill>
                <a:schemeClr val="tx1">
                  <a:alpha val="80000"/>
                </a:schemeClr>
              </a:solidFill>
            </a:endParaRPr>
          </a:p>
          <a:p>
            <a:r>
              <a:rPr lang="en-US" sz="2000" dirty="0" err="1">
                <a:solidFill>
                  <a:schemeClr val="tx1">
                    <a:alpha val="80000"/>
                  </a:schemeClr>
                </a:solidFill>
                <a:cs typeface="Calibri"/>
              </a:rPr>
              <a:t>Verksamhetschef</a:t>
            </a:r>
            <a:endParaRPr lang="en-US" sz="2000" dirty="0">
              <a:solidFill>
                <a:schemeClr val="tx1">
                  <a:alpha val="80000"/>
                </a:schemeClr>
              </a:solidFill>
              <a:cs typeface="Calibri"/>
            </a:endParaRPr>
          </a:p>
          <a:p>
            <a:r>
              <a:rPr lang="en-US" sz="2000" dirty="0" err="1">
                <a:solidFill>
                  <a:schemeClr val="tx1">
                    <a:alpha val="80000"/>
                  </a:schemeClr>
                </a:solidFill>
                <a:cs typeface="Calibri"/>
              </a:rPr>
              <a:t>Åtgärd</a:t>
            </a:r>
            <a:r>
              <a:rPr lang="en-US" sz="2000" dirty="0">
                <a:solidFill>
                  <a:schemeClr val="tx1">
                    <a:alpha val="80000"/>
                  </a:schemeClr>
                </a:solidFill>
                <a:cs typeface="Calibri"/>
              </a:rPr>
              <a:t>- </a:t>
            </a:r>
            <a:r>
              <a:rPr lang="en-US" sz="2000" dirty="0" err="1">
                <a:solidFill>
                  <a:schemeClr val="tx1">
                    <a:alpha val="80000"/>
                  </a:schemeClr>
                </a:solidFill>
                <a:cs typeface="Calibri"/>
              </a:rPr>
              <a:t>avvikelse</a:t>
            </a:r>
          </a:p>
          <a:p>
            <a:endParaRPr lang="en-US" sz="2000" dirty="0">
              <a:solidFill>
                <a:srgbClr val="000000">
                  <a:alpha val="80000"/>
                </a:srgbClr>
              </a:solidFill>
              <a:cs typeface="Calibri" panose="020F0502020204030204"/>
            </a:endParaRPr>
          </a:p>
          <a:p>
            <a:endParaRPr lang="en-US" sz="2000" dirty="0">
              <a:solidFill>
                <a:srgbClr val="000000">
                  <a:alpha val="80000"/>
                </a:srgbClr>
              </a:solidFill>
              <a:cs typeface="Calibri" panose="020F0502020204030204"/>
            </a:endParaRPr>
          </a:p>
        </p:txBody>
      </p:sp>
    </p:spTree>
    <p:extLst>
      <p:ext uri="{BB962C8B-B14F-4D97-AF65-F5344CB8AC3E}">
        <p14:creationId xmlns:p14="http://schemas.microsoft.com/office/powerpoint/2010/main" val="387661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249"/>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249"/>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249"/>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249"/>
                                          </p:stCondLst>
                                        </p:cTn>
                                        <p:tgtEl>
                                          <p:spTgt spid="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249"/>
                                          </p:stCondLst>
                                        </p:cTn>
                                        <p:tgtEl>
                                          <p:spTgt spid="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249"/>
                                          </p:stCondLst>
                                        </p:cTn>
                                        <p:tgtEl>
                                          <p:spTgt spid="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249"/>
                                          </p:stCondLst>
                                        </p:cTn>
                                        <p:tgtEl>
                                          <p:spTgt spid="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249"/>
                                          </p:stCondLst>
                                        </p:cTn>
                                        <p:tgtEl>
                                          <p:spTgt spid="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childTnLst>
                                    <p:set>
                                      <p:cBhvr>
                                        <p:cTn id="38" dur="1" fill="hold">
                                          <p:stCondLst>
                                            <p:cond delay="249"/>
                                          </p:stCondLst>
                                        </p:cTn>
                                        <p:tgtEl>
                                          <p:spTgt spid="8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250"/>
                                  </p:stCondLst>
                                  <p:childTnLst>
                                    <p:set>
                                      <p:cBhvr>
                                        <p:cTn id="42" dur="1" fill="hold">
                                          <p:stCondLst>
                                            <p:cond delay="249"/>
                                          </p:stCondLst>
                                        </p:cTn>
                                        <p:tgtEl>
                                          <p:spTgt spid="80">
                                            <p:txEl>
                                              <p:pRg st="0" end="0"/>
                                            </p:txEl>
                                          </p:spTgt>
                                        </p:tgtEl>
                                        <p:attrNameLst>
                                          <p:attrName>style.visibility</p:attrName>
                                        </p:attrNameLst>
                                      </p:cBhvr>
                                      <p:to>
                                        <p:strVal val="visible"/>
                                      </p:to>
                                    </p:set>
                                  </p:childTnLst>
                                </p:cTn>
                              </p:par>
                              <p:par>
                                <p:cTn id="43" presetID="1" presetClass="entr" presetSubtype="0" fill="hold" nodeType="withEffect">
                                  <p:stCondLst>
                                    <p:cond delay="250"/>
                                  </p:stCondLst>
                                  <p:childTnLst>
                                    <p:set>
                                      <p:cBhvr>
                                        <p:cTn id="44" dur="1" fill="hold">
                                          <p:stCondLst>
                                            <p:cond delay="249"/>
                                          </p:stCondLst>
                                        </p:cTn>
                                        <p:tgtEl>
                                          <p:spTgt spid="80">
                                            <p:txEl>
                                              <p:pRg st="1" end="1"/>
                                            </p:txEl>
                                          </p:spTgt>
                                        </p:tgtEl>
                                        <p:attrNameLst>
                                          <p:attrName>style.visibility</p:attrName>
                                        </p:attrNameLst>
                                      </p:cBhvr>
                                      <p:to>
                                        <p:strVal val="visible"/>
                                      </p:to>
                                    </p:set>
                                  </p:childTnLst>
                                </p:cTn>
                              </p:par>
                              <p:par>
                                <p:cTn id="45" presetID="1" presetClass="entr" presetSubtype="0" fill="hold" nodeType="withEffect">
                                  <p:stCondLst>
                                    <p:cond delay="250"/>
                                  </p:stCondLst>
                                  <p:childTnLst>
                                    <p:set>
                                      <p:cBhvr>
                                        <p:cTn id="46" dur="1" fill="hold">
                                          <p:stCondLst>
                                            <p:cond delay="249"/>
                                          </p:stCondLst>
                                        </p:cTn>
                                        <p:tgtEl>
                                          <p:spTgt spid="80">
                                            <p:txEl>
                                              <p:pRg st="2" end="2"/>
                                            </p:txEl>
                                          </p:spTgt>
                                        </p:tgtEl>
                                        <p:attrNameLst>
                                          <p:attrName>style.visibility</p:attrName>
                                        </p:attrNameLst>
                                      </p:cBhvr>
                                      <p:to>
                                        <p:strVal val="visible"/>
                                      </p:to>
                                    </p:set>
                                  </p:childTnLst>
                                </p:cTn>
                              </p:par>
                              <p:par>
                                <p:cTn id="47" presetID="1" presetClass="entr" presetSubtype="0" fill="hold" nodeType="withEffect">
                                  <p:stCondLst>
                                    <p:cond delay="250"/>
                                  </p:stCondLst>
                                  <p:childTnLst>
                                    <p:set>
                                      <p:cBhvr>
                                        <p:cTn id="48" dur="1" fill="hold">
                                          <p:stCondLst>
                                            <p:cond delay="249"/>
                                          </p:stCondLst>
                                        </p:cTn>
                                        <p:tgtEl>
                                          <p:spTgt spid="80">
                                            <p:txEl>
                                              <p:pRg st="3" end="3"/>
                                            </p:txEl>
                                          </p:spTgt>
                                        </p:tgtEl>
                                        <p:attrNameLst>
                                          <p:attrName>style.visibility</p:attrName>
                                        </p:attrNameLst>
                                      </p:cBhvr>
                                      <p:to>
                                        <p:strVal val="visible"/>
                                      </p:to>
                                    </p:set>
                                  </p:childTnLst>
                                </p:cTn>
                              </p:par>
                              <p:par>
                                <p:cTn id="49" presetID="1" presetClass="entr" presetSubtype="0" fill="hold" nodeType="withEffect">
                                  <p:stCondLst>
                                    <p:cond delay="250"/>
                                  </p:stCondLst>
                                  <p:childTnLst>
                                    <p:set>
                                      <p:cBhvr>
                                        <p:cTn id="50" dur="1" fill="hold">
                                          <p:stCondLst>
                                            <p:cond delay="249"/>
                                          </p:stCondLst>
                                        </p:cTn>
                                        <p:tgtEl>
                                          <p:spTgt spid="80">
                                            <p:txEl>
                                              <p:pRg st="4" end="4"/>
                                            </p:txEl>
                                          </p:spTgt>
                                        </p:tgtEl>
                                        <p:attrNameLst>
                                          <p:attrName>style.visibility</p:attrName>
                                        </p:attrNameLst>
                                      </p:cBhvr>
                                      <p:to>
                                        <p:strVal val="visible"/>
                                      </p:to>
                                    </p:set>
                                  </p:childTnLst>
                                </p:cTn>
                              </p:par>
                              <p:par>
                                <p:cTn id="51" presetID="1" presetClass="entr" presetSubtype="0" fill="hold" nodeType="withEffect">
                                  <p:stCondLst>
                                    <p:cond delay="250"/>
                                  </p:stCondLst>
                                  <p:childTnLst>
                                    <p:set>
                                      <p:cBhvr>
                                        <p:cTn id="52" dur="1" fill="hold">
                                          <p:stCondLst>
                                            <p:cond delay="249"/>
                                          </p:stCondLst>
                                        </p:cTn>
                                        <p:tgtEl>
                                          <p:spTgt spid="80">
                                            <p:txEl>
                                              <p:pRg st="5" end="5"/>
                                            </p:txEl>
                                          </p:spTgt>
                                        </p:tgtEl>
                                        <p:attrNameLst>
                                          <p:attrName>style.visibility</p:attrName>
                                        </p:attrNameLst>
                                      </p:cBhvr>
                                      <p:to>
                                        <p:strVal val="visible"/>
                                      </p:to>
                                    </p:set>
                                  </p:childTnLst>
                                </p:cTn>
                              </p:par>
                              <p:par>
                                <p:cTn id="53" presetID="1" presetClass="entr" presetSubtype="0" fill="hold" nodeType="withEffect">
                                  <p:stCondLst>
                                    <p:cond delay="250"/>
                                  </p:stCondLst>
                                  <p:childTnLst>
                                    <p:set>
                                      <p:cBhvr>
                                        <p:cTn id="54" dur="1" fill="hold">
                                          <p:stCondLst>
                                            <p:cond delay="249"/>
                                          </p:stCondLst>
                                        </p:cTn>
                                        <p:tgtEl>
                                          <p:spTgt spid="80">
                                            <p:txEl>
                                              <p:pRg st="6" end="6"/>
                                            </p:txEl>
                                          </p:spTgt>
                                        </p:tgtEl>
                                        <p:attrNameLst>
                                          <p:attrName>style.visibility</p:attrName>
                                        </p:attrNameLst>
                                      </p:cBhvr>
                                      <p:to>
                                        <p:strVal val="visible"/>
                                      </p:to>
                                    </p:set>
                                  </p:childTnLst>
                                </p:cTn>
                              </p:par>
                              <p:par>
                                <p:cTn id="55" presetID="1" presetClass="entr" presetSubtype="0" fill="hold" nodeType="withEffect">
                                  <p:stCondLst>
                                    <p:cond delay="250"/>
                                  </p:stCondLst>
                                  <p:childTnLst>
                                    <p:set>
                                      <p:cBhvr>
                                        <p:cTn id="56" dur="1" fill="hold">
                                          <p:stCondLst>
                                            <p:cond delay="249"/>
                                          </p:stCondLst>
                                        </p:cTn>
                                        <p:tgtEl>
                                          <p:spTgt spid="80">
                                            <p:txEl>
                                              <p:pRg st="7" end="7"/>
                                            </p:txEl>
                                          </p:spTgt>
                                        </p:tgtEl>
                                        <p:attrNameLst>
                                          <p:attrName>style.visibility</p:attrName>
                                        </p:attrNameLst>
                                      </p:cBhvr>
                                      <p:to>
                                        <p:strVal val="visible"/>
                                      </p:to>
                                    </p:set>
                                  </p:childTnLst>
                                </p:cTn>
                              </p:par>
                              <p:par>
                                <p:cTn id="57" presetID="1" presetClass="entr" presetSubtype="0" fill="hold" nodeType="withEffect">
                                  <p:stCondLst>
                                    <p:cond delay="250"/>
                                  </p:stCondLst>
                                  <p:childTnLst>
                                    <p:set>
                                      <p:cBhvr>
                                        <p:cTn id="58" dur="1" fill="hold">
                                          <p:stCondLst>
                                            <p:cond delay="249"/>
                                          </p:stCondLst>
                                        </p:cTn>
                                        <p:tgtEl>
                                          <p:spTgt spid="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D6CAA29-D123-D962-3761-C467C5D55B39}"/>
              </a:ext>
            </a:extLst>
          </p:cNvPr>
          <p:cNvSpPr>
            <a:spLocks noGrp="1"/>
          </p:cNvSpPr>
          <p:nvPr>
            <p:ph type="ctrTitle"/>
          </p:nvPr>
        </p:nvSpPr>
        <p:spPr>
          <a:xfrm>
            <a:off x="965200" y="1383528"/>
            <a:ext cx="10238952" cy="3554968"/>
          </a:xfrm>
        </p:spPr>
        <p:txBody>
          <a:bodyPr anchor="b">
            <a:normAutofit fontScale="90000"/>
          </a:bodyPr>
          <a:lstStyle/>
          <a:p>
            <a:r>
              <a:rPr lang="sv-SE" sz="6700" dirty="0"/>
              <a:t>Vårdhygieniska</a:t>
            </a:r>
            <a:br>
              <a:rPr lang="sv-SE" sz="6700" dirty="0"/>
            </a:br>
            <a:r>
              <a:rPr lang="sv-SE" sz="6700" dirty="0"/>
              <a:t> riskfaktorer och riskanalyser </a:t>
            </a:r>
            <a:br>
              <a:rPr lang="sv-SE" sz="6700" dirty="0"/>
            </a:br>
            <a:r>
              <a:rPr lang="sv-SE" sz="6700" dirty="0"/>
              <a:t>vad gäller </a:t>
            </a:r>
            <a:r>
              <a:rPr lang="sv-SE" sz="7200" dirty="0">
                <a:cs typeface="Calibri"/>
              </a:rPr>
              <a:t> </a:t>
            </a:r>
            <a:br>
              <a:rPr lang="sv-SE" sz="7200" dirty="0">
                <a:cs typeface="Calibri"/>
              </a:rPr>
            </a:br>
            <a:r>
              <a:rPr lang="sv-SE" sz="7200" dirty="0">
                <a:cs typeface="Calibri"/>
              </a:rPr>
              <a:t>smittspridning och VRI</a:t>
            </a:r>
            <a:r>
              <a:rPr lang="sv-SE" sz="6700" dirty="0"/>
              <a:t>  </a:t>
            </a:r>
            <a:endParaRPr lang="sv-SE" dirty="0"/>
          </a:p>
        </p:txBody>
      </p:sp>
      <p:pic>
        <p:nvPicPr>
          <p:cNvPr id="4" name="Bildobjekt 3" descr="En bild som visar text, Teckensnitt, logotyp, Grafik&#10;&#10;Automatiskt genererad beskrivning">
            <a:extLst>
              <a:ext uri="{FF2B5EF4-FFF2-40B4-BE49-F238E27FC236}">
                <a16:creationId xmlns:a16="http://schemas.microsoft.com/office/drawing/2014/main" id="{04D366E5-2DD1-C0A1-A80D-664FABCAD139}"/>
              </a:ext>
            </a:extLst>
          </p:cNvPr>
          <p:cNvPicPr>
            <a:picLocks noChangeAspect="1"/>
          </p:cNvPicPr>
          <p:nvPr/>
        </p:nvPicPr>
        <p:blipFill>
          <a:blip r:embed="rId3"/>
          <a:stretch>
            <a:fillRect/>
          </a:stretch>
        </p:blipFill>
        <p:spPr>
          <a:xfrm>
            <a:off x="8582509" y="5476675"/>
            <a:ext cx="2621772" cy="555767"/>
          </a:xfrm>
          <a:prstGeom prst="rect">
            <a:avLst/>
          </a:prstGeom>
        </p:spPr>
      </p:pic>
      <p:sp>
        <p:nvSpPr>
          <p:cNvPr id="5" name="textruta 4">
            <a:extLst>
              <a:ext uri="{FF2B5EF4-FFF2-40B4-BE49-F238E27FC236}">
                <a16:creationId xmlns:a16="http://schemas.microsoft.com/office/drawing/2014/main" id="{0E825AAF-3CAB-9EB0-EDC5-27DA63F367F1}"/>
              </a:ext>
            </a:extLst>
          </p:cNvPr>
          <p:cNvSpPr txBox="1"/>
          <p:nvPr/>
        </p:nvSpPr>
        <p:spPr>
          <a:xfrm>
            <a:off x="3046535" y="3172448"/>
            <a:ext cx="7617068" cy="369332"/>
          </a:xfrm>
          <a:prstGeom prst="rect">
            <a:avLst/>
          </a:prstGeom>
          <a:noFill/>
        </p:spPr>
        <p:txBody>
          <a:bodyPr wrap="square" lIns="91440" tIns="45720" rIns="91440" bIns="45720" anchor="t">
            <a:spAutoFit/>
          </a:bodyPr>
          <a:lstStyle/>
          <a:p>
            <a:pPr algn="r">
              <a:spcAft>
                <a:spcPts val="600"/>
              </a:spcAft>
            </a:pPr>
            <a:r>
              <a:rPr lang="sv-SE" dirty="0"/>
              <a:t> </a:t>
            </a:r>
          </a:p>
        </p:txBody>
      </p:sp>
    </p:spTree>
    <p:extLst>
      <p:ext uri="{BB962C8B-B14F-4D97-AF65-F5344CB8AC3E}">
        <p14:creationId xmlns:p14="http://schemas.microsoft.com/office/powerpoint/2010/main" val="19299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30FB0A4-C579-F415-E6F6-D3AFAEFED171}"/>
              </a:ext>
            </a:extLst>
          </p:cNvPr>
          <p:cNvSpPr>
            <a:spLocks noGrp="1"/>
          </p:cNvSpPr>
          <p:nvPr>
            <p:ph type="title"/>
          </p:nvPr>
        </p:nvSpPr>
        <p:spPr>
          <a:xfrm>
            <a:off x="163682" y="1153572"/>
            <a:ext cx="3723552" cy="4461163"/>
          </a:xfrm>
        </p:spPr>
        <p:txBody>
          <a:bodyPr>
            <a:normAutofit/>
          </a:bodyPr>
          <a:lstStyle/>
          <a:p>
            <a:r>
              <a:rPr lang="sv-SE" sz="4100" dirty="0">
                <a:solidFill>
                  <a:srgbClr val="FFFFFF"/>
                </a:solidFill>
                <a:cs typeface="Calibri Light"/>
              </a:rPr>
              <a:t>Vad är riskanalys och riskhantering?</a:t>
            </a:r>
          </a:p>
        </p:txBody>
      </p:sp>
      <p:sp>
        <p:nvSpPr>
          <p:cNvPr id="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FD8B19CC-3BFC-D47F-2DEF-F4636A5E6051}"/>
              </a:ext>
            </a:extLst>
          </p:cNvPr>
          <p:cNvSpPr>
            <a:spLocks noGrp="1"/>
          </p:cNvSpPr>
          <p:nvPr>
            <p:ph idx="1"/>
          </p:nvPr>
        </p:nvSpPr>
        <p:spPr>
          <a:xfrm>
            <a:off x="4330954" y="593952"/>
            <a:ext cx="7697364" cy="5585619"/>
          </a:xfrm>
        </p:spPr>
        <p:txBody>
          <a:bodyPr vert="horz" lIns="91440" tIns="45720" rIns="91440" bIns="45720" rtlCol="0" anchor="ctr">
            <a:normAutofit/>
          </a:bodyPr>
          <a:lstStyle/>
          <a:p>
            <a:endParaRPr lang="en-US" dirty="0">
              <a:ea typeface="Calibri"/>
              <a:cs typeface="Calibri"/>
            </a:endParaRPr>
          </a:p>
          <a:p>
            <a:r>
              <a:rPr lang="en-US" dirty="0" err="1">
                <a:cs typeface="Calibri"/>
              </a:rPr>
              <a:t>Att</a:t>
            </a:r>
            <a:r>
              <a:rPr lang="en-US" dirty="0">
                <a:cs typeface="Calibri"/>
              </a:rPr>
              <a:t> </a:t>
            </a:r>
            <a:r>
              <a:rPr lang="en-US" dirty="0" err="1">
                <a:cs typeface="Calibri"/>
              </a:rPr>
              <a:t>identifiera</a:t>
            </a:r>
            <a:r>
              <a:rPr lang="en-US" dirty="0">
                <a:cs typeface="Calibri"/>
              </a:rPr>
              <a:t> </a:t>
            </a: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bli</a:t>
            </a:r>
            <a:r>
              <a:rPr lang="en-US" dirty="0">
                <a:cs typeface="Calibri"/>
              </a:rPr>
              <a:t> </a:t>
            </a:r>
            <a:r>
              <a:rPr lang="en-US" dirty="0" err="1">
                <a:cs typeface="Calibri"/>
              </a:rPr>
              <a:t>ett</a:t>
            </a:r>
            <a:r>
              <a:rPr lang="en-US" dirty="0">
                <a:cs typeface="Calibri"/>
              </a:rPr>
              <a:t> problem.</a:t>
            </a:r>
          </a:p>
          <a:p>
            <a:pPr marL="0" indent="0">
              <a:buNone/>
            </a:pPr>
            <a:endParaRPr lang="sv-SE" dirty="0"/>
          </a:p>
          <a:p>
            <a:r>
              <a:rPr lang="en-US" dirty="0">
                <a:ea typeface="Calibri"/>
                <a:cs typeface="Calibri"/>
              </a:rPr>
              <a:t>Syftet med </a:t>
            </a:r>
            <a:r>
              <a:rPr lang="en-US" dirty="0" err="1">
                <a:ea typeface="Calibri"/>
                <a:cs typeface="Calibri"/>
              </a:rPr>
              <a:t>riskanalyser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identifiera</a:t>
            </a:r>
            <a:r>
              <a:rPr lang="en-US" dirty="0">
                <a:ea typeface="Calibri"/>
                <a:cs typeface="Calibri"/>
              </a:rPr>
              <a:t> risker </a:t>
            </a:r>
            <a:r>
              <a:rPr lang="en-US" dirty="0" err="1">
                <a:ea typeface="Calibri"/>
                <a:cs typeface="Calibri"/>
              </a:rPr>
              <a:t>ochbakomliggande</a:t>
            </a:r>
            <a:r>
              <a:rPr lang="en-US" dirty="0">
                <a:ea typeface="Calibri"/>
                <a:cs typeface="Calibri"/>
              </a:rPr>
              <a:t>, </a:t>
            </a:r>
            <a:r>
              <a:rPr lang="en-US" dirty="0" err="1">
                <a:ea typeface="Calibri"/>
                <a:cs typeface="Calibri"/>
              </a:rPr>
              <a:t>bidragande</a:t>
            </a:r>
            <a:r>
              <a:rPr lang="en-US" dirty="0">
                <a:ea typeface="Calibri"/>
                <a:cs typeface="Calibri"/>
              </a:rPr>
              <a:t> </a:t>
            </a:r>
            <a:r>
              <a:rPr lang="en-US" dirty="0" err="1">
                <a:ea typeface="Calibri"/>
                <a:cs typeface="Calibri"/>
              </a:rPr>
              <a:t>orsaker</a:t>
            </a:r>
            <a:r>
              <a:rPr lang="en-US" dirty="0">
                <a:ea typeface="Calibri"/>
                <a:cs typeface="Calibri"/>
              </a:rPr>
              <a:t> till risker </a:t>
            </a:r>
          </a:p>
          <a:p>
            <a:endParaRPr lang="en-US" dirty="0">
              <a:ea typeface="Calibri"/>
              <a:cs typeface="Calibri"/>
            </a:endParaRPr>
          </a:p>
          <a:p>
            <a:r>
              <a:rPr lang="en-US" dirty="0" err="1">
                <a:ea typeface="Calibri"/>
                <a:cs typeface="Calibri"/>
              </a:rPr>
              <a:t>Att</a:t>
            </a:r>
            <a:r>
              <a:rPr lang="en-US" dirty="0">
                <a:ea typeface="Calibri"/>
                <a:cs typeface="Calibri"/>
              </a:rPr>
              <a:t> </a:t>
            </a:r>
            <a:r>
              <a:rPr lang="en-US" dirty="0" err="1">
                <a:ea typeface="Calibri"/>
                <a:cs typeface="Calibri"/>
              </a:rPr>
              <a:t>utforma</a:t>
            </a:r>
            <a:r>
              <a:rPr lang="en-US" dirty="0">
                <a:ea typeface="Calibri"/>
                <a:cs typeface="Calibri"/>
              </a:rPr>
              <a:t> </a:t>
            </a:r>
            <a:r>
              <a:rPr lang="en-US" dirty="0" err="1">
                <a:ea typeface="Calibri"/>
                <a:cs typeface="Calibri"/>
              </a:rPr>
              <a:t>åtgärder</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eliminerar</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minskar</a:t>
            </a:r>
            <a:r>
              <a:rPr lang="en-US" dirty="0">
                <a:ea typeface="Calibri"/>
                <a:cs typeface="Calibri"/>
              </a:rPr>
              <a:t> </a:t>
            </a:r>
            <a:r>
              <a:rPr lang="en-US" dirty="0" err="1">
                <a:ea typeface="Calibri"/>
                <a:cs typeface="Calibri"/>
              </a:rPr>
              <a:t>riskerna</a:t>
            </a:r>
            <a:r>
              <a:rPr lang="en-US" dirty="0">
                <a:ea typeface="Calibri"/>
                <a:cs typeface="Calibri"/>
              </a:rPr>
              <a:t> för </a:t>
            </a:r>
            <a:r>
              <a:rPr lang="en-US" dirty="0" err="1">
                <a:ea typeface="Calibri"/>
                <a:cs typeface="Calibri"/>
              </a:rPr>
              <a:t>vårdskador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tillbud</a:t>
            </a:r>
            <a:r>
              <a:rPr lang="en-US" sz="2200" dirty="0">
                <a:ea typeface="Calibri"/>
                <a:cs typeface="Calibri"/>
              </a:rPr>
              <a:t>. </a:t>
            </a:r>
            <a:endParaRPr lang="sv-SE" dirty="0">
              <a:cs typeface="Calibri"/>
            </a:endParaRPr>
          </a:p>
          <a:p>
            <a:endParaRPr lang="en-US" sz="2200" dirty="0">
              <a:ea typeface="Calibri"/>
              <a:cs typeface="Calibri"/>
            </a:endParaRPr>
          </a:p>
          <a:p>
            <a:r>
              <a:rPr lang="sv-SE" dirty="0">
                <a:ea typeface="Calibri"/>
                <a:cs typeface="Calibri"/>
              </a:rPr>
              <a:t>Att utföra riskhantering är en naturlig del av verksamheten. </a:t>
            </a:r>
            <a:endParaRPr lang="en-US" sz="2200" dirty="0">
              <a:ea typeface="Calibri"/>
              <a:cs typeface="Calibri"/>
            </a:endParaRPr>
          </a:p>
          <a:p>
            <a:endParaRPr lang="sv-SE" dirty="0">
              <a:solidFill>
                <a:srgbClr val="FF0000"/>
              </a:solidFill>
              <a:ea typeface="Calibri"/>
              <a:cs typeface="Calibri"/>
            </a:endParaRPr>
          </a:p>
        </p:txBody>
      </p:sp>
      <p:sp>
        <p:nvSpPr>
          <p:cNvPr id="4" name="textruta 3">
            <a:extLst>
              <a:ext uri="{FF2B5EF4-FFF2-40B4-BE49-F238E27FC236}">
                <a16:creationId xmlns:a16="http://schemas.microsoft.com/office/drawing/2014/main" id="{F0389D91-6224-C9A8-FDB1-3B463B148784}"/>
              </a:ext>
            </a:extLst>
          </p:cNvPr>
          <p:cNvSpPr txBox="1"/>
          <p:nvPr/>
        </p:nvSpPr>
        <p:spPr>
          <a:xfrm>
            <a:off x="8328248" y="6492678"/>
            <a:ext cx="30398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Calibri"/>
              </a:rPr>
              <a:t>LÖF, 2024 </a:t>
            </a:r>
            <a:r>
              <a:rPr lang="en-US" dirty="0" err="1"/>
              <a:t>handbok</a:t>
            </a:r>
            <a:r>
              <a:rPr lang="en-US" dirty="0"/>
              <a:t> </a:t>
            </a:r>
            <a:r>
              <a:rPr lang="en-US" dirty="0" err="1"/>
              <a:t>riskanalys</a:t>
            </a:r>
            <a:endParaRPr lang="sv-SE" dirty="0"/>
          </a:p>
        </p:txBody>
      </p:sp>
    </p:spTree>
    <p:extLst>
      <p:ext uri="{BB962C8B-B14F-4D97-AF65-F5344CB8AC3E}">
        <p14:creationId xmlns:p14="http://schemas.microsoft.com/office/powerpoint/2010/main" val="201071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84A6BF2-E98D-7668-38C3-D2DAD2C52099}"/>
              </a:ext>
            </a:extLst>
          </p:cNvPr>
          <p:cNvSpPr>
            <a:spLocks noGrp="1"/>
          </p:cNvSpPr>
          <p:nvPr>
            <p:ph type="title"/>
          </p:nvPr>
        </p:nvSpPr>
        <p:spPr>
          <a:xfrm>
            <a:off x="645065" y="1463040"/>
            <a:ext cx="3796306" cy="2690949"/>
          </a:xfrm>
        </p:spPr>
        <p:txBody>
          <a:bodyPr anchor="t">
            <a:normAutofit/>
          </a:bodyPr>
          <a:lstStyle/>
          <a:p>
            <a:r>
              <a:rPr lang="sv-SE"/>
              <a:t>Riskanalys är en del av det förebyggande arbetet</a:t>
            </a:r>
          </a:p>
        </p:txBody>
      </p:sp>
      <p:grpSp>
        <p:nvGrpSpPr>
          <p:cNvPr id="29" name="Group 2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0" name="Rectangle 2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tshållare för innehåll 2">
            <a:extLst>
              <a:ext uri="{FF2B5EF4-FFF2-40B4-BE49-F238E27FC236}">
                <a16:creationId xmlns:a16="http://schemas.microsoft.com/office/drawing/2014/main" id="{F5EA4C19-3724-B7A6-A595-C6D9D8BAB5FC}"/>
              </a:ext>
            </a:extLst>
          </p:cNvPr>
          <p:cNvSpPr>
            <a:spLocks noGrp="1"/>
          </p:cNvSpPr>
          <p:nvPr>
            <p:ph idx="1"/>
          </p:nvPr>
        </p:nvSpPr>
        <p:spPr>
          <a:xfrm>
            <a:off x="5440997" y="1001299"/>
            <a:ext cx="5890717" cy="4854766"/>
          </a:xfrm>
        </p:spPr>
        <p:txBody>
          <a:bodyPr anchor="t">
            <a:normAutofit/>
          </a:bodyPr>
          <a:lstStyle/>
          <a:p>
            <a:r>
              <a:rPr lang="sv-SE" sz="1900" dirty="0">
                <a:ea typeface="+mn-lt"/>
                <a:cs typeface="+mn-lt"/>
              </a:rPr>
              <a:t>Vårdgivaren ska fortlöpande bedöma och identifiera om det finns risker för att händelser skulle kunna inträffa som kan medföra brister i verksamhetens kvalitet. </a:t>
            </a:r>
          </a:p>
          <a:p>
            <a:r>
              <a:rPr lang="sv-SE" sz="1900" dirty="0">
                <a:ea typeface="+mn-lt"/>
                <a:cs typeface="+mn-lt"/>
              </a:rPr>
              <a:t>Bedöm vilka negativa konsekvenser som skulle kunna bli följden av händelsen som gör att man inte lever upp till dom krav och mål som ställs i lagar och föreskrifter.</a:t>
            </a:r>
          </a:p>
          <a:p>
            <a:pPr marL="0" indent="0">
              <a:buNone/>
            </a:pPr>
            <a:endParaRPr lang="sv-SE" sz="1900" dirty="0">
              <a:ea typeface="+mn-lt"/>
              <a:cs typeface="+mn-lt"/>
            </a:endParaRPr>
          </a:p>
          <a:p>
            <a:r>
              <a:rPr lang="en-US" sz="1900" dirty="0">
                <a:cs typeface="Calibri"/>
              </a:rPr>
              <a:t>I </a:t>
            </a:r>
            <a:r>
              <a:rPr lang="en-US" sz="1900" dirty="0" err="1">
                <a:cs typeface="Calibri"/>
              </a:rPr>
              <a:t>patientsäkerhetslagen</a:t>
            </a:r>
            <a:r>
              <a:rPr lang="en-US" sz="1900" dirty="0">
                <a:cs typeface="Calibri"/>
              </a:rPr>
              <a:t> SFS 2010:659 </a:t>
            </a:r>
            <a:r>
              <a:rPr lang="en-US" sz="1900" dirty="0" err="1">
                <a:cs typeface="Calibri"/>
              </a:rPr>
              <a:t>definieras</a:t>
            </a:r>
            <a:r>
              <a:rPr lang="en-US" sz="1900" dirty="0">
                <a:cs typeface="Calibri"/>
              </a:rPr>
              <a:t> </a:t>
            </a:r>
            <a:br>
              <a:rPr lang="en-US" sz="1900" dirty="0">
                <a:cs typeface="Calibri"/>
              </a:rPr>
            </a:br>
            <a:r>
              <a:rPr lang="en-US" sz="1900" dirty="0" err="1">
                <a:cs typeface="Calibri"/>
              </a:rPr>
              <a:t>patientsäkerhet</a:t>
            </a:r>
            <a:r>
              <a:rPr lang="en-US" sz="1900" dirty="0">
                <a:cs typeface="Calibri"/>
              </a:rPr>
              <a:t> </a:t>
            </a:r>
            <a:r>
              <a:rPr lang="en-US" sz="1900" dirty="0" err="1">
                <a:cs typeface="Calibri"/>
              </a:rPr>
              <a:t>som</a:t>
            </a:r>
            <a:r>
              <a:rPr lang="en-US" sz="1900" dirty="0">
                <a:cs typeface="Calibri"/>
              </a:rPr>
              <a:t> ”</a:t>
            </a:r>
            <a:r>
              <a:rPr lang="en-US" sz="1900" dirty="0" err="1">
                <a:cs typeface="Calibri"/>
              </a:rPr>
              <a:t>skydd</a:t>
            </a:r>
            <a:r>
              <a:rPr lang="en-US" sz="1900" dirty="0">
                <a:cs typeface="Calibri"/>
              </a:rPr>
              <a:t> mot </a:t>
            </a:r>
            <a:r>
              <a:rPr lang="en-US" sz="1900" dirty="0" err="1">
                <a:cs typeface="Calibri"/>
              </a:rPr>
              <a:t>vårdskada</a:t>
            </a:r>
            <a:r>
              <a:rPr lang="en-US" sz="1900" dirty="0">
                <a:cs typeface="Calibri"/>
              </a:rPr>
              <a:t>”, </a:t>
            </a:r>
            <a:r>
              <a:rPr lang="en-US" sz="1900" dirty="0" err="1">
                <a:cs typeface="Calibri"/>
              </a:rPr>
              <a:t>dvs</a:t>
            </a:r>
            <a:r>
              <a:rPr lang="en-US" sz="1900" dirty="0">
                <a:cs typeface="Calibri"/>
              </a:rPr>
              <a:t>. </a:t>
            </a:r>
            <a:br>
              <a:rPr lang="en-US" sz="1900" dirty="0">
                <a:cs typeface="Calibri"/>
              </a:rPr>
            </a:br>
            <a:r>
              <a:rPr lang="en-US" sz="1900" dirty="0" err="1">
                <a:cs typeface="Calibri"/>
              </a:rPr>
              <a:t>skydd</a:t>
            </a:r>
            <a:r>
              <a:rPr lang="en-US" sz="1900" dirty="0">
                <a:cs typeface="Calibri"/>
              </a:rPr>
              <a:t> mot </a:t>
            </a:r>
            <a:r>
              <a:rPr lang="en-US" sz="1900" dirty="0" err="1">
                <a:cs typeface="Calibri"/>
              </a:rPr>
              <a:t>att</a:t>
            </a:r>
            <a:r>
              <a:rPr lang="en-US" sz="1900" dirty="0">
                <a:cs typeface="Calibri"/>
              </a:rPr>
              <a:t> </a:t>
            </a:r>
            <a:r>
              <a:rPr lang="en-US" sz="1900" dirty="0" err="1">
                <a:cs typeface="Calibri"/>
              </a:rPr>
              <a:t>undvikbar</a:t>
            </a:r>
            <a:r>
              <a:rPr lang="en-US" sz="1900" dirty="0">
                <a:cs typeface="Calibri"/>
              </a:rPr>
              <a:t> </a:t>
            </a:r>
            <a:r>
              <a:rPr lang="en-US" sz="1900" dirty="0" err="1">
                <a:cs typeface="Calibri"/>
              </a:rPr>
              <a:t>skada</a:t>
            </a:r>
            <a:r>
              <a:rPr lang="en-US" sz="1900" dirty="0">
                <a:cs typeface="Calibri"/>
              </a:rPr>
              <a:t> </a:t>
            </a:r>
            <a:r>
              <a:rPr lang="en-US" sz="1900" dirty="0" err="1">
                <a:cs typeface="Calibri"/>
              </a:rPr>
              <a:t>ens</a:t>
            </a:r>
            <a:r>
              <a:rPr lang="en-US" sz="1900" dirty="0">
                <a:cs typeface="Calibri"/>
              </a:rPr>
              <a:t> </a:t>
            </a:r>
            <a:r>
              <a:rPr lang="en-US" sz="1900" dirty="0" err="1">
                <a:cs typeface="Calibri"/>
              </a:rPr>
              <a:t>inträffar</a:t>
            </a:r>
            <a:r>
              <a:rPr lang="en-US" sz="1900" dirty="0">
                <a:cs typeface="Calibri"/>
              </a:rPr>
              <a:t>.</a:t>
            </a:r>
            <a:endParaRPr lang="sv-SE" sz="1900" dirty="0">
              <a:cs typeface="Calibri"/>
            </a:endParaRPr>
          </a:p>
          <a:p>
            <a:r>
              <a:rPr lang="en-US" sz="1900" dirty="0">
                <a:cs typeface="Calibri"/>
              </a:rPr>
              <a:t>SOSFS 2011:9 om </a:t>
            </a:r>
            <a:r>
              <a:rPr lang="en-US" sz="1900" dirty="0" err="1">
                <a:cs typeface="Calibri"/>
              </a:rPr>
              <a:t>Ledningssystem</a:t>
            </a:r>
            <a:r>
              <a:rPr lang="en-US" sz="1900" dirty="0">
                <a:cs typeface="Calibri"/>
              </a:rPr>
              <a:t> för </a:t>
            </a:r>
            <a:r>
              <a:rPr lang="en-US" sz="1900" dirty="0" err="1">
                <a:cs typeface="Calibri"/>
              </a:rPr>
              <a:t>syste-matiskt</a:t>
            </a:r>
            <a:r>
              <a:rPr lang="en-US" sz="1900" dirty="0">
                <a:cs typeface="Calibri"/>
              </a:rPr>
              <a:t> </a:t>
            </a:r>
            <a:r>
              <a:rPr lang="en-US" sz="1900" dirty="0" err="1">
                <a:cs typeface="Calibri"/>
              </a:rPr>
              <a:t>kvalitetsarbete</a:t>
            </a:r>
            <a:r>
              <a:rPr lang="en-US" sz="1900" dirty="0">
                <a:cs typeface="Calibri"/>
              </a:rPr>
              <a:t> </a:t>
            </a:r>
            <a:r>
              <a:rPr lang="en-US" sz="1900" dirty="0" err="1">
                <a:cs typeface="Calibri"/>
              </a:rPr>
              <a:t>anges</a:t>
            </a:r>
            <a:r>
              <a:rPr lang="en-US" sz="1900" dirty="0">
                <a:cs typeface="Calibri"/>
              </a:rPr>
              <a:t> </a:t>
            </a:r>
            <a:r>
              <a:rPr lang="en-US" sz="1900" dirty="0" err="1">
                <a:cs typeface="Calibri"/>
              </a:rPr>
              <a:t>att</a:t>
            </a:r>
            <a:r>
              <a:rPr lang="en-US" sz="1900" dirty="0">
                <a:cs typeface="Calibri"/>
              </a:rPr>
              <a:t> </a:t>
            </a:r>
            <a:r>
              <a:rPr lang="en-US" sz="1900" dirty="0" err="1">
                <a:cs typeface="Calibri"/>
              </a:rPr>
              <a:t>vårdgivaren</a:t>
            </a:r>
            <a:r>
              <a:rPr lang="en-US" sz="1900" dirty="0">
                <a:cs typeface="Calibri"/>
              </a:rPr>
              <a:t> </a:t>
            </a:r>
            <a:r>
              <a:rPr lang="en-US" sz="1900" dirty="0" err="1">
                <a:cs typeface="Calibri"/>
              </a:rPr>
              <a:t>måste</a:t>
            </a:r>
            <a:r>
              <a:rPr lang="en-US" sz="1900" dirty="0">
                <a:cs typeface="Calibri"/>
              </a:rPr>
              <a:t> </a:t>
            </a:r>
            <a:r>
              <a:rPr lang="en-US" sz="1900" dirty="0" err="1">
                <a:cs typeface="Calibri"/>
              </a:rPr>
              <a:t>bedriva</a:t>
            </a:r>
            <a:r>
              <a:rPr lang="en-US" sz="1900" dirty="0">
                <a:cs typeface="Calibri"/>
              </a:rPr>
              <a:t> </a:t>
            </a:r>
            <a:r>
              <a:rPr lang="en-US" sz="1900" dirty="0" err="1">
                <a:cs typeface="Calibri"/>
              </a:rPr>
              <a:t>egenkontroll</a:t>
            </a:r>
            <a:r>
              <a:rPr lang="en-US" sz="1900" dirty="0">
                <a:cs typeface="Calibri"/>
              </a:rPr>
              <a:t>, med </a:t>
            </a:r>
            <a:r>
              <a:rPr lang="en-US" sz="1900" dirty="0" err="1">
                <a:cs typeface="Calibri"/>
              </a:rPr>
              <a:t>vilket</a:t>
            </a:r>
            <a:r>
              <a:rPr lang="en-US" sz="1900" dirty="0">
                <a:cs typeface="Calibri"/>
              </a:rPr>
              <a:t> </a:t>
            </a:r>
            <a:r>
              <a:rPr lang="en-US" sz="1900" dirty="0" err="1">
                <a:cs typeface="Calibri"/>
              </a:rPr>
              <a:t>avses</a:t>
            </a:r>
            <a:r>
              <a:rPr lang="en-US" sz="1900" dirty="0">
                <a:cs typeface="Calibri"/>
              </a:rPr>
              <a:t>  bland </a:t>
            </a:r>
            <a:r>
              <a:rPr lang="en-US" sz="1900" dirty="0" err="1">
                <a:cs typeface="Calibri"/>
              </a:rPr>
              <a:t>annat</a:t>
            </a:r>
            <a:r>
              <a:rPr lang="en-US" sz="1900" dirty="0">
                <a:cs typeface="Calibri"/>
              </a:rPr>
              <a:t> </a:t>
            </a:r>
            <a:r>
              <a:rPr lang="en-US" sz="1900" dirty="0" err="1">
                <a:cs typeface="Calibri"/>
              </a:rPr>
              <a:t>riskinventering</a:t>
            </a:r>
            <a:r>
              <a:rPr lang="en-US" sz="1900" dirty="0">
                <a:cs typeface="Calibri"/>
              </a:rPr>
              <a:t> </a:t>
            </a:r>
            <a:r>
              <a:rPr lang="en-US" sz="1900" dirty="0" err="1">
                <a:cs typeface="Calibri"/>
              </a:rPr>
              <a:t>och</a:t>
            </a:r>
            <a:r>
              <a:rPr lang="en-US" sz="1900" dirty="0">
                <a:cs typeface="Calibri"/>
              </a:rPr>
              <a:t> </a:t>
            </a:r>
            <a:r>
              <a:rPr lang="en-US" sz="1900" dirty="0" err="1">
                <a:cs typeface="Calibri"/>
              </a:rPr>
              <a:t>riskidentifiering</a:t>
            </a:r>
            <a:endParaRPr lang="sv-SE" sz="1900" dirty="0">
              <a:cs typeface="Calibri"/>
            </a:endParaRPr>
          </a:p>
          <a:p>
            <a:pPr marL="0" indent="0">
              <a:buNone/>
            </a:pPr>
            <a:endParaRPr lang="sv-SE" sz="1900" dirty="0">
              <a:ea typeface="+mn-lt"/>
              <a:cs typeface="+mn-lt"/>
            </a:endParaRPr>
          </a:p>
          <a:p>
            <a:endParaRPr lang="sv-SE" sz="1900" dirty="0">
              <a:ea typeface="+mn-lt"/>
              <a:cs typeface="+mn-lt"/>
            </a:endParaRPr>
          </a:p>
        </p:txBody>
      </p:sp>
    </p:spTree>
    <p:extLst>
      <p:ext uri="{BB962C8B-B14F-4D97-AF65-F5344CB8AC3E}">
        <p14:creationId xmlns:p14="http://schemas.microsoft.com/office/powerpoint/2010/main" val="11897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5C6709FC-B5B2-4200-9193-C1C68836758E}"/>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BB5CC104-9630-4095-A3B2-5FCB4E4E1F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betsdokument-PowerPoint" id="{4636F4B0-F892-490F-B7D3-C493D3F020AE}" vid="{CE511C43-C2C3-465D-B276-6AF8DA59F434}"/>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bfd5cb6dbdcc9b0d18e65ff628bcabbc">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69919442f72531a3f91be6bad0a3edb9"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2024-08-15T22:00:00+00:00</NLLPublishDate>
    <NLLPublished xmlns="http://schemas.microsoft.com/sharepoint/v3" xsi:nil="true"/>
    <NLLPublishingstatus xmlns="http://schemas.microsoft.com/sharepoint/v3">Publicerad</NLLPublishingstatus>
    <NLLDocumentIDValue xmlns="http://schemas.microsoft.com/sharepoint/v3">ARBGRP1003-197849450-171</NLLDocumentIDValue>
    <NLLThinningTime xmlns="http://schemas.microsoft.com/sharepoint/v3">2027-08-15T22:00:00+00:00</NLLThinningTime>
    <NLLPublishDateQuickpart xmlns="http://schemas.microsoft.com/sharepoint/v3">2024-08-16</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Yvonne Samuelsson</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Vårdhygien</TermName>
          <TermId xmlns="http://schemas.microsoft.com/office/infopath/2007/PartnerControls">e41f11ce-04fc-4262-90fc-8bf38d85327e</TermId>
        </TermInfo>
      </Terms>
    </prdProcessTaxHTField0>
    <AnsvarigQuickpart xmlns="http://schemas.microsoft.com/sharepoint/v3">Yvonne Samuelsson</AnsvarigQuickpart>
    <NLLEstablishedBy xmlns="http://schemas.microsoft.com/sharepoint/v3">
      <UserInfo>
        <DisplayName>Yvonne Samuelsson</DisplayName>
        <AccountId>604</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10.0</NLLVersion>
    <NLLInformationclass xmlns="http://schemas.microsoft.com/sharepoint/v3">Publik</NLLInformationclass>
    <NLLModifiedBy xmlns="http://schemas.microsoft.com/sharepoint/v3">Viktoria Kristoffersson</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Vårdhygien Vårdsäkerhetsenheten</TermName>
          <TermId xmlns="http://schemas.microsoft.com/office/infopath/2007/PartnerControls">ed857f27-1ed9-4a2d-8873-ca27fa1aacdd</TermId>
        </TermInfo>
      </Terms>
    </NLLProducerPlaceTaxHTField0>
    <VersionComment xmlns="http://schemas.microsoft.com/sharepoint/v3">Formaterat anteckningstext/Viktoria</VersionComment>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enhetschefer</TermName>
          <TermId xmlns="http://schemas.microsoft.com/office/infopath/2007/PartnerControls">ce86673c-2bbb-47f7-8207-5c3f12899b56</TermId>
        </TermInfo>
        <TermInfo xmlns="http://schemas.microsoft.com/office/infopath/2007/PartnerControls">
          <TermName xmlns="http://schemas.microsoft.com/office/infopath/2007/PartnerControls">forum</TermName>
          <TermId xmlns="http://schemas.microsoft.com/office/infopath/2007/PartnerControls">441fc8c1-11b6-4d9a-8cf8-fd50e6928cd0</TermId>
        </TermInfo>
        <TermInfo xmlns="http://schemas.microsoft.com/office/infopath/2007/PartnerControls">
          <TermName xmlns="http://schemas.microsoft.com/office/infopath/2007/PartnerControls">kommunal vård och omsorg</TermName>
          <TermId xmlns="http://schemas.microsoft.com/office/infopath/2007/PartnerControls">e8a08ba5-efba-408a-9312-321ffe0967cb</TermId>
        </TermInfo>
      </Terms>
    </TaxKeywordTaxHTField>
    <_dlc_DocId xmlns="c7918ce9-5289-4a18-805d-4141408e948c">ARBGRP1003-197849450-171</_dlc_DocId>
    <_dlc_DocIdUrl xmlns="c7918ce9-5289-4a18-805d-4141408e948c">
      <Url>http://spportal.extvis.local/process/administrativ/_layouts/15/DocIdRedir.aspx?ID=ARBGRP1003-197849450-171</Url>
      <Description>ARBGRP1003-197849450-171</Description>
    </_dlc_DocIdUrl>
    <_dlc_DocIdPersistId xmlns="c7918ce9-5289-4a18-805d-4141408e948c">true</_dlc_DocIdPersistId>
    <_dlc_ExpireDateSaved xmlns="http://schemas.microsoft.com/sharepoint/v3" xsi:nil="true"/>
    <_dlc_ExpireDate xmlns="http://schemas.microsoft.com/sharepoint/v3">2027-09-15T22:00:00+00:00</_dlc_ExpireDate>
    <VIS_DocumentId xmlns="e1dec489-f745-4ed5-9c00-958a11aea6df">
      <Url>https://samarbeta.nll.se/producentplats/vardhygienvardsakerhetsenheten/_layouts/15/DocIdRedir.aspx?ID=ARBGRP1003-197849450-171</Url>
      <Description>ARBGRP1003-197849450-171</Description>
    </VIS_DocumentId>
    <VISResponsible xmlns="e1dec489-f745-4ed5-9c00-958a11aea6df">
      <UserInfo>
        <DisplayName>Yvonne Samuelsson</DisplayName>
        <AccountId>604</AccountId>
        <AccountType/>
      </UserInfo>
    </VISResponsible>
    <DocumentStatus xmlns="e1dec489-f745-4ed5-9c00-958a11aea6df">
      <Url>https://samarbeta.nll.se/producentplats/vardhygienvardsakerhetsenheten/_layouts/15/wrkstat.aspx?List=d2ddd865-a7e4-49ff-b477-5a451efab4c5&amp;WorkflowInstanceName=fe77ca81-c632-4414-a945-da082c55b474</Url>
      <Description>Publicerad</Description>
    </DocumentStatus>
    <_dlc_Exempt xmlns="http://schemas.microsoft.com/sharepoint/v3">false</_dlc_Exempt>
  </documentManagement>
</p:properti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046D19-53CD-42C4-AC06-F17362634512}"/>
</file>

<file path=customXml/itemProps2.xml><?xml version="1.0" encoding="utf-8"?>
<ds:datastoreItem xmlns:ds="http://schemas.openxmlformats.org/officeDocument/2006/customXml" ds:itemID="{EE56A04D-B8F5-479E-91A8-9D3764569B38}"/>
</file>

<file path=customXml/itemProps3.xml><?xml version="1.0" encoding="utf-8"?>
<ds:datastoreItem xmlns:ds="http://schemas.openxmlformats.org/officeDocument/2006/customXml" ds:itemID="{ADB2209B-E0BE-4BF5-9CCB-776A61210DB2}"/>
</file>

<file path=customXml/itemProps4.xml><?xml version="1.0" encoding="utf-8"?>
<ds:datastoreItem xmlns:ds="http://schemas.openxmlformats.org/officeDocument/2006/customXml" ds:itemID="{71F0A4A0-FD27-4E04-9338-DAA97ED858A2}">
  <ds:schemaRef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68ff135a-2e68-4a91-be56-0b7934569718"/>
    <ds:schemaRef ds:uri="http://schemas.microsoft.com/sharepoint/v3"/>
  </ds:schemaRefs>
</ds:datastoreItem>
</file>

<file path=customXml/itemProps5.xml><?xml version="1.0" encoding="utf-8"?>
<ds:datastoreItem xmlns:ds="http://schemas.openxmlformats.org/officeDocument/2006/customXml" ds:itemID="{290A8292-8485-4D71-BC2B-47F569B4A39B}"/>
</file>

<file path=docProps/app.xml><?xml version="1.0" encoding="utf-8"?>
<Properties xmlns="http://schemas.openxmlformats.org/officeDocument/2006/extended-properties" xmlns:vt="http://schemas.openxmlformats.org/officeDocument/2006/docPropsVTypes">
  <Template>Region Norrbotten Vit Blå</Template>
  <TotalTime>1181</TotalTime>
  <Words>3512</Words>
  <Application>Microsoft Office PowerPoint</Application>
  <PresentationFormat>Bredbild</PresentationFormat>
  <Paragraphs>352</Paragraphs>
  <Slides>20</Slides>
  <Notes>19</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20</vt:i4>
      </vt:variant>
    </vt:vector>
  </HeadingPairs>
  <TitlesOfParts>
    <vt:vector size="30" baseType="lpstr">
      <vt:lpstr>Arial</vt:lpstr>
      <vt:lpstr>Calibri</vt:lpstr>
      <vt:lpstr>Calibri Light</vt:lpstr>
      <vt:lpstr>Source Sans Pro</vt:lpstr>
      <vt:lpstr>Source Sans Pro Black</vt:lpstr>
      <vt:lpstr>Ljus-bakgrund</vt:lpstr>
      <vt:lpstr>Mörk-bakgrund</vt:lpstr>
      <vt:lpstr>Office-tema</vt:lpstr>
      <vt:lpstr>1_Office-tema</vt:lpstr>
      <vt:lpstr>1_Ljus-bakgrund</vt:lpstr>
      <vt:lpstr>Forum Enhetschef  Kommunal vård- och omsorg Maj 2024</vt:lpstr>
      <vt:lpstr>Varför har vi ett Forum?</vt:lpstr>
      <vt:lpstr>Uppdrag</vt:lpstr>
      <vt:lpstr>Hur går det i dag? </vt:lpstr>
      <vt:lpstr> Alltid på agendan</vt:lpstr>
      <vt:lpstr>Vilka verktyg har jag?</vt:lpstr>
      <vt:lpstr>Vårdhygieniska  riskfaktorer och riskanalyser  vad gäller   smittspridning och VRI  </vt:lpstr>
      <vt:lpstr>Vad är riskanalys och riskhantering?</vt:lpstr>
      <vt:lpstr>Riskanalys är en del av det förebyggande arbetet</vt:lpstr>
      <vt:lpstr>  Riskanalyser  HSLF-FS 2022:44 </vt:lpstr>
      <vt:lpstr>PowerPoint-presentation</vt:lpstr>
      <vt:lpstr>Vårdhygieniska riskfaktorerför smittspridning Patient/Vårdtagare med vårdhygieniska riskfaktorer kan innebära ökad risk för smittspridning men även ökad risk att förvärva vårdrelaterad infektion (VRI). Utvärdera riskfaktorer kontinuerligt under vårdtid. Uppmana och eventuellt hjälp patienten/ vårdtagaren till god handhygien och använd följsamhet till basala hygienrutiner, oavsett känd eller okänd smitta, det minskar riskerna. För att ta del av ytterligare fakta och utbildningsmaterial se VRI-smart, Antibiotika-smart och Sår-smart  på Vårdhygiens hemsida.</vt:lpstr>
      <vt:lpstr>Riskfaktorer för vårdrelaterad infektion (VRI) VRI är den vanligaste vårdskadan och minst 30% kan förebyggas. De flesta vårdrelaterade infektioner orsakas av patientens/vårdtagarens egna bakterieflora. Förebyggande av riskfaktorer får därför stor betydelse.  Nedan ges exempel på vanliga åtgärdbara riskfaktorer före VRI. </vt:lpstr>
      <vt:lpstr>PowerPoint-presentation</vt:lpstr>
      <vt:lpstr>Diskussion i kommunal vård</vt:lpstr>
      <vt:lpstr>Utbildningar och arbetsmaterial </vt:lpstr>
      <vt:lpstr>Länk på vårdgivarwebben</vt:lpstr>
      <vt:lpstr>Hitta Vårdhygien </vt:lpstr>
      <vt:lpstr>   Bli antibiotikasmart Äldre- och funktionshinderomsorg  </vt:lpstr>
      <vt:lpstr>En ren hand är en säker hand</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du använder mallen</dc:title>
  <dc:creator>Margareta Nilsson</dc:creator>
  <cp:keywords>kommunal vård och omsorg; enhetschefer; forum</cp:keywords>
  <cp:lastModifiedBy>Viktoria Kristoffersson</cp:lastModifiedBy>
  <cp:revision>99</cp:revision>
  <cp:lastPrinted>2022-12-12T14:40:19Z</cp:lastPrinted>
  <dcterms:created xsi:type="dcterms:W3CDTF">2022-12-05T12:26:57Z</dcterms:created>
  <dcterms:modified xsi:type="dcterms:W3CDTF">2024-08-16T08:41:25Z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RN_DocumentType">
    <vt:lpwstr/>
  </property>
  <property fmtid="{D5CDD505-2E9C-101B-9397-08002B2CF9AE}" pid="4" name="c10a5e6b7e90432cacf3508f6a5cbe1d">
    <vt:lpwstr/>
  </property>
  <property fmtid="{D5CDD505-2E9C-101B-9397-08002B2CF9AE}" pid="5" name="RN_Process">
    <vt:lpwstr/>
  </property>
  <property fmtid="{D5CDD505-2E9C-101B-9397-08002B2CF9AE}" pid="6" name="jc29a0ee8732442983c8b911a58a968d">
    <vt:lpwstr/>
  </property>
  <property fmtid="{D5CDD505-2E9C-101B-9397-08002B2CF9AE}" pid="7" name="RN_ProducerPlace">
    <vt:lpwstr/>
  </property>
  <property fmtid="{D5CDD505-2E9C-101B-9397-08002B2CF9AE}" pid="8" name="MediaServiceImageTags">
    <vt:lpwstr/>
  </property>
  <property fmtid="{D5CDD505-2E9C-101B-9397-08002B2CF9AE}" pid="9" name="pf74c64f8e904e23bda26b3ce2abebd8">
    <vt:lpwstr/>
  </property>
  <property fmtid="{D5CDD505-2E9C-101B-9397-08002B2CF9AE}" pid="10" name="TaxKeyword">
    <vt:lpwstr>12918;#enhetschefer|ce86673c-2bbb-47f7-8207-5c3f12899b56;#12054;#forum|441fc8c1-11b6-4d9a-8cf8-fd50e6928cd0;#11158;#kommunal vård och omsorg|e8a08ba5-efba-408a-9312-321ffe0967cb</vt:lpwstr>
  </property>
  <property fmtid="{D5CDD505-2E9C-101B-9397-08002B2CF9AE}" pid="11" name="CareActionCodeSurgical">
    <vt:lpwstr/>
  </property>
  <property fmtid="{D5CDD505-2E9C-101B-9397-08002B2CF9AE}" pid="12" name="NLLProducerPlace">
    <vt:lpwstr>11128;#Vårdhygien Vårdsäkerhetsenheten|ed857f27-1ed9-4a2d-8873-ca27fa1aacdd</vt:lpwstr>
  </property>
  <property fmtid="{D5CDD505-2E9C-101B-9397-08002B2CF9AE}" pid="13" name="NLLApprovedByQuickPart">
    <vt:lpwstr/>
  </property>
  <property fmtid="{D5CDD505-2E9C-101B-9397-08002B2CF9AE}" pid="14" name="NLLInformationCollection">
    <vt:lpwstr/>
  </property>
  <property fmtid="{D5CDD505-2E9C-101B-9397-08002B2CF9AE}" pid="15" name="NLLProjectDescription">
    <vt:lpwstr/>
  </property>
  <property fmtid="{D5CDD505-2E9C-101B-9397-08002B2CF9AE}" pid="16" name="PsychiatricCodeTaxHTField0">
    <vt:lpwstr/>
  </property>
  <property fmtid="{D5CDD505-2E9C-101B-9397-08002B2CF9AE}" pid="17" name="NLLStakeholder">
    <vt:lpwstr>1687;#|2ac66d7d-7456-4491-b0c4-3e1d538f92db</vt:lpwstr>
  </property>
  <property fmtid="{D5CDD505-2E9C-101B-9397-08002B2CF9AE}" pid="18" name="TLVCodeDiagnosisTaxHTField0">
    <vt:lpwstr/>
  </property>
  <property fmtid="{D5CDD505-2E9C-101B-9397-08002B2CF9AE}" pid="19" name="NPUCode">
    <vt:lpwstr/>
  </property>
  <property fmtid="{D5CDD505-2E9C-101B-9397-08002B2CF9AE}" pid="20" name="NLLClosureDate">
    <vt:lpwstr/>
  </property>
  <property fmtid="{D5CDD505-2E9C-101B-9397-08002B2CF9AE}" pid="21" name="NLLProducerplaceID">
    <vt:lpwstr/>
  </property>
  <property fmtid="{D5CDD505-2E9C-101B-9397-08002B2CF9AE}" pid="22" name="NLLPublishedTemplate">
    <vt:lpwstr/>
  </property>
  <property fmtid="{D5CDD505-2E9C-101B-9397-08002B2CF9AE}" pid="23" name="NLLWFComment">
    <vt:lpwstr/>
  </property>
  <property fmtid="{D5CDD505-2E9C-101B-9397-08002B2CF9AE}" pid="24" name="NLLPTCName">
    <vt:lpwstr/>
  </property>
  <property fmtid="{D5CDD505-2E9C-101B-9397-08002B2CF9AE}" pid="25" name="SpecialtyTaxHTField0">
    <vt:lpwstr/>
  </property>
  <property fmtid="{D5CDD505-2E9C-101B-9397-08002B2CF9AE}" pid="26" name="CareActionCodeNonSurgical">
    <vt:lpwstr/>
  </property>
  <property fmtid="{D5CDD505-2E9C-101B-9397-08002B2CF9AE}" pid="27" name="AnalysisNameTaxHTField0">
    <vt:lpwstr/>
  </property>
  <property fmtid="{D5CDD505-2E9C-101B-9397-08002B2CF9AE}" pid="28" name="Specialty">
    <vt:lpwstr/>
  </property>
  <property fmtid="{D5CDD505-2E9C-101B-9397-08002B2CF9AE}" pid="29" name="NLLProjectUrl">
    <vt:lpwstr/>
  </property>
  <property fmtid="{D5CDD505-2E9C-101B-9397-08002B2CF9AE}" pid="30" name="NLLMeetingTypeTaxHTField0">
    <vt:lpwstr/>
  </property>
  <property fmtid="{D5CDD505-2E9C-101B-9397-08002B2CF9AE}" pid="31" name="NLLTemplateStatus">
    <vt:lpwstr/>
  </property>
  <property fmtid="{D5CDD505-2E9C-101B-9397-08002B2CF9AE}" pid="32" name="NLLProjectLeader">
    <vt:lpwstr/>
  </property>
  <property fmtid="{D5CDD505-2E9C-101B-9397-08002B2CF9AE}" pid="34" name="NLLDecisionLevelManagedTaxHTField0">
    <vt:lpwstr/>
  </property>
  <property fmtid="{D5CDD505-2E9C-101B-9397-08002B2CF9AE}" pid="35" name="NLLDefaultTemplate">
    <vt:lpwstr/>
  </property>
  <property fmtid="{D5CDD505-2E9C-101B-9397-08002B2CF9AE}" pid="36" name="NLLProjectVisitor">
    <vt:lpwstr/>
  </property>
  <property fmtid="{D5CDD505-2E9C-101B-9397-08002B2CF9AE}" pid="37" name="NLLApprovedBy">
    <vt:lpwstr/>
  </property>
  <property fmtid="{D5CDD505-2E9C-101B-9397-08002B2CF9AE}" pid="38" name="NLLDecisionLevelManaged">
    <vt:lpwstr/>
  </property>
  <property fmtid="{D5CDD505-2E9C-101B-9397-08002B2CF9AE}" pid="39" name="CompulsoryAction">
    <vt:lpwstr/>
  </property>
  <property fmtid="{D5CDD505-2E9C-101B-9397-08002B2CF9AE}" pid="40" name="NLLProjectDivisionTaxHTField0">
    <vt:lpwstr/>
  </property>
  <property fmtid="{D5CDD505-2E9C-101B-9397-08002B2CF9AE}" pid="41" name="ICD10CodeTaxHTField0">
    <vt:lpwstr/>
  </property>
  <property fmtid="{D5CDD505-2E9C-101B-9397-08002B2CF9AE}" pid="42" name="Godkänn dokument">
    <vt:lpwstr>, </vt:lpwstr>
  </property>
  <property fmtid="{D5CDD505-2E9C-101B-9397-08002B2CF9AE}" pid="43" name="NLLProjectOwner">
    <vt:lpwstr/>
  </property>
  <property fmtid="{D5CDD505-2E9C-101B-9397-08002B2CF9AE}" pid="44" name="NPUCodeTaxHTField0">
    <vt:lpwstr/>
  </property>
  <property fmtid="{D5CDD505-2E9C-101B-9397-08002B2CF9AE}" pid="45" name="NLLTemplateFolderDescription">
    <vt:lpwstr/>
  </property>
  <property fmtid="{D5CDD505-2E9C-101B-9397-08002B2CF9AE}" pid="46" name="TLVCodeAction">
    <vt:lpwstr/>
  </property>
  <property fmtid="{D5CDD505-2E9C-101B-9397-08002B2CF9AE}" pid="47" name="RadiologicalCode">
    <vt:lpwstr/>
  </property>
  <property fmtid="{D5CDD505-2E9C-101B-9397-08002B2CF9AE}" pid="48" name="References">
    <vt:lpwstr/>
  </property>
  <property fmtid="{D5CDD505-2E9C-101B-9397-08002B2CF9AE}" pid="49" name="prdProcess">
    <vt:lpwstr>9905;#Vårdhygien|e41f11ce-04fc-4262-90fc-8bf38d85327e</vt:lpwstr>
  </property>
  <property fmtid="{D5CDD505-2E9C-101B-9397-08002B2CF9AE}" pid="50" name="NLLProjectOrderStatus">
    <vt:lpwstr/>
  </property>
  <property fmtid="{D5CDD505-2E9C-101B-9397-08002B2CF9AE}" pid="51" name="NLLReferenceGroup">
    <vt:lpwstr/>
  </property>
  <property fmtid="{D5CDD505-2E9C-101B-9397-08002B2CF9AE}" pid="52" name="TLVCodeDiagnosis">
    <vt:lpwstr/>
  </property>
  <property fmtid="{D5CDD505-2E9C-101B-9397-08002B2CF9AE}" pid="54" name="PharmaceuticalCode">
    <vt:lpwstr/>
  </property>
  <property fmtid="{D5CDD505-2E9C-101B-9397-08002B2CF9AE}" pid="55" name="NLLInitiationDate">
    <vt:lpwstr/>
  </property>
  <property fmtid="{D5CDD505-2E9C-101B-9397-08002B2CF9AE}" pid="56" name="NLLProjectNr">
    <vt:lpwstr/>
  </property>
  <property fmtid="{D5CDD505-2E9C-101B-9397-08002B2CF9AE}" pid="57" name="ReferencesTaxHTField0">
    <vt:lpwstr/>
  </property>
  <property fmtid="{D5CDD505-2E9C-101B-9397-08002B2CF9AE}" pid="58" name="NLLWindingUpDate">
    <vt:lpwstr/>
  </property>
  <property fmtid="{D5CDD505-2E9C-101B-9397-08002B2CF9AE}" pid="59" name="TLVCodeActionTaxHTField0">
    <vt:lpwstr/>
  </property>
  <property fmtid="{D5CDD505-2E9C-101B-9397-08002B2CF9AE}" pid="60" name="Granska dokument">
    <vt:lpwstr>, </vt:lpwstr>
  </property>
  <property fmtid="{D5CDD505-2E9C-101B-9397-08002B2CF9AE}" pid="61" name="NLLProjectTypeTaxHTField0">
    <vt:lpwstr/>
  </property>
  <property fmtid="{D5CDD505-2E9C-101B-9397-08002B2CF9AE}" pid="62" name="NLLPTCProcessTeam">
    <vt:lpwstr/>
  </property>
  <property fmtid="{D5CDD505-2E9C-101B-9397-08002B2CF9AE}" pid="63" name="RadiologicalCodeTaxHTField0">
    <vt:lpwstr/>
  </property>
  <property fmtid="{D5CDD505-2E9C-101B-9397-08002B2CF9AE}" pid="64" name="NLLImplementationDate">
    <vt:lpwstr/>
  </property>
  <property fmtid="{D5CDD505-2E9C-101B-9397-08002B2CF9AE}" pid="65" name="NLLProjectDivision">
    <vt:lpwstr/>
  </property>
  <property fmtid="{D5CDD505-2E9C-101B-9397-08002B2CF9AE}" pid="66" name="PsychiatricCode">
    <vt:lpwstr/>
  </property>
  <property fmtid="{D5CDD505-2E9C-101B-9397-08002B2CF9AE}" pid="67" name="Publicera dokument">
    <vt:lpwstr>, </vt:lpwstr>
  </property>
  <property fmtid="{D5CDD505-2E9C-101B-9397-08002B2CF9AE}" pid="68" name="NLLProjectType">
    <vt:lpwstr/>
  </property>
  <property fmtid="{D5CDD505-2E9C-101B-9397-08002B2CF9AE}" pid="69" name="AnalysisName">
    <vt:lpwstr/>
  </property>
  <property fmtid="{D5CDD505-2E9C-101B-9397-08002B2CF9AE}" pid="70" name="NLLMtptCodeTaxHTField0">
    <vt:lpwstr/>
  </property>
  <property fmtid="{D5CDD505-2E9C-101B-9397-08002B2CF9AE}" pid="71" name="NLLLatestProjectTrackingDate">
    <vt:lpwstr/>
  </property>
  <property fmtid="{D5CDD505-2E9C-101B-9397-08002B2CF9AE}" pid="72" name="NLLDocumentType">
    <vt:lpwstr>1021;#Presentation|981e6eac-a633-4de2-91a2-d5e48e1c0d00</vt:lpwstr>
  </property>
  <property fmtid="{D5CDD505-2E9C-101B-9397-08002B2CF9AE}" pid="73" name="NLLProjectTypeText">
    <vt:lpwstr/>
  </property>
  <property fmtid="{D5CDD505-2E9C-101B-9397-08002B2CF9AE}" pid="74" name="NLLEstablishingDate">
    <vt:lpwstr/>
  </property>
  <property fmtid="{D5CDD505-2E9C-101B-9397-08002B2CF9AE}" pid="75" name="NLLProjectMember">
    <vt:lpwstr/>
  </property>
  <property fmtid="{D5CDD505-2E9C-101B-9397-08002B2CF9AE}" pid="76" name="NLLProcessTeamLookup">
    <vt:lpwstr/>
  </property>
  <property fmtid="{D5CDD505-2E9C-101B-9397-08002B2CF9AE}" pid="77" name="CareActionCodeNonSurgicalTaxHTField0">
    <vt:lpwstr/>
  </property>
  <property fmtid="{D5CDD505-2E9C-101B-9397-08002B2CF9AE}" pid="78" name="CompulsoryActionTaxHTField0">
    <vt:lpwstr/>
  </property>
  <property fmtid="{D5CDD505-2E9C-101B-9397-08002B2CF9AE}" pid="79" name="NLLMeetingType">
    <vt:lpwstr/>
  </property>
  <property fmtid="{D5CDD505-2E9C-101B-9397-08002B2CF9AE}" pid="80" name="NLLProjectLeaderDiv">
    <vt:lpwstr/>
  </property>
  <property fmtid="{D5CDD505-2E9C-101B-9397-08002B2CF9AE}" pid="81" name="NLLProjectName">
    <vt:lpwstr/>
  </property>
  <property fmtid="{D5CDD505-2E9C-101B-9397-08002B2CF9AE}" pid="82" name="NLLMtptCode">
    <vt:lpwstr/>
  </property>
  <property fmtid="{D5CDD505-2E9C-101B-9397-08002B2CF9AE}" pid="83" name="ICD10Code">
    <vt:lpwstr/>
  </property>
  <property fmtid="{D5CDD505-2E9C-101B-9397-08002B2CF9AE}" pid="84" name="NLLProjectStatus">
    <vt:lpwstr/>
  </property>
  <property fmtid="{D5CDD505-2E9C-101B-9397-08002B2CF9AE}" pid="85" name="NLLSteeringGroup">
    <vt:lpwstr/>
  </property>
  <property fmtid="{D5CDD505-2E9C-101B-9397-08002B2CF9AE}" pid="86" name="CareActionCodeSurgicalTaxHTField0">
    <vt:lpwstr/>
  </property>
  <property fmtid="{D5CDD505-2E9C-101B-9397-08002B2CF9AE}" pid="87" name="PharmaceuticalCodeTaxHTField0">
    <vt:lpwstr/>
  </property>
  <property fmtid="{D5CDD505-2E9C-101B-9397-08002B2CF9AE}" pid="88" name="_dlc_policyId">
    <vt:lpwstr>0x010100D7963E0E5B7A40E5AEA07389401D709F007B1238BBD93543428C20870054E92DBF|1214505165</vt:lpwstr>
  </property>
  <property fmtid="{D5CDD505-2E9C-101B-9397-08002B2CF9AE}" pid="89"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90" name="_dlc_DocIdItemGuid">
    <vt:lpwstr>5ee88772-672a-4a07-b6cd-125ea96ff3f0</vt:lpwstr>
  </property>
  <property fmtid="{D5CDD505-2E9C-101B-9397-08002B2CF9AE}" pid="91" name="TaxCatchAll">
    <vt:lpwstr>11128;#;#11158;#;#9905;#;#12054;#;#1687;#;#12918;#;#1021;#</vt:lpwstr>
  </property>
  <property fmtid="{D5CDD505-2E9C-101B-9397-08002B2CF9AE}" pid="92" name="_dlc_ItemStageId">
    <vt:lpwstr/>
  </property>
  <property fmtid="{D5CDD505-2E9C-101B-9397-08002B2CF9AE}" pid="94" name="Order">
    <vt:r8>3042000</vt:r8>
  </property>
  <property fmtid="{D5CDD505-2E9C-101B-9397-08002B2CF9AE}" pid="95" name="xd_ProgID">
    <vt:lpwstr/>
  </property>
  <property fmtid="{D5CDD505-2E9C-101B-9397-08002B2CF9AE}" pid="96" name="_SourceUrl">
    <vt:lpwstr/>
  </property>
  <property fmtid="{D5CDD505-2E9C-101B-9397-08002B2CF9AE}" pid="97" name="_SharedFileIndex">
    <vt:lpwstr/>
  </property>
  <property fmtid="{D5CDD505-2E9C-101B-9397-08002B2CF9AE}" pid="98" name="TemplateUrl">
    <vt:lpwstr/>
  </property>
  <property fmtid="{D5CDD505-2E9C-101B-9397-08002B2CF9AE}" pid="100" name="NLLDecisionLevelGoverning">
    <vt:lpwstr/>
  </property>
  <property fmtid="{D5CDD505-2E9C-101B-9397-08002B2CF9AE}" pid="101" name="NLLFactOwner">
    <vt:lpwstr/>
  </property>
  <property fmtid="{D5CDD505-2E9C-101B-9397-08002B2CF9AE}" pid="102" name="NLLFactOwnerText">
    <vt:lpwstr/>
  </property>
  <property fmtid="{D5CDD505-2E9C-101B-9397-08002B2CF9AE}" pid="103" name="xd_Signature">
    <vt:bool>false</vt:bool>
  </property>
  <property fmtid="{D5CDD505-2E9C-101B-9397-08002B2CF9AE}" pid="104" name="NLLDecisionLevel">
    <vt:lpwstr/>
  </property>
  <property fmtid="{D5CDD505-2E9C-101B-9397-08002B2CF9AE}" pid="105" name="NLLPTCProcessLeader">
    <vt:lpwstr/>
  </property>
  <property fmtid="{D5CDD505-2E9C-101B-9397-08002B2CF9AE}" pid="107" name="NLLPTCVISEditor">
    <vt:lpwstr/>
  </property>
</Properties>
</file>