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12" r:id="rId6"/>
    <p:sldMasterId id="2147483903" r:id="rId7"/>
  </p:sldMasterIdLst>
  <p:notesMasterIdLst>
    <p:notesMasterId r:id="rId30"/>
  </p:notesMasterIdLst>
  <p:handoutMasterIdLst>
    <p:handoutMasterId r:id="rId31"/>
  </p:handoutMasterIdLst>
  <p:sldIdLst>
    <p:sldId id="269" r:id="rId8"/>
    <p:sldId id="270" r:id="rId9"/>
    <p:sldId id="272" r:id="rId10"/>
    <p:sldId id="283" r:id="rId11"/>
    <p:sldId id="1963" r:id="rId12"/>
    <p:sldId id="1952" r:id="rId13"/>
    <p:sldId id="1960" r:id="rId14"/>
    <p:sldId id="1954" r:id="rId15"/>
    <p:sldId id="1951" r:id="rId16"/>
    <p:sldId id="1956" r:id="rId17"/>
    <p:sldId id="1958" r:id="rId18"/>
    <p:sldId id="1971" r:id="rId19"/>
    <p:sldId id="1955" r:id="rId20"/>
    <p:sldId id="1946" r:id="rId21"/>
    <p:sldId id="1965" r:id="rId22"/>
    <p:sldId id="279" r:id="rId23"/>
    <p:sldId id="288" r:id="rId24"/>
    <p:sldId id="1966" r:id="rId25"/>
    <p:sldId id="273" r:id="rId26"/>
    <p:sldId id="277" r:id="rId27"/>
    <p:sldId id="274" r:id="rId28"/>
    <p:sldId id="292" r:id="rId29"/>
  </p:sldIdLst>
  <p:sldSz cx="12192000" cy="6858000"/>
  <p:notesSz cx="6797675" cy="98742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16" autoAdjust="0"/>
  </p:normalViewPr>
  <p:slideViewPr>
    <p:cSldViewPr snapToGrid="0">
      <p:cViewPr varScale="1">
        <p:scale>
          <a:sx n="79" d="100"/>
          <a:sy n="79" d="100"/>
        </p:scale>
        <p:origin x="1794" y="90"/>
      </p:cViewPr>
      <p:guideLst/>
    </p:cSldViewPr>
  </p:slideViewPr>
  <p:notesTextViewPr>
    <p:cViewPr>
      <p:scale>
        <a:sx n="3" d="2"/>
        <a:sy n="3" d="2"/>
      </p:scale>
      <p:origin x="0" y="-906"/>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a Nilsson" userId="S::margareta.c.nilsson@norrbotten.se::a73a49d2-76ca-4891-bdae-9d5c4a78763a" providerId="AD" clId="Web-{4EACB496-2563-427B-8F99-42A51BFF0BD3}"/>
    <pc:docChg chg="addSld modSld">
      <pc:chgData name="Margareta Nilsson" userId="S::margareta.c.nilsson@norrbotten.se::a73a49d2-76ca-4891-bdae-9d5c4a78763a" providerId="AD" clId="Web-{4EACB496-2563-427B-8F99-42A51BFF0BD3}" dt="2024-03-11T07:19:25.485" v="1"/>
      <pc:docMkLst>
        <pc:docMk/>
      </pc:docMkLst>
      <pc:sldChg chg="addSp add">
        <pc:chgData name="Margareta Nilsson" userId="S::margareta.c.nilsson@norrbotten.se::a73a49d2-76ca-4891-bdae-9d5c4a78763a" providerId="AD" clId="Web-{4EACB496-2563-427B-8F99-42A51BFF0BD3}" dt="2024-03-11T07:19:25.485" v="1"/>
        <pc:sldMkLst>
          <pc:docMk/>
          <pc:sldMk cId="2543481951" sldId="1971"/>
        </pc:sldMkLst>
        <pc:spChg chg="add">
          <ac:chgData name="Margareta Nilsson" userId="S::margareta.c.nilsson@norrbotten.se::a73a49d2-76ca-4891-bdae-9d5c4a78763a" providerId="AD" clId="Web-{4EACB496-2563-427B-8F99-42A51BFF0BD3}" dt="2024-03-11T07:19:25.485" v="1"/>
          <ac:spMkLst>
            <pc:docMk/>
            <pc:sldMk cId="2543481951" sldId="1971"/>
            <ac:spMk id="9" creationId="{907EF6B7-1338-4443-8C46-6A318D952DFD}"/>
          </ac:spMkLst>
        </pc:spChg>
        <pc:spChg chg="add">
          <ac:chgData name="Margareta Nilsson" userId="S::margareta.c.nilsson@norrbotten.se::a73a49d2-76ca-4891-bdae-9d5c4a78763a" providerId="AD" clId="Web-{4EACB496-2563-427B-8F99-42A51BFF0BD3}" dt="2024-03-11T07:19:25.485" v="1"/>
          <ac:spMkLst>
            <pc:docMk/>
            <pc:sldMk cId="2543481951" sldId="1971"/>
            <ac:spMk id="11" creationId="{DAAE4CDD-124C-4DCF-9584-B6033B545DD5}"/>
          </ac:spMkLst>
        </pc:spChg>
        <pc:spChg chg="add">
          <ac:chgData name="Margareta Nilsson" userId="S::margareta.c.nilsson@norrbotten.se::a73a49d2-76ca-4891-bdae-9d5c4a78763a" providerId="AD" clId="Web-{4EACB496-2563-427B-8F99-42A51BFF0BD3}" dt="2024-03-11T07:19:25.485" v="1"/>
          <ac:spMkLst>
            <pc:docMk/>
            <pc:sldMk cId="2543481951" sldId="1971"/>
            <ac:spMk id="13" creationId="{081E4A58-353D-44AE-B2FC-2A74E2E400F7}"/>
          </ac:spMkLst>
        </pc:spChg>
      </pc:sldChg>
    </pc:docChg>
  </pc:docChgLst>
  <pc:docChgLst>
    <pc:chgData name="Margareta Nilsson" userId="S::margareta.c.nilsson@norrbotten.se::a73a49d2-76ca-4891-bdae-9d5c4a78763a" providerId="AD" clId="Web-{DE28B3B9-BC23-4C3C-BB1D-E14CED907DAD}"/>
    <pc:docChg chg="addSld sldOrd">
      <pc:chgData name="Margareta Nilsson" userId="S::margareta.c.nilsson@norrbotten.se::a73a49d2-76ca-4891-bdae-9d5c4a78763a" providerId="AD" clId="Web-{DE28B3B9-BC23-4C3C-BB1D-E14CED907DAD}" dt="2024-02-28T13:39:41.001" v="1"/>
      <pc:docMkLst>
        <pc:docMk/>
      </pc:docMkLst>
      <pc:sldChg chg="ord">
        <pc:chgData name="Margareta Nilsson" userId="S::margareta.c.nilsson@norrbotten.se::a73a49d2-76ca-4891-bdae-9d5c4a78763a" providerId="AD" clId="Web-{DE28B3B9-BC23-4C3C-BB1D-E14CED907DAD}" dt="2024-02-28T13:39:22.422" v="0"/>
        <pc:sldMkLst>
          <pc:docMk/>
          <pc:sldMk cId="302860274" sldId="1964"/>
        </pc:sldMkLst>
      </pc:sldChg>
      <pc:sldChg chg="add">
        <pc:chgData name="Margareta Nilsson" userId="S::margareta.c.nilsson@norrbotten.se::a73a49d2-76ca-4891-bdae-9d5c4a78763a" providerId="AD" clId="Web-{DE28B3B9-BC23-4C3C-BB1D-E14CED907DAD}" dt="2024-02-28T13:39:41.001" v="1"/>
        <pc:sldMkLst>
          <pc:docMk/>
          <pc:sldMk cId="4263221135" sldId="1966"/>
        </pc:sldMkLst>
      </pc:sldChg>
    </pc:docChg>
  </pc:docChgLst>
  <pc:docChgLst>
    <pc:chgData name="Yvonne Samuelsson" userId="S::yvonne.m.samuelsson@norrbotten.se::0a8455ca-58be-47e7-adf6-1ee9d7d29ee3" providerId="AD" clId="Web-{C6C603FB-157B-3D8C-62B7-E97E6D25EAD5}"/>
    <pc:docChg chg="modSld">
      <pc:chgData name="Yvonne Samuelsson" userId="S::yvonne.m.samuelsson@norrbotten.se::0a8455ca-58be-47e7-adf6-1ee9d7d29ee3" providerId="AD" clId="Web-{C6C603FB-157B-3D8C-62B7-E97E6D25EAD5}" dt="2024-02-08T07:17:42.501" v="14" actId="1076"/>
      <pc:docMkLst>
        <pc:docMk/>
      </pc:docMkLst>
      <pc:sldChg chg="addSp modSp">
        <pc:chgData name="Yvonne Samuelsson" userId="S::yvonne.m.samuelsson@norrbotten.se::0a8455ca-58be-47e7-adf6-1ee9d7d29ee3" providerId="AD" clId="Web-{C6C603FB-157B-3D8C-62B7-E97E6D25EAD5}" dt="2024-02-08T07:16:26.969" v="5" actId="1076"/>
        <pc:sldMkLst>
          <pc:docMk/>
          <pc:sldMk cId="41796715" sldId="283"/>
        </pc:sldMkLst>
        <pc:spChg chg="add mod">
          <ac:chgData name="Yvonne Samuelsson" userId="S::yvonne.m.samuelsson@norrbotten.se::0a8455ca-58be-47e7-adf6-1ee9d7d29ee3" providerId="AD" clId="Web-{C6C603FB-157B-3D8C-62B7-E97E6D25EAD5}" dt="2024-02-08T07:16:26.969" v="5" actId="1076"/>
          <ac:spMkLst>
            <pc:docMk/>
            <pc:sldMk cId="41796715" sldId="283"/>
            <ac:spMk id="2" creationId="{5BB8CB44-DC39-10FA-BF0D-36A420179A40}"/>
          </ac:spMkLst>
        </pc:spChg>
      </pc:sldChg>
      <pc:sldChg chg="addSp modSp">
        <pc:chgData name="Yvonne Samuelsson" userId="S::yvonne.m.samuelsson@norrbotten.se::0a8455ca-58be-47e7-adf6-1ee9d7d29ee3" providerId="AD" clId="Web-{C6C603FB-157B-3D8C-62B7-E97E6D25EAD5}" dt="2024-02-08T07:16:56.876" v="9" actId="14100"/>
        <pc:sldMkLst>
          <pc:docMk/>
          <pc:sldMk cId="182793963" sldId="1952"/>
        </pc:sldMkLst>
        <pc:spChg chg="add mod">
          <ac:chgData name="Yvonne Samuelsson" userId="S::yvonne.m.samuelsson@norrbotten.se::0a8455ca-58be-47e7-adf6-1ee9d7d29ee3" providerId="AD" clId="Web-{C6C603FB-157B-3D8C-62B7-E97E6D25EAD5}" dt="2024-02-08T07:16:56.876" v="9" actId="14100"/>
          <ac:spMkLst>
            <pc:docMk/>
            <pc:sldMk cId="182793963" sldId="1952"/>
            <ac:spMk id="2" creationId="{C76F0281-BADC-4046-433D-C67486B24513}"/>
          </ac:spMkLst>
        </pc:spChg>
      </pc:sldChg>
      <pc:sldChg chg="addSp modSp">
        <pc:chgData name="Yvonne Samuelsson" userId="S::yvonne.m.samuelsson@norrbotten.se::0a8455ca-58be-47e7-adf6-1ee9d7d29ee3" providerId="AD" clId="Web-{C6C603FB-157B-3D8C-62B7-E97E6D25EAD5}" dt="2024-02-08T07:17:42.501" v="14" actId="1076"/>
        <pc:sldMkLst>
          <pc:docMk/>
          <pc:sldMk cId="4171399756" sldId="1954"/>
        </pc:sldMkLst>
        <pc:spChg chg="add mod">
          <ac:chgData name="Yvonne Samuelsson" userId="S::yvonne.m.samuelsson@norrbotten.se::0a8455ca-58be-47e7-adf6-1ee9d7d29ee3" providerId="AD" clId="Web-{C6C603FB-157B-3D8C-62B7-E97E6D25EAD5}" dt="2024-02-08T07:17:42.501" v="14" actId="1076"/>
          <ac:spMkLst>
            <pc:docMk/>
            <pc:sldMk cId="4171399756" sldId="1954"/>
            <ac:spMk id="26" creationId="{24D44D1E-60CF-8AD6-3F48-5902390C91A3}"/>
          </ac:spMkLst>
        </pc:spChg>
      </pc:sldChg>
    </pc:docChg>
  </pc:docChgLst>
  <pc:docChgLst>
    <pc:chgData name="Margareta Nilsson" userId="S::margareta.c.nilsson@norrbotten.se::a73a49d2-76ca-4891-bdae-9d5c4a78763a" providerId="AD" clId="Web-{76C7DFEA-358F-481A-BE6A-7B97B581C087}"/>
    <pc:docChg chg="modSld">
      <pc:chgData name="Margareta Nilsson" userId="S::margareta.c.nilsson@norrbotten.se::a73a49d2-76ca-4891-bdae-9d5c4a78763a" providerId="AD" clId="Web-{76C7DFEA-358F-481A-BE6A-7B97B581C087}" dt="2024-03-07T11:47:04.308" v="6" actId="20577"/>
      <pc:docMkLst>
        <pc:docMk/>
      </pc:docMkLst>
      <pc:sldChg chg="modSp">
        <pc:chgData name="Margareta Nilsson" userId="S::margareta.c.nilsson@norrbotten.se::a73a49d2-76ca-4891-bdae-9d5c4a78763a" providerId="AD" clId="Web-{76C7DFEA-358F-481A-BE6A-7B97B581C087}" dt="2024-03-07T11:47:04.308" v="6" actId="20577"/>
        <pc:sldMkLst>
          <pc:docMk/>
          <pc:sldMk cId="967928553" sldId="277"/>
        </pc:sldMkLst>
        <pc:spChg chg="mod">
          <ac:chgData name="Margareta Nilsson" userId="S::margareta.c.nilsson@norrbotten.se::a73a49d2-76ca-4891-bdae-9d5c4a78763a" providerId="AD" clId="Web-{76C7DFEA-358F-481A-BE6A-7B97B581C087}" dt="2024-03-07T11:47:04.308" v="6" actId="20577"/>
          <ac:spMkLst>
            <pc:docMk/>
            <pc:sldMk cId="967928553" sldId="277"/>
            <ac:spMk id="2" creationId="{00000000-0000-0000-0000-000000000000}"/>
          </ac:spMkLst>
        </pc:spChg>
      </pc:sldChg>
    </pc:docChg>
  </pc:docChgLst>
  <pc:docChgLst>
    <pc:chgData name="Margareta Nilsson" userId="S::margareta.c.nilsson@norrbotten.se::a73a49d2-76ca-4891-bdae-9d5c4a78763a" providerId="AD" clId="Web-{CABCEA8D-1220-49CA-816E-AF4E98077996}"/>
    <pc:docChg chg="modSld">
      <pc:chgData name="Margareta Nilsson" userId="S::margareta.c.nilsson@norrbotten.se::a73a49d2-76ca-4891-bdae-9d5c4a78763a" providerId="AD" clId="Web-{CABCEA8D-1220-49CA-816E-AF4E98077996}" dt="2024-02-29T10:16:47.034" v="1" actId="20577"/>
      <pc:docMkLst>
        <pc:docMk/>
      </pc:docMkLst>
      <pc:sldChg chg="modSp">
        <pc:chgData name="Margareta Nilsson" userId="S::margareta.c.nilsson@norrbotten.se::a73a49d2-76ca-4891-bdae-9d5c4a78763a" providerId="AD" clId="Web-{CABCEA8D-1220-49CA-816E-AF4E98077996}" dt="2024-02-29T10:16:47.034" v="1" actId="20577"/>
        <pc:sldMkLst>
          <pc:docMk/>
          <pc:sldMk cId="41796715" sldId="283"/>
        </pc:sldMkLst>
        <pc:spChg chg="mod">
          <ac:chgData name="Margareta Nilsson" userId="S::margareta.c.nilsson@norrbotten.se::a73a49d2-76ca-4891-bdae-9d5c4a78763a" providerId="AD" clId="Web-{CABCEA8D-1220-49CA-816E-AF4E98077996}" dt="2024-02-29T10:16:47.034" v="1" actId="20577"/>
          <ac:spMkLst>
            <pc:docMk/>
            <pc:sldMk cId="41796715" sldId="283"/>
            <ac:spMk id="2" creationId="{5BB8CB44-DC39-10FA-BF0D-36A420179A40}"/>
          </ac:spMkLst>
        </pc:spChg>
      </pc:sldChg>
    </pc:docChg>
  </pc:docChgLst>
  <pc:docChgLst>
    <pc:chgData name="Yvonne Samuelsson" userId="S::yvonne.m.samuelsson@norrbotten.se::0a8455ca-58be-47e7-adf6-1ee9d7d29ee3" providerId="AD" clId="Web-{52EA953E-CB47-4410-2415-65977BC3ADBE}"/>
    <pc:docChg chg="modSld">
      <pc:chgData name="Yvonne Samuelsson" userId="S::yvonne.m.samuelsson@norrbotten.se::0a8455ca-58be-47e7-adf6-1ee9d7d29ee3" providerId="AD" clId="Web-{52EA953E-CB47-4410-2415-65977BC3ADBE}" dt="2024-02-09T14:51:11.202" v="3" actId="14100"/>
      <pc:docMkLst>
        <pc:docMk/>
      </pc:docMkLst>
      <pc:sldChg chg="modSp">
        <pc:chgData name="Yvonne Samuelsson" userId="S::yvonne.m.samuelsson@norrbotten.se::0a8455ca-58be-47e7-adf6-1ee9d7d29ee3" providerId="AD" clId="Web-{52EA953E-CB47-4410-2415-65977BC3ADBE}" dt="2024-02-09T14:51:11.202" v="3" actId="14100"/>
        <pc:sldMkLst>
          <pc:docMk/>
          <pc:sldMk cId="41796715" sldId="283"/>
        </pc:sldMkLst>
        <pc:spChg chg="mod">
          <ac:chgData name="Yvonne Samuelsson" userId="S::yvonne.m.samuelsson@norrbotten.se::0a8455ca-58be-47e7-adf6-1ee9d7d29ee3" providerId="AD" clId="Web-{52EA953E-CB47-4410-2415-65977BC3ADBE}" dt="2024-02-09T14:51:11.202" v="3" actId="14100"/>
          <ac:spMkLst>
            <pc:docMk/>
            <pc:sldMk cId="41796715" sldId="283"/>
            <ac:spMk id="2" creationId="{5BB8CB44-DC39-10FA-BF0D-36A420179A40}"/>
          </ac:spMkLst>
        </pc:spChg>
      </pc:sldChg>
    </pc:docChg>
  </pc:docChgLst>
  <pc:docChgLst>
    <pc:chgData name="Margareta Nilsson" userId="S::margareta.c.nilsson@norrbotten.se::a73a49d2-76ca-4891-bdae-9d5c4a78763a" providerId="AD" clId="Web-{F0DC14FD-B2C9-EED1-70A1-34BE23C1A2BC}"/>
    <pc:docChg chg="modSld">
      <pc:chgData name="Margareta Nilsson" userId="S::margareta.c.nilsson@norrbotten.se::a73a49d2-76ca-4891-bdae-9d5c4a78763a" providerId="AD" clId="Web-{F0DC14FD-B2C9-EED1-70A1-34BE23C1A2BC}" dt="2024-03-14T11:17:17.108" v="4" actId="20577"/>
      <pc:docMkLst>
        <pc:docMk/>
      </pc:docMkLst>
      <pc:sldChg chg="modSp">
        <pc:chgData name="Margareta Nilsson" userId="S::margareta.c.nilsson@norrbotten.se::a73a49d2-76ca-4891-bdae-9d5c4a78763a" providerId="AD" clId="Web-{F0DC14FD-B2C9-EED1-70A1-34BE23C1A2BC}" dt="2024-03-14T11:17:17.108" v="4" actId="20577"/>
        <pc:sldMkLst>
          <pc:docMk/>
          <pc:sldMk cId="3891959852" sldId="1963"/>
        </pc:sldMkLst>
        <pc:spChg chg="mod">
          <ac:chgData name="Margareta Nilsson" userId="S::margareta.c.nilsson@norrbotten.se::a73a49d2-76ca-4891-bdae-9d5c4a78763a" providerId="AD" clId="Web-{F0DC14FD-B2C9-EED1-70A1-34BE23C1A2BC}" dt="2024-03-14T11:17:17.108" v="4" actId="20577"/>
          <ac:spMkLst>
            <pc:docMk/>
            <pc:sldMk cId="3891959852" sldId="1963"/>
            <ac:spMk id="3" creationId="{C46A896C-2452-2D76-40EE-7EC0A0704D3D}"/>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FACEE-EE52-49E6-A6FE-554DA7AB53A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4F34737-B13E-44D2-8C67-D587F1CE2E8A}">
      <dgm:prSet/>
      <dgm:spPr/>
      <dgm:t>
        <a:bodyPr/>
        <a:lstStyle/>
        <a:p>
          <a:r>
            <a:rPr lang="en-US"/>
            <a:t>1/3 av VRI på Länssjukhusen har sitt ursprung från Kommunal Vård och omsorg</a:t>
          </a:r>
        </a:p>
      </dgm:t>
    </dgm:pt>
    <dgm:pt modelId="{22919FC1-D026-4709-8DB5-46E1E6AE8A4B}" type="parTrans" cxnId="{C00C87EA-C650-45D0-9190-4932D8ACE047}">
      <dgm:prSet/>
      <dgm:spPr/>
      <dgm:t>
        <a:bodyPr/>
        <a:lstStyle/>
        <a:p>
          <a:endParaRPr lang="en-US"/>
        </a:p>
      </dgm:t>
    </dgm:pt>
    <dgm:pt modelId="{7EFAA2E0-8010-4D39-8754-1A9BE6DC3392}" type="sibTrans" cxnId="{C00C87EA-C650-45D0-9190-4932D8ACE047}">
      <dgm:prSet/>
      <dgm:spPr/>
      <dgm:t>
        <a:bodyPr/>
        <a:lstStyle/>
        <a:p>
          <a:endParaRPr lang="en-US"/>
        </a:p>
      </dgm:t>
    </dgm:pt>
    <dgm:pt modelId="{26FEB476-E5CB-4FB0-9AE2-EF4191F4BDE3}">
      <dgm:prSet/>
      <dgm:spPr/>
      <dgm:t>
        <a:bodyPr/>
        <a:lstStyle/>
        <a:p>
          <a:r>
            <a:rPr lang="en-US"/>
            <a:t>Antal VRI årligen är 76000 patienter</a:t>
          </a:r>
        </a:p>
      </dgm:t>
    </dgm:pt>
    <dgm:pt modelId="{F480AC5B-423D-4386-9516-ABC80C6222C1}" type="parTrans" cxnId="{23CBDD56-673E-4F4C-B525-3105B37B4CB9}">
      <dgm:prSet/>
      <dgm:spPr/>
      <dgm:t>
        <a:bodyPr/>
        <a:lstStyle/>
        <a:p>
          <a:endParaRPr lang="en-US"/>
        </a:p>
      </dgm:t>
    </dgm:pt>
    <dgm:pt modelId="{4E7D8E89-9CC9-4BEA-A486-5A7D2B74CA69}" type="sibTrans" cxnId="{23CBDD56-673E-4F4C-B525-3105B37B4CB9}">
      <dgm:prSet/>
      <dgm:spPr/>
      <dgm:t>
        <a:bodyPr/>
        <a:lstStyle/>
        <a:p>
          <a:endParaRPr lang="en-US"/>
        </a:p>
      </dgm:t>
    </dgm:pt>
    <dgm:pt modelId="{4C3D3568-E076-4C0A-A7FB-BC84EF733789}">
      <dgm:prSet/>
      <dgm:spPr/>
      <dgm:t>
        <a:bodyPr/>
        <a:lstStyle/>
        <a:p>
          <a:r>
            <a:rPr lang="en-US"/>
            <a:t>Kostnader ca fem miljarder kronor</a:t>
          </a:r>
        </a:p>
      </dgm:t>
    </dgm:pt>
    <dgm:pt modelId="{F9AF3A9D-F1E7-422E-BE21-26CD98606002}" type="parTrans" cxnId="{DE33EA7C-A3B8-4B09-A6D4-BF4A50DB0438}">
      <dgm:prSet/>
      <dgm:spPr/>
      <dgm:t>
        <a:bodyPr/>
        <a:lstStyle/>
        <a:p>
          <a:endParaRPr lang="en-US"/>
        </a:p>
      </dgm:t>
    </dgm:pt>
    <dgm:pt modelId="{135690BE-DB72-4A6E-8358-8B606E9B2CE4}" type="sibTrans" cxnId="{DE33EA7C-A3B8-4B09-A6D4-BF4A50DB0438}">
      <dgm:prSet/>
      <dgm:spPr/>
      <dgm:t>
        <a:bodyPr/>
        <a:lstStyle/>
        <a:p>
          <a:endParaRPr lang="en-US"/>
        </a:p>
      </dgm:t>
    </dgm:pt>
    <dgm:pt modelId="{9039DFED-15AE-4172-BF18-B523A5D75ED5}" type="pres">
      <dgm:prSet presAssocID="{1CEFACEE-EE52-49E6-A6FE-554DA7AB53AF}" presName="hierChild1" presStyleCnt="0">
        <dgm:presLayoutVars>
          <dgm:chPref val="1"/>
          <dgm:dir/>
          <dgm:animOne val="branch"/>
          <dgm:animLvl val="lvl"/>
          <dgm:resizeHandles/>
        </dgm:presLayoutVars>
      </dgm:prSet>
      <dgm:spPr/>
    </dgm:pt>
    <dgm:pt modelId="{CD5CE091-D6BD-4D37-8B73-74C2F00FE538}" type="pres">
      <dgm:prSet presAssocID="{C4F34737-B13E-44D2-8C67-D587F1CE2E8A}" presName="hierRoot1" presStyleCnt="0"/>
      <dgm:spPr/>
    </dgm:pt>
    <dgm:pt modelId="{180916AA-AA3C-41B6-9C6C-DA1E035E756F}" type="pres">
      <dgm:prSet presAssocID="{C4F34737-B13E-44D2-8C67-D587F1CE2E8A}" presName="composite" presStyleCnt="0"/>
      <dgm:spPr/>
    </dgm:pt>
    <dgm:pt modelId="{EE2AE699-F28F-4E03-9F93-967A6B2456CC}" type="pres">
      <dgm:prSet presAssocID="{C4F34737-B13E-44D2-8C67-D587F1CE2E8A}" presName="background" presStyleLbl="node0" presStyleIdx="0" presStyleCnt="3"/>
      <dgm:spPr/>
    </dgm:pt>
    <dgm:pt modelId="{FB342978-19DD-46E9-BE40-C07DBDD2E138}" type="pres">
      <dgm:prSet presAssocID="{C4F34737-B13E-44D2-8C67-D587F1CE2E8A}" presName="text" presStyleLbl="fgAcc0" presStyleIdx="0" presStyleCnt="3" custScaleY="144237">
        <dgm:presLayoutVars>
          <dgm:chPref val="3"/>
        </dgm:presLayoutVars>
      </dgm:prSet>
      <dgm:spPr/>
    </dgm:pt>
    <dgm:pt modelId="{B4935C0D-A9BE-4F41-8533-328BE878695D}" type="pres">
      <dgm:prSet presAssocID="{C4F34737-B13E-44D2-8C67-D587F1CE2E8A}" presName="hierChild2" presStyleCnt="0"/>
      <dgm:spPr/>
    </dgm:pt>
    <dgm:pt modelId="{2C77B70F-899B-4D06-AF28-16F20EC4BDFF}" type="pres">
      <dgm:prSet presAssocID="{26FEB476-E5CB-4FB0-9AE2-EF4191F4BDE3}" presName="hierRoot1" presStyleCnt="0"/>
      <dgm:spPr/>
    </dgm:pt>
    <dgm:pt modelId="{5A200492-6BDD-4157-9702-C45E755FFB93}" type="pres">
      <dgm:prSet presAssocID="{26FEB476-E5CB-4FB0-9AE2-EF4191F4BDE3}" presName="composite" presStyleCnt="0"/>
      <dgm:spPr/>
    </dgm:pt>
    <dgm:pt modelId="{367348E4-29DF-4547-9857-03F3FE941487}" type="pres">
      <dgm:prSet presAssocID="{26FEB476-E5CB-4FB0-9AE2-EF4191F4BDE3}" presName="background" presStyleLbl="node0" presStyleIdx="1" presStyleCnt="3"/>
      <dgm:spPr/>
    </dgm:pt>
    <dgm:pt modelId="{E1B2A341-51E6-4DC1-8656-04B4E24F1E7A}" type="pres">
      <dgm:prSet presAssocID="{26FEB476-E5CB-4FB0-9AE2-EF4191F4BDE3}" presName="text" presStyleLbl="fgAcc0" presStyleIdx="1" presStyleCnt="3">
        <dgm:presLayoutVars>
          <dgm:chPref val="3"/>
        </dgm:presLayoutVars>
      </dgm:prSet>
      <dgm:spPr/>
    </dgm:pt>
    <dgm:pt modelId="{9FD659B2-F836-40A9-ACF6-67BE0A1B48C9}" type="pres">
      <dgm:prSet presAssocID="{26FEB476-E5CB-4FB0-9AE2-EF4191F4BDE3}" presName="hierChild2" presStyleCnt="0"/>
      <dgm:spPr/>
    </dgm:pt>
    <dgm:pt modelId="{FCED263E-2C88-49B4-B928-BD1DEB19423C}" type="pres">
      <dgm:prSet presAssocID="{4C3D3568-E076-4C0A-A7FB-BC84EF733789}" presName="hierRoot1" presStyleCnt="0"/>
      <dgm:spPr/>
    </dgm:pt>
    <dgm:pt modelId="{496727E6-EAD9-44E1-8AD1-255C86DF5868}" type="pres">
      <dgm:prSet presAssocID="{4C3D3568-E076-4C0A-A7FB-BC84EF733789}" presName="composite" presStyleCnt="0"/>
      <dgm:spPr/>
    </dgm:pt>
    <dgm:pt modelId="{017B237C-9089-47EA-BCAC-5C6D082C08A8}" type="pres">
      <dgm:prSet presAssocID="{4C3D3568-E076-4C0A-A7FB-BC84EF733789}" presName="background" presStyleLbl="node0" presStyleIdx="2" presStyleCnt="3"/>
      <dgm:spPr/>
    </dgm:pt>
    <dgm:pt modelId="{0D1DBA19-0613-4A58-8B1D-F841B078D890}" type="pres">
      <dgm:prSet presAssocID="{4C3D3568-E076-4C0A-A7FB-BC84EF733789}" presName="text" presStyleLbl="fgAcc0" presStyleIdx="2" presStyleCnt="3" custLinFactNeighborX="-2275" custLinFactNeighborY="3864">
        <dgm:presLayoutVars>
          <dgm:chPref val="3"/>
        </dgm:presLayoutVars>
      </dgm:prSet>
      <dgm:spPr/>
    </dgm:pt>
    <dgm:pt modelId="{028A120F-2ABD-4070-8737-E1CA0102FB65}" type="pres">
      <dgm:prSet presAssocID="{4C3D3568-E076-4C0A-A7FB-BC84EF733789}" presName="hierChild2" presStyleCnt="0"/>
      <dgm:spPr/>
    </dgm:pt>
  </dgm:ptLst>
  <dgm:cxnLst>
    <dgm:cxn modelId="{72244519-6C3F-47B2-883B-93A86B91E799}" type="presOf" srcId="{26FEB476-E5CB-4FB0-9AE2-EF4191F4BDE3}" destId="{E1B2A341-51E6-4DC1-8656-04B4E24F1E7A}" srcOrd="0" destOrd="0" presId="urn:microsoft.com/office/officeart/2005/8/layout/hierarchy1"/>
    <dgm:cxn modelId="{3ACB0B73-A52A-4215-9F4D-6D0034950344}" type="presOf" srcId="{C4F34737-B13E-44D2-8C67-D587F1CE2E8A}" destId="{FB342978-19DD-46E9-BE40-C07DBDD2E138}" srcOrd="0" destOrd="0" presId="urn:microsoft.com/office/officeart/2005/8/layout/hierarchy1"/>
    <dgm:cxn modelId="{23CBDD56-673E-4F4C-B525-3105B37B4CB9}" srcId="{1CEFACEE-EE52-49E6-A6FE-554DA7AB53AF}" destId="{26FEB476-E5CB-4FB0-9AE2-EF4191F4BDE3}" srcOrd="1" destOrd="0" parTransId="{F480AC5B-423D-4386-9516-ABC80C6222C1}" sibTransId="{4E7D8E89-9CC9-4BEA-A486-5A7D2B74CA69}"/>
    <dgm:cxn modelId="{DE33EA7C-A3B8-4B09-A6D4-BF4A50DB0438}" srcId="{1CEFACEE-EE52-49E6-A6FE-554DA7AB53AF}" destId="{4C3D3568-E076-4C0A-A7FB-BC84EF733789}" srcOrd="2" destOrd="0" parTransId="{F9AF3A9D-F1E7-422E-BE21-26CD98606002}" sibTransId="{135690BE-DB72-4A6E-8358-8B606E9B2CE4}"/>
    <dgm:cxn modelId="{C00C87EA-C650-45D0-9190-4932D8ACE047}" srcId="{1CEFACEE-EE52-49E6-A6FE-554DA7AB53AF}" destId="{C4F34737-B13E-44D2-8C67-D587F1CE2E8A}" srcOrd="0" destOrd="0" parTransId="{22919FC1-D026-4709-8DB5-46E1E6AE8A4B}" sibTransId="{7EFAA2E0-8010-4D39-8754-1A9BE6DC3392}"/>
    <dgm:cxn modelId="{59175AED-193A-48A9-A888-E2C72E4A594D}" type="presOf" srcId="{1CEFACEE-EE52-49E6-A6FE-554DA7AB53AF}" destId="{9039DFED-15AE-4172-BF18-B523A5D75ED5}" srcOrd="0" destOrd="0" presId="urn:microsoft.com/office/officeart/2005/8/layout/hierarchy1"/>
    <dgm:cxn modelId="{836AA2F6-A4CC-414C-8E02-5807BE4BFF38}" type="presOf" srcId="{4C3D3568-E076-4C0A-A7FB-BC84EF733789}" destId="{0D1DBA19-0613-4A58-8B1D-F841B078D890}" srcOrd="0" destOrd="0" presId="urn:microsoft.com/office/officeart/2005/8/layout/hierarchy1"/>
    <dgm:cxn modelId="{99D1FCF8-127F-4378-A765-A5CA71D9A0E4}" type="presParOf" srcId="{9039DFED-15AE-4172-BF18-B523A5D75ED5}" destId="{CD5CE091-D6BD-4D37-8B73-74C2F00FE538}" srcOrd="0" destOrd="0" presId="urn:microsoft.com/office/officeart/2005/8/layout/hierarchy1"/>
    <dgm:cxn modelId="{143640BB-02DE-446F-9BE7-1C351766970A}" type="presParOf" srcId="{CD5CE091-D6BD-4D37-8B73-74C2F00FE538}" destId="{180916AA-AA3C-41B6-9C6C-DA1E035E756F}" srcOrd="0" destOrd="0" presId="urn:microsoft.com/office/officeart/2005/8/layout/hierarchy1"/>
    <dgm:cxn modelId="{8A3989D5-8577-40F6-8718-ABE8ECB3CE45}" type="presParOf" srcId="{180916AA-AA3C-41B6-9C6C-DA1E035E756F}" destId="{EE2AE699-F28F-4E03-9F93-967A6B2456CC}" srcOrd="0" destOrd="0" presId="urn:microsoft.com/office/officeart/2005/8/layout/hierarchy1"/>
    <dgm:cxn modelId="{E6723A17-AE68-4C45-A284-8B45537E7A69}" type="presParOf" srcId="{180916AA-AA3C-41B6-9C6C-DA1E035E756F}" destId="{FB342978-19DD-46E9-BE40-C07DBDD2E138}" srcOrd="1" destOrd="0" presId="urn:microsoft.com/office/officeart/2005/8/layout/hierarchy1"/>
    <dgm:cxn modelId="{75B478CA-873D-4F0F-89AF-BDC26AFCB4B0}" type="presParOf" srcId="{CD5CE091-D6BD-4D37-8B73-74C2F00FE538}" destId="{B4935C0D-A9BE-4F41-8533-328BE878695D}" srcOrd="1" destOrd="0" presId="urn:microsoft.com/office/officeart/2005/8/layout/hierarchy1"/>
    <dgm:cxn modelId="{D49E4242-FB0A-4601-A8E8-762BEF7A0016}" type="presParOf" srcId="{9039DFED-15AE-4172-BF18-B523A5D75ED5}" destId="{2C77B70F-899B-4D06-AF28-16F20EC4BDFF}" srcOrd="1" destOrd="0" presId="urn:microsoft.com/office/officeart/2005/8/layout/hierarchy1"/>
    <dgm:cxn modelId="{E26466AE-F95A-4E13-95B6-65569D0BE9FB}" type="presParOf" srcId="{2C77B70F-899B-4D06-AF28-16F20EC4BDFF}" destId="{5A200492-6BDD-4157-9702-C45E755FFB93}" srcOrd="0" destOrd="0" presId="urn:microsoft.com/office/officeart/2005/8/layout/hierarchy1"/>
    <dgm:cxn modelId="{718655BB-3680-49A9-9841-31560D987ECB}" type="presParOf" srcId="{5A200492-6BDD-4157-9702-C45E755FFB93}" destId="{367348E4-29DF-4547-9857-03F3FE941487}" srcOrd="0" destOrd="0" presId="urn:microsoft.com/office/officeart/2005/8/layout/hierarchy1"/>
    <dgm:cxn modelId="{733ABDB5-DA61-444C-B973-8CCDC6D85934}" type="presParOf" srcId="{5A200492-6BDD-4157-9702-C45E755FFB93}" destId="{E1B2A341-51E6-4DC1-8656-04B4E24F1E7A}" srcOrd="1" destOrd="0" presId="urn:microsoft.com/office/officeart/2005/8/layout/hierarchy1"/>
    <dgm:cxn modelId="{E3F8F97A-0185-471F-A413-E03155CCBF7B}" type="presParOf" srcId="{2C77B70F-899B-4D06-AF28-16F20EC4BDFF}" destId="{9FD659B2-F836-40A9-ACF6-67BE0A1B48C9}" srcOrd="1" destOrd="0" presId="urn:microsoft.com/office/officeart/2005/8/layout/hierarchy1"/>
    <dgm:cxn modelId="{CB0E06DD-30E7-4DB2-A79C-2D21D16FB669}" type="presParOf" srcId="{9039DFED-15AE-4172-BF18-B523A5D75ED5}" destId="{FCED263E-2C88-49B4-B928-BD1DEB19423C}" srcOrd="2" destOrd="0" presId="urn:microsoft.com/office/officeart/2005/8/layout/hierarchy1"/>
    <dgm:cxn modelId="{09924900-4800-431E-96DC-016B7986148A}" type="presParOf" srcId="{FCED263E-2C88-49B4-B928-BD1DEB19423C}" destId="{496727E6-EAD9-44E1-8AD1-255C86DF5868}" srcOrd="0" destOrd="0" presId="urn:microsoft.com/office/officeart/2005/8/layout/hierarchy1"/>
    <dgm:cxn modelId="{F4C8AF8F-AB46-46B0-B5B8-BA4B868FE29F}" type="presParOf" srcId="{496727E6-EAD9-44E1-8AD1-255C86DF5868}" destId="{017B237C-9089-47EA-BCAC-5C6D082C08A8}" srcOrd="0" destOrd="0" presId="urn:microsoft.com/office/officeart/2005/8/layout/hierarchy1"/>
    <dgm:cxn modelId="{E3BEB370-51C9-42B8-A562-D770083B7E3A}" type="presParOf" srcId="{496727E6-EAD9-44E1-8AD1-255C86DF5868}" destId="{0D1DBA19-0613-4A58-8B1D-F841B078D890}" srcOrd="1" destOrd="0" presId="urn:microsoft.com/office/officeart/2005/8/layout/hierarchy1"/>
    <dgm:cxn modelId="{4A49D2D5-1C9E-46C5-A7AF-888800F61E6D}" type="presParOf" srcId="{FCED263E-2C88-49B4-B928-BD1DEB19423C}" destId="{028A120F-2ABD-4070-8737-E1CA0102FB6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0D4AA-F9F8-4A09-8166-66F54CFED7FF}"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A387257B-4584-4F39-9BE0-209C3DA87DFC}">
      <dgm:prSet/>
      <dgm:spPr/>
      <dgm:t>
        <a:bodyPr/>
        <a:lstStyle/>
        <a:p>
          <a:r>
            <a:rPr lang="en-US"/>
            <a:t>Hur ser våra basala hygienrutiner ut? Vilka arbetsmoment är aktuella hos oss?</a:t>
          </a:r>
        </a:p>
      </dgm:t>
    </dgm:pt>
    <dgm:pt modelId="{4FD6E45D-3DB9-4944-BBD5-1A3C089FC2E6}" type="parTrans" cxnId="{34AA8CB9-7B03-4BE6-9D24-B3EE2B0DB91D}">
      <dgm:prSet/>
      <dgm:spPr/>
      <dgm:t>
        <a:bodyPr/>
        <a:lstStyle/>
        <a:p>
          <a:endParaRPr lang="en-US"/>
        </a:p>
      </dgm:t>
    </dgm:pt>
    <dgm:pt modelId="{AF5D0D64-45EA-4D06-ACD2-6765D89536F5}" type="sibTrans" cxnId="{34AA8CB9-7B03-4BE6-9D24-B3EE2B0DB91D}">
      <dgm:prSet/>
      <dgm:spPr/>
      <dgm:t>
        <a:bodyPr/>
        <a:lstStyle/>
        <a:p>
          <a:endParaRPr lang="en-US"/>
        </a:p>
      </dgm:t>
    </dgm:pt>
    <dgm:pt modelId="{3F4E1013-089E-4A4F-BB6A-B939AF679BCC}">
      <dgm:prSet/>
      <dgm:spPr/>
      <dgm:t>
        <a:bodyPr/>
        <a:lstStyle/>
        <a:p>
          <a:r>
            <a:rPr lang="en-US"/>
            <a:t>• Vad innebär de basala hygienrutinerna?</a:t>
          </a:r>
        </a:p>
      </dgm:t>
    </dgm:pt>
    <dgm:pt modelId="{B41B029B-BBEB-4638-B5C2-227D70F53D62}" type="parTrans" cxnId="{F85AC379-43CA-4CF9-8800-CBCCBD048CAB}">
      <dgm:prSet/>
      <dgm:spPr/>
      <dgm:t>
        <a:bodyPr/>
        <a:lstStyle/>
        <a:p>
          <a:endParaRPr lang="en-US"/>
        </a:p>
      </dgm:t>
    </dgm:pt>
    <dgm:pt modelId="{58D54A27-540A-4981-B753-12C042BAFFB9}" type="sibTrans" cxnId="{F85AC379-43CA-4CF9-8800-CBCCBD048CAB}">
      <dgm:prSet/>
      <dgm:spPr/>
      <dgm:t>
        <a:bodyPr/>
        <a:lstStyle/>
        <a:p>
          <a:endParaRPr lang="en-US"/>
        </a:p>
      </dgm:t>
    </dgm:pt>
    <dgm:pt modelId="{6A40877F-6794-453C-835D-98E609702598}">
      <dgm:prSet/>
      <dgm:spPr/>
      <dgm:t>
        <a:bodyPr/>
        <a:lstStyle/>
        <a:p>
          <a:r>
            <a:rPr lang="en-US"/>
            <a:t>• Varför använder vi basala hygienrutiner?</a:t>
          </a:r>
        </a:p>
      </dgm:t>
    </dgm:pt>
    <dgm:pt modelId="{75CE9C93-6AAA-470A-9D9B-71B8616F8F10}" type="parTrans" cxnId="{0D466CFC-741B-431F-8427-F2D2AB3BE0BE}">
      <dgm:prSet/>
      <dgm:spPr/>
      <dgm:t>
        <a:bodyPr/>
        <a:lstStyle/>
        <a:p>
          <a:endParaRPr lang="en-US"/>
        </a:p>
      </dgm:t>
    </dgm:pt>
    <dgm:pt modelId="{9F47CBCC-44BD-40E9-8449-72E1AD03B901}" type="sibTrans" cxnId="{0D466CFC-741B-431F-8427-F2D2AB3BE0BE}">
      <dgm:prSet/>
      <dgm:spPr/>
      <dgm:t>
        <a:bodyPr/>
        <a:lstStyle/>
        <a:p>
          <a:endParaRPr lang="en-US"/>
        </a:p>
      </dgm:t>
    </dgm:pt>
    <dgm:pt modelId="{6902FEFE-5ECE-4D73-A0A2-8DE0343A2DDC}">
      <dgm:prSet/>
      <dgm:spPr/>
      <dgm:t>
        <a:bodyPr/>
        <a:lstStyle/>
        <a:p>
          <a:r>
            <a:rPr lang="en-US"/>
            <a:t>• Har vi de basala hygienrutinerna dokumenterade och synliga? </a:t>
          </a:r>
        </a:p>
      </dgm:t>
    </dgm:pt>
    <dgm:pt modelId="{3D2BDAEF-02C2-465F-B780-AFBA35E47785}" type="parTrans" cxnId="{1E06F6B8-19FA-4FA3-B630-9B094B7F25DC}">
      <dgm:prSet/>
      <dgm:spPr/>
      <dgm:t>
        <a:bodyPr/>
        <a:lstStyle/>
        <a:p>
          <a:endParaRPr lang="en-US"/>
        </a:p>
      </dgm:t>
    </dgm:pt>
    <dgm:pt modelId="{E080DB41-5405-45D0-B3F3-83D9ADAF2725}" type="sibTrans" cxnId="{1E06F6B8-19FA-4FA3-B630-9B094B7F25DC}">
      <dgm:prSet/>
      <dgm:spPr/>
      <dgm:t>
        <a:bodyPr/>
        <a:lstStyle/>
        <a:p>
          <a:endParaRPr lang="en-US"/>
        </a:p>
      </dgm:t>
    </dgm:pt>
    <dgm:pt modelId="{CA59B062-5DFF-4CF6-9AED-68980E05C95A}">
      <dgm:prSet/>
      <dgm:spPr/>
      <dgm:t>
        <a:bodyPr/>
        <a:lstStyle/>
        <a:p>
          <a:r>
            <a:rPr lang="en-US"/>
            <a:t>• Vid </a:t>
          </a:r>
          <a:r>
            <a:rPr lang="en-US" err="1"/>
            <a:t>vilka</a:t>
          </a:r>
          <a:r>
            <a:rPr lang="en-US"/>
            <a:t> vård- och </a:t>
          </a:r>
          <a:r>
            <a:rPr lang="en-US" err="1"/>
            <a:t>omsorgsmoment</a:t>
          </a:r>
          <a:r>
            <a:rPr lang="en-US"/>
            <a:t> </a:t>
          </a:r>
          <a:r>
            <a:rPr lang="en-US" err="1"/>
            <a:t>upplevs</a:t>
          </a:r>
          <a:r>
            <a:rPr lang="en-US"/>
            <a:t> det som </a:t>
          </a:r>
          <a:r>
            <a:rPr lang="en-US" err="1"/>
            <a:t>svårt</a:t>
          </a:r>
          <a:r>
            <a:rPr lang="en-US"/>
            <a:t> eller </a:t>
          </a:r>
          <a:r>
            <a:rPr lang="en-US" err="1"/>
            <a:t>lätt</a:t>
          </a:r>
          <a:r>
            <a:rPr lang="en-US"/>
            <a:t> att </a:t>
          </a:r>
          <a:r>
            <a:rPr lang="en-US" err="1"/>
            <a:t>följa</a:t>
          </a:r>
          <a:r>
            <a:rPr lang="en-US"/>
            <a:t> </a:t>
          </a:r>
          <a:r>
            <a:rPr lang="en-US" err="1"/>
            <a:t>hygienrutinerna</a:t>
          </a:r>
          <a:r>
            <a:rPr lang="en-US"/>
            <a:t>? </a:t>
          </a:r>
        </a:p>
      </dgm:t>
    </dgm:pt>
    <dgm:pt modelId="{87502F62-4AF7-40BA-8525-BA7166E46FE9}" type="parTrans" cxnId="{629BDC9D-0F2C-4D1E-AEA4-6DEC04955CC3}">
      <dgm:prSet/>
      <dgm:spPr/>
      <dgm:t>
        <a:bodyPr/>
        <a:lstStyle/>
        <a:p>
          <a:endParaRPr lang="en-US"/>
        </a:p>
      </dgm:t>
    </dgm:pt>
    <dgm:pt modelId="{9570D712-1353-4B79-9085-A09C6EDBD219}" type="sibTrans" cxnId="{629BDC9D-0F2C-4D1E-AEA4-6DEC04955CC3}">
      <dgm:prSet/>
      <dgm:spPr/>
      <dgm:t>
        <a:bodyPr/>
        <a:lstStyle/>
        <a:p>
          <a:endParaRPr lang="en-US"/>
        </a:p>
      </dgm:t>
    </dgm:pt>
    <dgm:pt modelId="{454BCCE1-473F-4621-B7C8-B18D6084C2AC}">
      <dgm:prSet/>
      <dgm:spPr/>
      <dgm:t>
        <a:bodyPr/>
        <a:lstStyle/>
        <a:p>
          <a:r>
            <a:rPr lang="en-US" dirty="0"/>
            <a:t>• Hur </a:t>
          </a:r>
          <a:r>
            <a:rPr lang="en-US" dirty="0" err="1"/>
            <a:t>motiverar</a:t>
          </a:r>
          <a:r>
            <a:rPr lang="en-US" dirty="0"/>
            <a:t> vi kollegor att </a:t>
          </a:r>
          <a:r>
            <a:rPr lang="en-US" dirty="0" err="1"/>
            <a:t>följa</a:t>
          </a:r>
          <a:r>
            <a:rPr lang="en-US" dirty="0"/>
            <a:t> de basala </a:t>
          </a:r>
          <a:r>
            <a:rPr lang="en-US" dirty="0" err="1"/>
            <a:t>hygienrutinerna</a:t>
          </a:r>
          <a:r>
            <a:rPr lang="en-US" dirty="0"/>
            <a:t>? </a:t>
          </a:r>
        </a:p>
      </dgm:t>
    </dgm:pt>
    <dgm:pt modelId="{50E16B95-1B3C-42E5-ACF8-F8EBD05B2931}" type="parTrans" cxnId="{9841172F-0BAD-45B1-A4BE-D08015767EDB}">
      <dgm:prSet/>
      <dgm:spPr/>
      <dgm:t>
        <a:bodyPr/>
        <a:lstStyle/>
        <a:p>
          <a:endParaRPr lang="en-US"/>
        </a:p>
      </dgm:t>
    </dgm:pt>
    <dgm:pt modelId="{79538595-9BEC-4908-820B-2AE67A76623D}" type="sibTrans" cxnId="{9841172F-0BAD-45B1-A4BE-D08015767EDB}">
      <dgm:prSet/>
      <dgm:spPr/>
      <dgm:t>
        <a:bodyPr/>
        <a:lstStyle/>
        <a:p>
          <a:endParaRPr lang="en-US"/>
        </a:p>
      </dgm:t>
    </dgm:pt>
    <dgm:pt modelId="{2B958A14-D9C4-4A2E-879E-45A20406487F}">
      <dgm:prSet/>
      <dgm:spPr/>
      <dgm:t>
        <a:bodyPr/>
        <a:lstStyle/>
        <a:p>
          <a:r>
            <a:rPr lang="en-US"/>
            <a:t>• Om vi till exempel får in en smitta i verksamheten som t.ex. vinterkräksjuka, calici eller covid 19, hur får vi stopp på smittspridningen? </a:t>
          </a:r>
        </a:p>
      </dgm:t>
    </dgm:pt>
    <dgm:pt modelId="{E97D5545-D827-4184-A898-6369004D2908}" type="parTrans" cxnId="{3B5601C0-66F6-4A31-AFF0-4863AA451CE6}">
      <dgm:prSet/>
      <dgm:spPr/>
      <dgm:t>
        <a:bodyPr/>
        <a:lstStyle/>
        <a:p>
          <a:endParaRPr lang="en-US"/>
        </a:p>
      </dgm:t>
    </dgm:pt>
    <dgm:pt modelId="{2288C1D5-AB1D-48C5-8EE8-13C9287F0669}" type="sibTrans" cxnId="{3B5601C0-66F6-4A31-AFF0-4863AA451CE6}">
      <dgm:prSet/>
      <dgm:spPr/>
      <dgm:t>
        <a:bodyPr/>
        <a:lstStyle/>
        <a:p>
          <a:endParaRPr lang="en-US"/>
        </a:p>
      </dgm:t>
    </dgm:pt>
    <dgm:pt modelId="{24148666-E721-4B66-AEF9-C51FC6FCB5E5}">
      <dgm:prSet/>
      <dgm:spPr/>
      <dgm:t>
        <a:bodyPr/>
        <a:lstStyle/>
        <a:p>
          <a:r>
            <a:rPr lang="en-US" dirty="0"/>
            <a:t>• Hur </a:t>
          </a:r>
          <a:r>
            <a:rPr lang="en-US" dirty="0" err="1"/>
            <a:t>kan</a:t>
          </a:r>
          <a:r>
            <a:rPr lang="en-US" dirty="0"/>
            <a:t> vi </a:t>
          </a:r>
          <a:r>
            <a:rPr lang="en-US" dirty="0" err="1"/>
            <a:t>förklara</a:t>
          </a:r>
          <a:r>
            <a:rPr lang="en-US" dirty="0"/>
            <a:t> för </a:t>
          </a:r>
          <a:r>
            <a:rPr lang="en-US" dirty="0" err="1"/>
            <a:t>omsorgstagarna</a:t>
          </a:r>
          <a:r>
            <a:rPr lang="en-US" dirty="0"/>
            <a:t> och </a:t>
          </a:r>
          <a:r>
            <a:rPr lang="en-US" dirty="0" err="1"/>
            <a:t>deras</a:t>
          </a:r>
          <a:r>
            <a:rPr lang="en-US" dirty="0"/>
            <a:t> </a:t>
          </a:r>
          <a:r>
            <a:rPr lang="en-US" dirty="0" err="1"/>
            <a:t>anhöriga</a:t>
          </a:r>
          <a:r>
            <a:rPr lang="en-US" dirty="0"/>
            <a:t> att de </a:t>
          </a:r>
          <a:r>
            <a:rPr lang="en-US" dirty="0" err="1"/>
            <a:t>kan</a:t>
          </a:r>
          <a:r>
            <a:rPr lang="en-US" dirty="0"/>
            <a:t> </a:t>
          </a:r>
          <a:r>
            <a:rPr lang="en-US" dirty="0" err="1"/>
            <a:t>bidra</a:t>
          </a:r>
          <a:r>
            <a:rPr lang="en-US" dirty="0"/>
            <a:t> till </a:t>
          </a:r>
          <a:r>
            <a:rPr lang="en-US" dirty="0" err="1"/>
            <a:t>goda</a:t>
          </a:r>
          <a:r>
            <a:rPr lang="en-US" dirty="0"/>
            <a:t> hygienrutiner?</a:t>
          </a:r>
        </a:p>
      </dgm:t>
    </dgm:pt>
    <dgm:pt modelId="{99508D7E-8058-4B48-85C9-676DE9A15D89}" type="parTrans" cxnId="{34D40F17-9080-4DF7-A925-A69F24E0C003}">
      <dgm:prSet/>
      <dgm:spPr/>
      <dgm:t>
        <a:bodyPr/>
        <a:lstStyle/>
        <a:p>
          <a:endParaRPr lang="en-US"/>
        </a:p>
      </dgm:t>
    </dgm:pt>
    <dgm:pt modelId="{4C3DD328-4AD2-4F92-B2FC-6493BF9333B8}" type="sibTrans" cxnId="{34D40F17-9080-4DF7-A925-A69F24E0C003}">
      <dgm:prSet/>
      <dgm:spPr/>
      <dgm:t>
        <a:bodyPr/>
        <a:lstStyle/>
        <a:p>
          <a:endParaRPr lang="en-US"/>
        </a:p>
      </dgm:t>
    </dgm:pt>
    <dgm:pt modelId="{76DD6428-852C-4FEE-896A-BDE4A904BCEA}" type="pres">
      <dgm:prSet presAssocID="{7D70D4AA-F9F8-4A09-8166-66F54CFED7FF}" presName="diagram" presStyleCnt="0">
        <dgm:presLayoutVars>
          <dgm:dir/>
          <dgm:resizeHandles val="exact"/>
        </dgm:presLayoutVars>
      </dgm:prSet>
      <dgm:spPr/>
    </dgm:pt>
    <dgm:pt modelId="{B5CD8CB6-E303-4570-804C-8A809494160A}" type="pres">
      <dgm:prSet presAssocID="{A387257B-4584-4F39-9BE0-209C3DA87DFC}" presName="node" presStyleLbl="node1" presStyleIdx="0" presStyleCnt="8">
        <dgm:presLayoutVars>
          <dgm:bulletEnabled val="1"/>
        </dgm:presLayoutVars>
      </dgm:prSet>
      <dgm:spPr/>
    </dgm:pt>
    <dgm:pt modelId="{EBD47364-9999-4218-B586-6C58CD297FF8}" type="pres">
      <dgm:prSet presAssocID="{AF5D0D64-45EA-4D06-ACD2-6765D89536F5}" presName="sibTrans" presStyleCnt="0"/>
      <dgm:spPr/>
    </dgm:pt>
    <dgm:pt modelId="{34212CFF-8F36-4B9A-8306-95BCEA3D4DAB}" type="pres">
      <dgm:prSet presAssocID="{3F4E1013-089E-4A4F-BB6A-B939AF679BCC}" presName="node" presStyleLbl="node1" presStyleIdx="1" presStyleCnt="8">
        <dgm:presLayoutVars>
          <dgm:bulletEnabled val="1"/>
        </dgm:presLayoutVars>
      </dgm:prSet>
      <dgm:spPr/>
    </dgm:pt>
    <dgm:pt modelId="{C760D8DB-CF92-4F64-AEE9-FB7D61DF58D7}" type="pres">
      <dgm:prSet presAssocID="{58D54A27-540A-4981-B753-12C042BAFFB9}" presName="sibTrans" presStyleCnt="0"/>
      <dgm:spPr/>
    </dgm:pt>
    <dgm:pt modelId="{B80E4D5F-9322-47AD-8079-EEDB8F7216B4}" type="pres">
      <dgm:prSet presAssocID="{6A40877F-6794-453C-835D-98E609702598}" presName="node" presStyleLbl="node1" presStyleIdx="2" presStyleCnt="8">
        <dgm:presLayoutVars>
          <dgm:bulletEnabled val="1"/>
        </dgm:presLayoutVars>
      </dgm:prSet>
      <dgm:spPr/>
    </dgm:pt>
    <dgm:pt modelId="{F2B0F17C-FE4D-4CCF-A99D-D7875A04F41F}" type="pres">
      <dgm:prSet presAssocID="{9F47CBCC-44BD-40E9-8449-72E1AD03B901}" presName="sibTrans" presStyleCnt="0"/>
      <dgm:spPr/>
    </dgm:pt>
    <dgm:pt modelId="{65B79341-4B88-4099-B743-9CCFF9CE8A5B}" type="pres">
      <dgm:prSet presAssocID="{6902FEFE-5ECE-4D73-A0A2-8DE0343A2DDC}" presName="node" presStyleLbl="node1" presStyleIdx="3" presStyleCnt="8">
        <dgm:presLayoutVars>
          <dgm:bulletEnabled val="1"/>
        </dgm:presLayoutVars>
      </dgm:prSet>
      <dgm:spPr/>
    </dgm:pt>
    <dgm:pt modelId="{512CF6C2-9BD6-46A3-AB56-1CD80B732DDD}" type="pres">
      <dgm:prSet presAssocID="{E080DB41-5405-45D0-B3F3-83D9ADAF2725}" presName="sibTrans" presStyleCnt="0"/>
      <dgm:spPr/>
    </dgm:pt>
    <dgm:pt modelId="{C93F1357-BEEF-490B-B49C-0EA02D19EDF0}" type="pres">
      <dgm:prSet presAssocID="{CA59B062-5DFF-4CF6-9AED-68980E05C95A}" presName="node" presStyleLbl="node1" presStyleIdx="4" presStyleCnt="8">
        <dgm:presLayoutVars>
          <dgm:bulletEnabled val="1"/>
        </dgm:presLayoutVars>
      </dgm:prSet>
      <dgm:spPr/>
    </dgm:pt>
    <dgm:pt modelId="{79BACA12-8836-4115-A1E8-A628F7219F02}" type="pres">
      <dgm:prSet presAssocID="{9570D712-1353-4B79-9085-A09C6EDBD219}" presName="sibTrans" presStyleCnt="0"/>
      <dgm:spPr/>
    </dgm:pt>
    <dgm:pt modelId="{12E15660-A032-4929-A3A5-1C4BEE4AA83C}" type="pres">
      <dgm:prSet presAssocID="{454BCCE1-473F-4621-B7C8-B18D6084C2AC}" presName="node" presStyleLbl="node1" presStyleIdx="5" presStyleCnt="8">
        <dgm:presLayoutVars>
          <dgm:bulletEnabled val="1"/>
        </dgm:presLayoutVars>
      </dgm:prSet>
      <dgm:spPr/>
    </dgm:pt>
    <dgm:pt modelId="{79E31710-2539-49ED-8869-3DB5D476C4F2}" type="pres">
      <dgm:prSet presAssocID="{79538595-9BEC-4908-820B-2AE67A76623D}" presName="sibTrans" presStyleCnt="0"/>
      <dgm:spPr/>
    </dgm:pt>
    <dgm:pt modelId="{46091953-9F68-489E-B95A-69049E3206E0}" type="pres">
      <dgm:prSet presAssocID="{2B958A14-D9C4-4A2E-879E-45A20406487F}" presName="node" presStyleLbl="node1" presStyleIdx="6" presStyleCnt="8">
        <dgm:presLayoutVars>
          <dgm:bulletEnabled val="1"/>
        </dgm:presLayoutVars>
      </dgm:prSet>
      <dgm:spPr/>
    </dgm:pt>
    <dgm:pt modelId="{986B02E7-0864-4CCE-BEA8-6DA04820B452}" type="pres">
      <dgm:prSet presAssocID="{2288C1D5-AB1D-48C5-8EE8-13C9287F0669}" presName="sibTrans" presStyleCnt="0"/>
      <dgm:spPr/>
    </dgm:pt>
    <dgm:pt modelId="{92652483-3602-461C-BDF2-6D88B7C36880}" type="pres">
      <dgm:prSet presAssocID="{24148666-E721-4B66-AEF9-C51FC6FCB5E5}" presName="node" presStyleLbl="node1" presStyleIdx="7" presStyleCnt="8">
        <dgm:presLayoutVars>
          <dgm:bulletEnabled val="1"/>
        </dgm:presLayoutVars>
      </dgm:prSet>
      <dgm:spPr/>
    </dgm:pt>
  </dgm:ptLst>
  <dgm:cxnLst>
    <dgm:cxn modelId="{34D40F17-9080-4DF7-A925-A69F24E0C003}" srcId="{7D70D4AA-F9F8-4A09-8166-66F54CFED7FF}" destId="{24148666-E721-4B66-AEF9-C51FC6FCB5E5}" srcOrd="7" destOrd="0" parTransId="{99508D7E-8058-4B48-85C9-676DE9A15D89}" sibTransId="{4C3DD328-4AD2-4F92-B2FC-6493BF9333B8}"/>
    <dgm:cxn modelId="{BF6F6B2E-2A09-4F03-BB98-37DEC0B598CC}" type="presOf" srcId="{7D70D4AA-F9F8-4A09-8166-66F54CFED7FF}" destId="{76DD6428-852C-4FEE-896A-BDE4A904BCEA}" srcOrd="0" destOrd="0" presId="urn:microsoft.com/office/officeart/2005/8/layout/default"/>
    <dgm:cxn modelId="{9841172F-0BAD-45B1-A4BE-D08015767EDB}" srcId="{7D70D4AA-F9F8-4A09-8166-66F54CFED7FF}" destId="{454BCCE1-473F-4621-B7C8-B18D6084C2AC}" srcOrd="5" destOrd="0" parTransId="{50E16B95-1B3C-42E5-ACF8-F8EBD05B2931}" sibTransId="{79538595-9BEC-4908-820B-2AE67A76623D}"/>
    <dgm:cxn modelId="{E301EE41-B096-47F9-A97E-AA251CDC83CA}" type="presOf" srcId="{454BCCE1-473F-4621-B7C8-B18D6084C2AC}" destId="{12E15660-A032-4929-A3A5-1C4BEE4AA83C}" srcOrd="0" destOrd="0" presId="urn:microsoft.com/office/officeart/2005/8/layout/default"/>
    <dgm:cxn modelId="{ACF92D65-041D-4B77-AC4B-22C3512822AA}" type="presOf" srcId="{A387257B-4584-4F39-9BE0-209C3DA87DFC}" destId="{B5CD8CB6-E303-4570-804C-8A809494160A}" srcOrd="0" destOrd="0" presId="urn:microsoft.com/office/officeart/2005/8/layout/default"/>
    <dgm:cxn modelId="{13E27B67-1D88-4109-B31F-0FE66BBAEA10}" type="presOf" srcId="{2B958A14-D9C4-4A2E-879E-45A20406487F}" destId="{46091953-9F68-489E-B95A-69049E3206E0}" srcOrd="0" destOrd="0" presId="urn:microsoft.com/office/officeart/2005/8/layout/default"/>
    <dgm:cxn modelId="{F85AC379-43CA-4CF9-8800-CBCCBD048CAB}" srcId="{7D70D4AA-F9F8-4A09-8166-66F54CFED7FF}" destId="{3F4E1013-089E-4A4F-BB6A-B939AF679BCC}" srcOrd="1" destOrd="0" parTransId="{B41B029B-BBEB-4638-B5C2-227D70F53D62}" sibTransId="{58D54A27-540A-4981-B753-12C042BAFFB9}"/>
    <dgm:cxn modelId="{2247A38B-D657-4504-AF04-A7BF4160F34D}" type="presOf" srcId="{6902FEFE-5ECE-4D73-A0A2-8DE0343A2DDC}" destId="{65B79341-4B88-4099-B743-9CCFF9CE8A5B}" srcOrd="0" destOrd="0" presId="urn:microsoft.com/office/officeart/2005/8/layout/default"/>
    <dgm:cxn modelId="{5A7EE498-CA98-4A32-A553-CE40E1626480}" type="presOf" srcId="{6A40877F-6794-453C-835D-98E609702598}" destId="{B80E4D5F-9322-47AD-8079-EEDB8F7216B4}" srcOrd="0" destOrd="0" presId="urn:microsoft.com/office/officeart/2005/8/layout/default"/>
    <dgm:cxn modelId="{629BDC9D-0F2C-4D1E-AEA4-6DEC04955CC3}" srcId="{7D70D4AA-F9F8-4A09-8166-66F54CFED7FF}" destId="{CA59B062-5DFF-4CF6-9AED-68980E05C95A}" srcOrd="4" destOrd="0" parTransId="{87502F62-4AF7-40BA-8525-BA7166E46FE9}" sibTransId="{9570D712-1353-4B79-9085-A09C6EDBD219}"/>
    <dgm:cxn modelId="{135009B1-6726-4805-A3E8-FCC60C9890B3}" type="presOf" srcId="{3F4E1013-089E-4A4F-BB6A-B939AF679BCC}" destId="{34212CFF-8F36-4B9A-8306-95BCEA3D4DAB}" srcOrd="0" destOrd="0" presId="urn:microsoft.com/office/officeart/2005/8/layout/default"/>
    <dgm:cxn modelId="{1E06F6B8-19FA-4FA3-B630-9B094B7F25DC}" srcId="{7D70D4AA-F9F8-4A09-8166-66F54CFED7FF}" destId="{6902FEFE-5ECE-4D73-A0A2-8DE0343A2DDC}" srcOrd="3" destOrd="0" parTransId="{3D2BDAEF-02C2-465F-B780-AFBA35E47785}" sibTransId="{E080DB41-5405-45D0-B3F3-83D9ADAF2725}"/>
    <dgm:cxn modelId="{34AA8CB9-7B03-4BE6-9D24-B3EE2B0DB91D}" srcId="{7D70D4AA-F9F8-4A09-8166-66F54CFED7FF}" destId="{A387257B-4584-4F39-9BE0-209C3DA87DFC}" srcOrd="0" destOrd="0" parTransId="{4FD6E45D-3DB9-4944-BBD5-1A3C089FC2E6}" sibTransId="{AF5D0D64-45EA-4D06-ACD2-6765D89536F5}"/>
    <dgm:cxn modelId="{3B5601C0-66F6-4A31-AFF0-4863AA451CE6}" srcId="{7D70D4AA-F9F8-4A09-8166-66F54CFED7FF}" destId="{2B958A14-D9C4-4A2E-879E-45A20406487F}" srcOrd="6" destOrd="0" parTransId="{E97D5545-D827-4184-A898-6369004D2908}" sibTransId="{2288C1D5-AB1D-48C5-8EE8-13C9287F0669}"/>
    <dgm:cxn modelId="{323A5BF8-5F49-45E5-BC2D-10EEA20D5B6D}" type="presOf" srcId="{24148666-E721-4B66-AEF9-C51FC6FCB5E5}" destId="{92652483-3602-461C-BDF2-6D88B7C36880}" srcOrd="0" destOrd="0" presId="urn:microsoft.com/office/officeart/2005/8/layout/default"/>
    <dgm:cxn modelId="{0009ADF9-BE63-4597-A15C-670FD4E0F782}" type="presOf" srcId="{CA59B062-5DFF-4CF6-9AED-68980E05C95A}" destId="{C93F1357-BEEF-490B-B49C-0EA02D19EDF0}" srcOrd="0" destOrd="0" presId="urn:microsoft.com/office/officeart/2005/8/layout/default"/>
    <dgm:cxn modelId="{0D466CFC-741B-431F-8427-F2D2AB3BE0BE}" srcId="{7D70D4AA-F9F8-4A09-8166-66F54CFED7FF}" destId="{6A40877F-6794-453C-835D-98E609702598}" srcOrd="2" destOrd="0" parTransId="{75CE9C93-6AAA-470A-9D9B-71B8616F8F10}" sibTransId="{9F47CBCC-44BD-40E9-8449-72E1AD03B901}"/>
    <dgm:cxn modelId="{5FDD4F03-288F-4761-A590-92FFBA8317D0}" type="presParOf" srcId="{76DD6428-852C-4FEE-896A-BDE4A904BCEA}" destId="{B5CD8CB6-E303-4570-804C-8A809494160A}" srcOrd="0" destOrd="0" presId="urn:microsoft.com/office/officeart/2005/8/layout/default"/>
    <dgm:cxn modelId="{5125D9B2-C3DB-44E2-9EC9-5FB8F4573F40}" type="presParOf" srcId="{76DD6428-852C-4FEE-896A-BDE4A904BCEA}" destId="{EBD47364-9999-4218-B586-6C58CD297FF8}" srcOrd="1" destOrd="0" presId="urn:microsoft.com/office/officeart/2005/8/layout/default"/>
    <dgm:cxn modelId="{16198BCC-FCB4-4958-B26C-104BF29A2B03}" type="presParOf" srcId="{76DD6428-852C-4FEE-896A-BDE4A904BCEA}" destId="{34212CFF-8F36-4B9A-8306-95BCEA3D4DAB}" srcOrd="2" destOrd="0" presId="urn:microsoft.com/office/officeart/2005/8/layout/default"/>
    <dgm:cxn modelId="{3B68EBC0-4BD0-4C8B-A4E3-1ACBA82A424F}" type="presParOf" srcId="{76DD6428-852C-4FEE-896A-BDE4A904BCEA}" destId="{C760D8DB-CF92-4F64-AEE9-FB7D61DF58D7}" srcOrd="3" destOrd="0" presId="urn:microsoft.com/office/officeart/2005/8/layout/default"/>
    <dgm:cxn modelId="{DB0A92D1-4DEF-4FCA-8D5C-54353C2759CB}" type="presParOf" srcId="{76DD6428-852C-4FEE-896A-BDE4A904BCEA}" destId="{B80E4D5F-9322-47AD-8079-EEDB8F7216B4}" srcOrd="4" destOrd="0" presId="urn:microsoft.com/office/officeart/2005/8/layout/default"/>
    <dgm:cxn modelId="{0A938454-7B80-4E8D-9DD3-36F6311E2F25}" type="presParOf" srcId="{76DD6428-852C-4FEE-896A-BDE4A904BCEA}" destId="{F2B0F17C-FE4D-4CCF-A99D-D7875A04F41F}" srcOrd="5" destOrd="0" presId="urn:microsoft.com/office/officeart/2005/8/layout/default"/>
    <dgm:cxn modelId="{3098A1D6-0437-4BB8-A666-A0BC77498584}" type="presParOf" srcId="{76DD6428-852C-4FEE-896A-BDE4A904BCEA}" destId="{65B79341-4B88-4099-B743-9CCFF9CE8A5B}" srcOrd="6" destOrd="0" presId="urn:microsoft.com/office/officeart/2005/8/layout/default"/>
    <dgm:cxn modelId="{3B70859B-27DE-4666-88EA-CED28DC70236}" type="presParOf" srcId="{76DD6428-852C-4FEE-896A-BDE4A904BCEA}" destId="{512CF6C2-9BD6-46A3-AB56-1CD80B732DDD}" srcOrd="7" destOrd="0" presId="urn:microsoft.com/office/officeart/2005/8/layout/default"/>
    <dgm:cxn modelId="{30B3D30D-D026-4D7B-BF52-1784EEE0EEB9}" type="presParOf" srcId="{76DD6428-852C-4FEE-896A-BDE4A904BCEA}" destId="{C93F1357-BEEF-490B-B49C-0EA02D19EDF0}" srcOrd="8" destOrd="0" presId="urn:microsoft.com/office/officeart/2005/8/layout/default"/>
    <dgm:cxn modelId="{F4E1BB9A-D5B7-434D-A90F-25E2E459DF83}" type="presParOf" srcId="{76DD6428-852C-4FEE-896A-BDE4A904BCEA}" destId="{79BACA12-8836-4115-A1E8-A628F7219F02}" srcOrd="9" destOrd="0" presId="urn:microsoft.com/office/officeart/2005/8/layout/default"/>
    <dgm:cxn modelId="{9A4EA19F-4BEF-4CA8-A582-996D541309CA}" type="presParOf" srcId="{76DD6428-852C-4FEE-896A-BDE4A904BCEA}" destId="{12E15660-A032-4929-A3A5-1C4BEE4AA83C}" srcOrd="10" destOrd="0" presId="urn:microsoft.com/office/officeart/2005/8/layout/default"/>
    <dgm:cxn modelId="{D1D13946-04EE-4CB6-AED1-7CD394F956AE}" type="presParOf" srcId="{76DD6428-852C-4FEE-896A-BDE4A904BCEA}" destId="{79E31710-2539-49ED-8869-3DB5D476C4F2}" srcOrd="11" destOrd="0" presId="urn:microsoft.com/office/officeart/2005/8/layout/default"/>
    <dgm:cxn modelId="{9C4A0EC5-1662-49C5-BB8A-566F4CE8C809}" type="presParOf" srcId="{76DD6428-852C-4FEE-896A-BDE4A904BCEA}" destId="{46091953-9F68-489E-B95A-69049E3206E0}" srcOrd="12" destOrd="0" presId="urn:microsoft.com/office/officeart/2005/8/layout/default"/>
    <dgm:cxn modelId="{E5DB3538-8B42-4857-A907-E63581D8BA49}" type="presParOf" srcId="{76DD6428-852C-4FEE-896A-BDE4A904BCEA}" destId="{986B02E7-0864-4CCE-BEA8-6DA04820B452}" srcOrd="13" destOrd="0" presId="urn:microsoft.com/office/officeart/2005/8/layout/default"/>
    <dgm:cxn modelId="{13129014-B376-45CC-ABA3-BB6151EF5DB7}" type="presParOf" srcId="{76DD6428-852C-4FEE-896A-BDE4A904BCEA}" destId="{92652483-3602-461C-BDF2-6D88B7C3688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C9BF7-2984-4510-9B10-A1BB3246C7E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51FF085-C8EC-450A-B84A-F0A937C13AEB}">
      <dgm:prSet/>
      <dgm:spPr/>
      <dgm:t>
        <a:bodyPr/>
        <a:lstStyle/>
        <a:p>
          <a:r>
            <a:rPr lang="en-US" dirty="0" err="1"/>
            <a:t>Hygienombudsutbildning</a:t>
          </a:r>
          <a:r>
            <a:rPr lang="en-US" dirty="0"/>
            <a:t>. </a:t>
          </a:r>
          <a:r>
            <a:rPr lang="en-US" dirty="0" err="1"/>
            <a:t>Gör</a:t>
          </a:r>
          <a:r>
            <a:rPr lang="en-US" dirty="0"/>
            <a:t> den utbildningen om du inte gjort den. </a:t>
          </a:r>
        </a:p>
      </dgm:t>
    </dgm:pt>
    <dgm:pt modelId="{5FB8B2C9-5401-4476-9D10-F7B6B5BBE8A5}" type="parTrans" cxnId="{38942737-E977-4AC2-B6EA-FA5584C7B11A}">
      <dgm:prSet/>
      <dgm:spPr/>
      <dgm:t>
        <a:bodyPr/>
        <a:lstStyle/>
        <a:p>
          <a:endParaRPr lang="en-US"/>
        </a:p>
      </dgm:t>
    </dgm:pt>
    <dgm:pt modelId="{E14CBBC8-63FF-4579-84F6-8084A966A14C}" type="sibTrans" cxnId="{38942737-E977-4AC2-B6EA-FA5584C7B11A}">
      <dgm:prSet/>
      <dgm:spPr/>
      <dgm:t>
        <a:bodyPr/>
        <a:lstStyle/>
        <a:p>
          <a:endParaRPr lang="en-US"/>
        </a:p>
      </dgm:t>
    </dgm:pt>
    <dgm:pt modelId="{4AF61308-9BC4-4CE8-8346-0C228F9C52CD}">
      <dgm:prSet/>
      <dgm:spPr/>
      <dgm:t>
        <a:bodyPr/>
        <a:lstStyle/>
        <a:p>
          <a:r>
            <a:rPr lang="en-US" err="1"/>
            <a:t>Kunskap</a:t>
          </a:r>
          <a:r>
            <a:rPr lang="en-US"/>
            <a:t> och </a:t>
          </a:r>
          <a:r>
            <a:rPr lang="en-US" err="1"/>
            <a:t>utveckling</a:t>
          </a:r>
          <a:r>
            <a:rPr lang="en-US"/>
            <a:t>- E-</a:t>
          </a:r>
          <a:r>
            <a:rPr lang="en-US" err="1"/>
            <a:t>lärande</a:t>
          </a:r>
          <a:r>
            <a:rPr lang="en-US"/>
            <a:t> </a:t>
          </a:r>
          <a:r>
            <a:rPr lang="en-US" err="1"/>
            <a:t>Vårdgivarwebben</a:t>
          </a:r>
          <a:endParaRPr lang="en-US"/>
        </a:p>
      </dgm:t>
    </dgm:pt>
    <dgm:pt modelId="{891B21E4-8483-4111-A4F0-B840E0E0F74F}" type="parTrans" cxnId="{4FD8DADB-A55A-4640-878F-79134BA4ACA2}">
      <dgm:prSet/>
      <dgm:spPr/>
      <dgm:t>
        <a:bodyPr/>
        <a:lstStyle/>
        <a:p>
          <a:endParaRPr lang="en-US"/>
        </a:p>
      </dgm:t>
    </dgm:pt>
    <dgm:pt modelId="{2A9C3490-59A1-4332-8451-5D22F8DFF9E6}" type="sibTrans" cxnId="{4FD8DADB-A55A-4640-878F-79134BA4ACA2}">
      <dgm:prSet/>
      <dgm:spPr/>
      <dgm:t>
        <a:bodyPr/>
        <a:lstStyle/>
        <a:p>
          <a:endParaRPr lang="en-US"/>
        </a:p>
      </dgm:t>
    </dgm:pt>
    <dgm:pt modelId="{31A3CCE3-AF57-4714-8D14-4EE34FE73AC1}">
      <dgm:prSet/>
      <dgm:spPr/>
      <dgm:t>
        <a:bodyPr/>
        <a:lstStyle/>
        <a:p>
          <a:r>
            <a:rPr lang="en-US"/>
            <a:t>E-utbildning basala hygienrutiner</a:t>
          </a:r>
        </a:p>
      </dgm:t>
    </dgm:pt>
    <dgm:pt modelId="{CFFDFD64-1591-4831-B76C-8F174C3FA884}" type="parTrans" cxnId="{31A6BFCC-A627-47FE-BA7E-891CD3808350}">
      <dgm:prSet/>
      <dgm:spPr/>
      <dgm:t>
        <a:bodyPr/>
        <a:lstStyle/>
        <a:p>
          <a:endParaRPr lang="en-US"/>
        </a:p>
      </dgm:t>
    </dgm:pt>
    <dgm:pt modelId="{82900F20-3BCA-4531-A058-4D9A2D809EDF}" type="sibTrans" cxnId="{31A6BFCC-A627-47FE-BA7E-891CD3808350}">
      <dgm:prSet/>
      <dgm:spPr/>
      <dgm:t>
        <a:bodyPr/>
        <a:lstStyle/>
        <a:p>
          <a:endParaRPr lang="en-US"/>
        </a:p>
      </dgm:t>
    </dgm:pt>
    <dgm:pt modelId="{1E53277F-00BB-4525-93FC-AD0F94D8A866}" type="pres">
      <dgm:prSet presAssocID="{E95C9BF7-2984-4510-9B10-A1BB3246C7EE}" presName="root" presStyleCnt="0">
        <dgm:presLayoutVars>
          <dgm:dir/>
          <dgm:resizeHandles val="exact"/>
        </dgm:presLayoutVars>
      </dgm:prSet>
      <dgm:spPr/>
    </dgm:pt>
    <dgm:pt modelId="{5F455B37-8EAF-45E0-AA61-D2BEBCC2B447}" type="pres">
      <dgm:prSet presAssocID="{F51FF085-C8EC-450A-B84A-F0A937C13AEB}" presName="compNode" presStyleCnt="0"/>
      <dgm:spPr/>
    </dgm:pt>
    <dgm:pt modelId="{FFBF386C-9A9B-4EB0-9DFD-4C550A1B0783}" type="pres">
      <dgm:prSet presAssocID="{F51FF085-C8EC-450A-B84A-F0A937C13A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srum"/>
        </a:ext>
      </dgm:extLst>
    </dgm:pt>
    <dgm:pt modelId="{97A68742-187F-406B-B82E-203FE42C477D}" type="pres">
      <dgm:prSet presAssocID="{F51FF085-C8EC-450A-B84A-F0A937C13AEB}" presName="spaceRect" presStyleCnt="0"/>
      <dgm:spPr/>
    </dgm:pt>
    <dgm:pt modelId="{8C729518-C039-496D-8F0A-C8B2840E8752}" type="pres">
      <dgm:prSet presAssocID="{F51FF085-C8EC-450A-B84A-F0A937C13AEB}" presName="textRect" presStyleLbl="revTx" presStyleIdx="0" presStyleCnt="3">
        <dgm:presLayoutVars>
          <dgm:chMax val="1"/>
          <dgm:chPref val="1"/>
        </dgm:presLayoutVars>
      </dgm:prSet>
      <dgm:spPr/>
    </dgm:pt>
    <dgm:pt modelId="{9FF5269A-64F0-43DE-819C-43474705829B}" type="pres">
      <dgm:prSet presAssocID="{E14CBBC8-63FF-4579-84F6-8084A966A14C}" presName="sibTrans" presStyleCnt="0"/>
      <dgm:spPr/>
    </dgm:pt>
    <dgm:pt modelId="{B92CB657-9379-421A-9841-F58BE0C2736D}" type="pres">
      <dgm:prSet presAssocID="{4AF61308-9BC4-4CE8-8346-0C228F9C52CD}" presName="compNode" presStyleCnt="0"/>
      <dgm:spPr/>
    </dgm:pt>
    <dgm:pt modelId="{18B163A2-C83F-42FC-9436-F334BF4AE7B5}" type="pres">
      <dgm:prSet presAssocID="{4AF61308-9BC4-4CE8-8346-0C228F9C52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82B24B4C-1733-480E-9381-94240E7A446B}" type="pres">
      <dgm:prSet presAssocID="{4AF61308-9BC4-4CE8-8346-0C228F9C52CD}" presName="spaceRect" presStyleCnt="0"/>
      <dgm:spPr/>
    </dgm:pt>
    <dgm:pt modelId="{D975FA34-8F5A-4C9A-B44C-ACC0EE03F04C}" type="pres">
      <dgm:prSet presAssocID="{4AF61308-9BC4-4CE8-8346-0C228F9C52CD}" presName="textRect" presStyleLbl="revTx" presStyleIdx="1" presStyleCnt="3">
        <dgm:presLayoutVars>
          <dgm:chMax val="1"/>
          <dgm:chPref val="1"/>
        </dgm:presLayoutVars>
      </dgm:prSet>
      <dgm:spPr/>
    </dgm:pt>
    <dgm:pt modelId="{3494029B-CD7B-4292-809A-727D3D73870C}" type="pres">
      <dgm:prSet presAssocID="{2A9C3490-59A1-4332-8451-5D22F8DFF9E6}" presName="sibTrans" presStyleCnt="0"/>
      <dgm:spPr/>
    </dgm:pt>
    <dgm:pt modelId="{E410F79F-782D-47FF-B0E9-2DE1B4068A10}" type="pres">
      <dgm:prSet presAssocID="{31A3CCE3-AF57-4714-8D14-4EE34FE73AC1}" presName="compNode" presStyleCnt="0"/>
      <dgm:spPr/>
    </dgm:pt>
    <dgm:pt modelId="{B3F2ECB6-17A7-40C2-9E8F-042D3E7005AF}" type="pres">
      <dgm:prSet presAssocID="{31A3CCE3-AF57-4714-8D14-4EE34FE73A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öcker"/>
        </a:ext>
      </dgm:extLst>
    </dgm:pt>
    <dgm:pt modelId="{EE81127C-C5DC-4EC7-9E03-19DFC5EA62FE}" type="pres">
      <dgm:prSet presAssocID="{31A3CCE3-AF57-4714-8D14-4EE34FE73AC1}" presName="spaceRect" presStyleCnt="0"/>
      <dgm:spPr/>
    </dgm:pt>
    <dgm:pt modelId="{F6140B04-F099-4202-81D6-0DE882D6307C}" type="pres">
      <dgm:prSet presAssocID="{31A3CCE3-AF57-4714-8D14-4EE34FE73AC1}" presName="textRect" presStyleLbl="revTx" presStyleIdx="2" presStyleCnt="3">
        <dgm:presLayoutVars>
          <dgm:chMax val="1"/>
          <dgm:chPref val="1"/>
        </dgm:presLayoutVars>
      </dgm:prSet>
      <dgm:spPr/>
    </dgm:pt>
  </dgm:ptLst>
  <dgm:cxnLst>
    <dgm:cxn modelId="{49083028-91A7-4617-A4CA-5A3D49505BF4}" type="presOf" srcId="{F51FF085-C8EC-450A-B84A-F0A937C13AEB}" destId="{8C729518-C039-496D-8F0A-C8B2840E8752}" srcOrd="0" destOrd="0" presId="urn:microsoft.com/office/officeart/2018/2/layout/IconLabelList"/>
    <dgm:cxn modelId="{0A16E92B-04CE-4E85-B0D4-3270D52DB295}" type="presOf" srcId="{31A3CCE3-AF57-4714-8D14-4EE34FE73AC1}" destId="{F6140B04-F099-4202-81D6-0DE882D6307C}" srcOrd="0" destOrd="0" presId="urn:microsoft.com/office/officeart/2018/2/layout/IconLabelList"/>
    <dgm:cxn modelId="{9F01942C-12FA-4319-8D76-7A60F92B6EB0}" type="presOf" srcId="{E95C9BF7-2984-4510-9B10-A1BB3246C7EE}" destId="{1E53277F-00BB-4525-93FC-AD0F94D8A866}" srcOrd="0" destOrd="0" presId="urn:microsoft.com/office/officeart/2018/2/layout/IconLabelList"/>
    <dgm:cxn modelId="{38942737-E977-4AC2-B6EA-FA5584C7B11A}" srcId="{E95C9BF7-2984-4510-9B10-A1BB3246C7EE}" destId="{F51FF085-C8EC-450A-B84A-F0A937C13AEB}" srcOrd="0" destOrd="0" parTransId="{5FB8B2C9-5401-4476-9D10-F7B6B5BBE8A5}" sibTransId="{E14CBBC8-63FF-4579-84F6-8084A966A14C}"/>
    <dgm:cxn modelId="{41C465B8-0EB5-472C-B327-9614F828C3D8}" type="presOf" srcId="{4AF61308-9BC4-4CE8-8346-0C228F9C52CD}" destId="{D975FA34-8F5A-4C9A-B44C-ACC0EE03F04C}" srcOrd="0" destOrd="0" presId="urn:microsoft.com/office/officeart/2018/2/layout/IconLabelList"/>
    <dgm:cxn modelId="{31A6BFCC-A627-47FE-BA7E-891CD3808350}" srcId="{E95C9BF7-2984-4510-9B10-A1BB3246C7EE}" destId="{31A3CCE3-AF57-4714-8D14-4EE34FE73AC1}" srcOrd="2" destOrd="0" parTransId="{CFFDFD64-1591-4831-B76C-8F174C3FA884}" sibTransId="{82900F20-3BCA-4531-A058-4D9A2D809EDF}"/>
    <dgm:cxn modelId="{4FD8DADB-A55A-4640-878F-79134BA4ACA2}" srcId="{E95C9BF7-2984-4510-9B10-A1BB3246C7EE}" destId="{4AF61308-9BC4-4CE8-8346-0C228F9C52CD}" srcOrd="1" destOrd="0" parTransId="{891B21E4-8483-4111-A4F0-B840E0E0F74F}" sibTransId="{2A9C3490-59A1-4332-8451-5D22F8DFF9E6}"/>
    <dgm:cxn modelId="{BF293B5F-1742-4EEE-9817-CC2DF5B4E843}" type="presParOf" srcId="{1E53277F-00BB-4525-93FC-AD0F94D8A866}" destId="{5F455B37-8EAF-45E0-AA61-D2BEBCC2B447}" srcOrd="0" destOrd="0" presId="urn:microsoft.com/office/officeart/2018/2/layout/IconLabelList"/>
    <dgm:cxn modelId="{9884A57F-5F77-4AAC-A818-55A4096DCB4C}" type="presParOf" srcId="{5F455B37-8EAF-45E0-AA61-D2BEBCC2B447}" destId="{FFBF386C-9A9B-4EB0-9DFD-4C550A1B0783}" srcOrd="0" destOrd="0" presId="urn:microsoft.com/office/officeart/2018/2/layout/IconLabelList"/>
    <dgm:cxn modelId="{8F1F68FC-2A4F-4BB8-854C-59AE7C0929F5}" type="presParOf" srcId="{5F455B37-8EAF-45E0-AA61-D2BEBCC2B447}" destId="{97A68742-187F-406B-B82E-203FE42C477D}" srcOrd="1" destOrd="0" presId="urn:microsoft.com/office/officeart/2018/2/layout/IconLabelList"/>
    <dgm:cxn modelId="{AB8953C6-EE6B-4BF2-B1BA-A1F14DF6E138}" type="presParOf" srcId="{5F455B37-8EAF-45E0-AA61-D2BEBCC2B447}" destId="{8C729518-C039-496D-8F0A-C8B2840E8752}" srcOrd="2" destOrd="0" presId="urn:microsoft.com/office/officeart/2018/2/layout/IconLabelList"/>
    <dgm:cxn modelId="{6BB208F3-BFA2-4211-B3EF-5976A1569CB6}" type="presParOf" srcId="{1E53277F-00BB-4525-93FC-AD0F94D8A866}" destId="{9FF5269A-64F0-43DE-819C-43474705829B}" srcOrd="1" destOrd="0" presId="urn:microsoft.com/office/officeart/2018/2/layout/IconLabelList"/>
    <dgm:cxn modelId="{F4239B2B-B35C-41A1-AA41-060EA2B43311}" type="presParOf" srcId="{1E53277F-00BB-4525-93FC-AD0F94D8A866}" destId="{B92CB657-9379-421A-9841-F58BE0C2736D}" srcOrd="2" destOrd="0" presId="urn:microsoft.com/office/officeart/2018/2/layout/IconLabelList"/>
    <dgm:cxn modelId="{38D85106-AF86-452B-8457-CF2CC32FB905}" type="presParOf" srcId="{B92CB657-9379-421A-9841-F58BE0C2736D}" destId="{18B163A2-C83F-42FC-9436-F334BF4AE7B5}" srcOrd="0" destOrd="0" presId="urn:microsoft.com/office/officeart/2018/2/layout/IconLabelList"/>
    <dgm:cxn modelId="{E38DE1EB-5776-4A92-B1BD-0C4A66B1D2CD}" type="presParOf" srcId="{B92CB657-9379-421A-9841-F58BE0C2736D}" destId="{82B24B4C-1733-480E-9381-94240E7A446B}" srcOrd="1" destOrd="0" presId="urn:microsoft.com/office/officeart/2018/2/layout/IconLabelList"/>
    <dgm:cxn modelId="{C7CFB781-0B65-47D0-A92E-909613CC80B9}" type="presParOf" srcId="{B92CB657-9379-421A-9841-F58BE0C2736D}" destId="{D975FA34-8F5A-4C9A-B44C-ACC0EE03F04C}" srcOrd="2" destOrd="0" presId="urn:microsoft.com/office/officeart/2018/2/layout/IconLabelList"/>
    <dgm:cxn modelId="{511FE7DC-54E8-49EC-BD66-C0EC94E00B89}" type="presParOf" srcId="{1E53277F-00BB-4525-93FC-AD0F94D8A866}" destId="{3494029B-CD7B-4292-809A-727D3D73870C}" srcOrd="3" destOrd="0" presId="urn:microsoft.com/office/officeart/2018/2/layout/IconLabelList"/>
    <dgm:cxn modelId="{1973C7D9-66AE-4BEE-9E9D-D33EF85132EB}" type="presParOf" srcId="{1E53277F-00BB-4525-93FC-AD0F94D8A866}" destId="{E410F79F-782D-47FF-B0E9-2DE1B4068A10}" srcOrd="4" destOrd="0" presId="urn:microsoft.com/office/officeart/2018/2/layout/IconLabelList"/>
    <dgm:cxn modelId="{DE9012AD-EDCC-4C68-838A-05FD511C6531}" type="presParOf" srcId="{E410F79F-782D-47FF-B0E9-2DE1B4068A10}" destId="{B3F2ECB6-17A7-40C2-9E8F-042D3E7005AF}" srcOrd="0" destOrd="0" presId="urn:microsoft.com/office/officeart/2018/2/layout/IconLabelList"/>
    <dgm:cxn modelId="{E565CF4C-8266-4960-A81F-CB9696E23236}" type="presParOf" srcId="{E410F79F-782D-47FF-B0E9-2DE1B4068A10}" destId="{EE81127C-C5DC-4EC7-9E03-19DFC5EA62FE}" srcOrd="1" destOrd="0" presId="urn:microsoft.com/office/officeart/2018/2/layout/IconLabelList"/>
    <dgm:cxn modelId="{D105EAC8-675C-4980-9CBE-F5A20B1B6509}" type="presParOf" srcId="{E410F79F-782D-47FF-B0E9-2DE1B4068A10}" destId="{F6140B04-F099-4202-81D6-0DE882D6307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AE699-F28F-4E03-9F93-967A6B2456CC}">
      <dsp:nvSpPr>
        <dsp:cNvPr id="0" name=""/>
        <dsp:cNvSpPr/>
      </dsp:nvSpPr>
      <dsp:spPr>
        <a:xfrm>
          <a:off x="0" y="114161"/>
          <a:ext cx="2918936" cy="2673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42978-19DD-46E9-BE40-C07DBDD2E138}">
      <dsp:nvSpPr>
        <dsp:cNvPr id="0" name=""/>
        <dsp:cNvSpPr/>
      </dsp:nvSpPr>
      <dsp:spPr>
        <a:xfrm>
          <a:off x="324326" y="422271"/>
          <a:ext cx="2918936" cy="2673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1/3 av VRI på Länssjukhusen har sitt ursprung från Kommunal Vård och omsorg</a:t>
          </a:r>
        </a:p>
      </dsp:txBody>
      <dsp:txXfrm>
        <a:off x="402629" y="500574"/>
        <a:ext cx="2762330" cy="2516862"/>
      </dsp:txXfrm>
    </dsp:sp>
    <dsp:sp modelId="{367348E4-29DF-4547-9857-03F3FE941487}">
      <dsp:nvSpPr>
        <dsp:cNvPr id="0" name=""/>
        <dsp:cNvSpPr/>
      </dsp:nvSpPr>
      <dsp:spPr>
        <a:xfrm>
          <a:off x="3567588" y="114161"/>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2A341-51E6-4DC1-8656-04B4E24F1E7A}">
      <dsp:nvSpPr>
        <dsp:cNvPr id="0" name=""/>
        <dsp:cNvSpPr/>
      </dsp:nvSpPr>
      <dsp:spPr>
        <a:xfrm>
          <a:off x="3891915" y="422271"/>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Antal VRI årligen är 76000 patienter</a:t>
          </a:r>
        </a:p>
      </dsp:txBody>
      <dsp:txXfrm>
        <a:off x="3946203" y="476559"/>
        <a:ext cx="2810360" cy="1744948"/>
      </dsp:txXfrm>
    </dsp:sp>
    <dsp:sp modelId="{017B237C-9089-47EA-BCAC-5C6D082C08A8}">
      <dsp:nvSpPr>
        <dsp:cNvPr id="0" name=""/>
        <dsp:cNvSpPr/>
      </dsp:nvSpPr>
      <dsp:spPr>
        <a:xfrm>
          <a:off x="7068771" y="185782"/>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DBA19-0613-4A58-8B1D-F841B078D890}">
      <dsp:nvSpPr>
        <dsp:cNvPr id="0" name=""/>
        <dsp:cNvSpPr/>
      </dsp:nvSpPr>
      <dsp:spPr>
        <a:xfrm>
          <a:off x="7393097" y="493892"/>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Kostnader ca fem miljarder kronor</a:t>
          </a:r>
        </a:p>
      </dsp:txBody>
      <dsp:txXfrm>
        <a:off x="7447385" y="548180"/>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8CB6-E303-4570-804C-8A809494160A}">
      <dsp:nvSpPr>
        <dsp:cNvPr id="0" name=""/>
        <dsp:cNvSpPr/>
      </dsp:nvSpPr>
      <dsp:spPr>
        <a:xfrm>
          <a:off x="3080" y="58703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Hur ser våra basala hygienrutiner ut? Vilka arbetsmoment är aktuella hos oss?</a:t>
          </a:r>
        </a:p>
      </dsp:txBody>
      <dsp:txXfrm>
        <a:off x="3080" y="587032"/>
        <a:ext cx="2444055" cy="1466433"/>
      </dsp:txXfrm>
    </dsp:sp>
    <dsp:sp modelId="{34212CFF-8F36-4B9A-8306-95BCEA3D4DAB}">
      <dsp:nvSpPr>
        <dsp:cNvPr id="0" name=""/>
        <dsp:cNvSpPr/>
      </dsp:nvSpPr>
      <dsp:spPr>
        <a:xfrm>
          <a:off x="2691541" y="587032"/>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Vad innebär de basala hygienrutinerna?</a:t>
          </a:r>
        </a:p>
      </dsp:txBody>
      <dsp:txXfrm>
        <a:off x="2691541" y="587032"/>
        <a:ext cx="2444055" cy="1466433"/>
      </dsp:txXfrm>
    </dsp:sp>
    <dsp:sp modelId="{B80E4D5F-9322-47AD-8079-EEDB8F7216B4}">
      <dsp:nvSpPr>
        <dsp:cNvPr id="0" name=""/>
        <dsp:cNvSpPr/>
      </dsp:nvSpPr>
      <dsp:spPr>
        <a:xfrm>
          <a:off x="5380002" y="587032"/>
          <a:ext cx="2444055" cy="14664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Varför använder vi basala hygienrutiner?</a:t>
          </a:r>
        </a:p>
      </dsp:txBody>
      <dsp:txXfrm>
        <a:off x="5380002" y="587032"/>
        <a:ext cx="2444055" cy="1466433"/>
      </dsp:txXfrm>
    </dsp:sp>
    <dsp:sp modelId="{65B79341-4B88-4099-B743-9CCFF9CE8A5B}">
      <dsp:nvSpPr>
        <dsp:cNvPr id="0" name=""/>
        <dsp:cNvSpPr/>
      </dsp:nvSpPr>
      <dsp:spPr>
        <a:xfrm>
          <a:off x="8068463"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Har vi de basala hygienrutinerna dokumenterade och synliga? </a:t>
          </a:r>
        </a:p>
      </dsp:txBody>
      <dsp:txXfrm>
        <a:off x="8068463" y="587032"/>
        <a:ext cx="2444055" cy="1466433"/>
      </dsp:txXfrm>
    </dsp:sp>
    <dsp:sp modelId="{C93F1357-BEEF-490B-B49C-0EA02D19EDF0}">
      <dsp:nvSpPr>
        <dsp:cNvPr id="0" name=""/>
        <dsp:cNvSpPr/>
      </dsp:nvSpPr>
      <dsp:spPr>
        <a:xfrm>
          <a:off x="3080" y="2297871"/>
          <a:ext cx="2444055" cy="14664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Vid </a:t>
          </a:r>
          <a:r>
            <a:rPr lang="en-US" sz="1600" kern="1200" err="1"/>
            <a:t>vilka</a:t>
          </a:r>
          <a:r>
            <a:rPr lang="en-US" sz="1600" kern="1200"/>
            <a:t> vård- och </a:t>
          </a:r>
          <a:r>
            <a:rPr lang="en-US" sz="1600" kern="1200" err="1"/>
            <a:t>omsorgsmoment</a:t>
          </a:r>
          <a:r>
            <a:rPr lang="en-US" sz="1600" kern="1200"/>
            <a:t> </a:t>
          </a:r>
          <a:r>
            <a:rPr lang="en-US" sz="1600" kern="1200" err="1"/>
            <a:t>upplevs</a:t>
          </a:r>
          <a:r>
            <a:rPr lang="en-US" sz="1600" kern="1200"/>
            <a:t> det som </a:t>
          </a:r>
          <a:r>
            <a:rPr lang="en-US" sz="1600" kern="1200" err="1"/>
            <a:t>svårt</a:t>
          </a:r>
          <a:r>
            <a:rPr lang="en-US" sz="1600" kern="1200"/>
            <a:t> eller </a:t>
          </a:r>
          <a:r>
            <a:rPr lang="en-US" sz="1600" kern="1200" err="1"/>
            <a:t>lätt</a:t>
          </a:r>
          <a:r>
            <a:rPr lang="en-US" sz="1600" kern="1200"/>
            <a:t> att </a:t>
          </a:r>
          <a:r>
            <a:rPr lang="en-US" sz="1600" kern="1200" err="1"/>
            <a:t>följa</a:t>
          </a:r>
          <a:r>
            <a:rPr lang="en-US" sz="1600" kern="1200"/>
            <a:t> </a:t>
          </a:r>
          <a:r>
            <a:rPr lang="en-US" sz="1600" kern="1200" err="1"/>
            <a:t>hygienrutinerna</a:t>
          </a:r>
          <a:r>
            <a:rPr lang="en-US" sz="1600" kern="1200"/>
            <a:t>? </a:t>
          </a:r>
        </a:p>
      </dsp:txBody>
      <dsp:txXfrm>
        <a:off x="3080" y="2297871"/>
        <a:ext cx="2444055" cy="1466433"/>
      </dsp:txXfrm>
    </dsp:sp>
    <dsp:sp modelId="{12E15660-A032-4929-A3A5-1C4BEE4AA83C}">
      <dsp:nvSpPr>
        <dsp:cNvPr id="0" name=""/>
        <dsp:cNvSpPr/>
      </dsp:nvSpPr>
      <dsp:spPr>
        <a:xfrm>
          <a:off x="2691541" y="2297871"/>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Hur </a:t>
          </a:r>
          <a:r>
            <a:rPr lang="en-US" sz="1600" kern="1200" dirty="0" err="1"/>
            <a:t>motiverar</a:t>
          </a:r>
          <a:r>
            <a:rPr lang="en-US" sz="1600" kern="1200" dirty="0"/>
            <a:t> vi kollegor att </a:t>
          </a:r>
          <a:r>
            <a:rPr lang="en-US" sz="1600" kern="1200" dirty="0" err="1"/>
            <a:t>följa</a:t>
          </a:r>
          <a:r>
            <a:rPr lang="en-US" sz="1600" kern="1200" dirty="0"/>
            <a:t> de basala </a:t>
          </a:r>
          <a:r>
            <a:rPr lang="en-US" sz="1600" kern="1200" dirty="0" err="1"/>
            <a:t>hygienrutinerna</a:t>
          </a:r>
          <a:r>
            <a:rPr lang="en-US" sz="1600" kern="1200" dirty="0"/>
            <a:t>? </a:t>
          </a:r>
        </a:p>
      </dsp:txBody>
      <dsp:txXfrm>
        <a:off x="2691541" y="2297871"/>
        <a:ext cx="2444055" cy="1466433"/>
      </dsp:txXfrm>
    </dsp:sp>
    <dsp:sp modelId="{46091953-9F68-489E-B95A-69049E3206E0}">
      <dsp:nvSpPr>
        <dsp:cNvPr id="0" name=""/>
        <dsp:cNvSpPr/>
      </dsp:nvSpPr>
      <dsp:spPr>
        <a:xfrm>
          <a:off x="5380002" y="2297871"/>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Om vi till exempel får in en smitta i verksamheten som t.ex. vinterkräksjuka, calici eller covid 19, hur får vi stopp på smittspridningen? </a:t>
          </a:r>
        </a:p>
      </dsp:txBody>
      <dsp:txXfrm>
        <a:off x="5380002" y="2297871"/>
        <a:ext cx="2444055" cy="1466433"/>
      </dsp:txXfrm>
    </dsp:sp>
    <dsp:sp modelId="{92652483-3602-461C-BDF2-6D88B7C36880}">
      <dsp:nvSpPr>
        <dsp:cNvPr id="0" name=""/>
        <dsp:cNvSpPr/>
      </dsp:nvSpPr>
      <dsp:spPr>
        <a:xfrm>
          <a:off x="8068463" y="2297871"/>
          <a:ext cx="2444055" cy="14664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Hur </a:t>
          </a:r>
          <a:r>
            <a:rPr lang="en-US" sz="1600" kern="1200" dirty="0" err="1"/>
            <a:t>kan</a:t>
          </a:r>
          <a:r>
            <a:rPr lang="en-US" sz="1600" kern="1200" dirty="0"/>
            <a:t> vi </a:t>
          </a:r>
          <a:r>
            <a:rPr lang="en-US" sz="1600" kern="1200" dirty="0" err="1"/>
            <a:t>förklara</a:t>
          </a:r>
          <a:r>
            <a:rPr lang="en-US" sz="1600" kern="1200" dirty="0"/>
            <a:t> för </a:t>
          </a:r>
          <a:r>
            <a:rPr lang="en-US" sz="1600" kern="1200" dirty="0" err="1"/>
            <a:t>omsorgstagarna</a:t>
          </a:r>
          <a:r>
            <a:rPr lang="en-US" sz="1600" kern="1200" dirty="0"/>
            <a:t> och </a:t>
          </a:r>
          <a:r>
            <a:rPr lang="en-US" sz="1600" kern="1200" dirty="0" err="1"/>
            <a:t>deras</a:t>
          </a:r>
          <a:r>
            <a:rPr lang="en-US" sz="1600" kern="1200" dirty="0"/>
            <a:t> </a:t>
          </a:r>
          <a:r>
            <a:rPr lang="en-US" sz="1600" kern="1200" dirty="0" err="1"/>
            <a:t>anhöriga</a:t>
          </a:r>
          <a:r>
            <a:rPr lang="en-US" sz="1600" kern="1200" dirty="0"/>
            <a:t> att de </a:t>
          </a:r>
          <a:r>
            <a:rPr lang="en-US" sz="1600" kern="1200" dirty="0" err="1"/>
            <a:t>kan</a:t>
          </a:r>
          <a:r>
            <a:rPr lang="en-US" sz="1600" kern="1200" dirty="0"/>
            <a:t> </a:t>
          </a:r>
          <a:r>
            <a:rPr lang="en-US" sz="1600" kern="1200" dirty="0" err="1"/>
            <a:t>bidra</a:t>
          </a:r>
          <a:r>
            <a:rPr lang="en-US" sz="1600" kern="1200" dirty="0"/>
            <a:t> till </a:t>
          </a:r>
          <a:r>
            <a:rPr lang="en-US" sz="1600" kern="1200" dirty="0" err="1"/>
            <a:t>goda</a:t>
          </a:r>
          <a:r>
            <a:rPr lang="en-US" sz="1600" kern="1200" dirty="0"/>
            <a:t> hygienrutiner?</a:t>
          </a:r>
        </a:p>
      </dsp:txBody>
      <dsp:txXfrm>
        <a:off x="806846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F386C-9A9B-4EB0-9DFD-4C550A1B0783}">
      <dsp:nvSpPr>
        <dsp:cNvPr id="0" name=""/>
        <dsp:cNvSpPr/>
      </dsp:nvSpPr>
      <dsp:spPr>
        <a:xfrm>
          <a:off x="1212569" y="7860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29518-C039-496D-8F0A-C8B2840E8752}">
      <dsp:nvSpPr>
        <dsp:cNvPr id="0" name=""/>
        <dsp:cNvSpPr/>
      </dsp:nvSpPr>
      <dsp:spPr>
        <a:xfrm>
          <a:off x="417971"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err="1"/>
            <a:t>Hygienombudsutbildning</a:t>
          </a:r>
          <a:r>
            <a:rPr lang="en-US" sz="1700" kern="1200" dirty="0"/>
            <a:t>. </a:t>
          </a:r>
          <a:r>
            <a:rPr lang="en-US" sz="1700" kern="1200" dirty="0" err="1"/>
            <a:t>Gör</a:t>
          </a:r>
          <a:r>
            <a:rPr lang="en-US" sz="1700" kern="1200" dirty="0"/>
            <a:t> den utbildningen om du inte gjort den. </a:t>
          </a:r>
        </a:p>
      </dsp:txBody>
      <dsp:txXfrm>
        <a:off x="417971" y="2442842"/>
        <a:ext cx="2889450" cy="720000"/>
      </dsp:txXfrm>
    </dsp:sp>
    <dsp:sp modelId="{18B163A2-C83F-42FC-9436-F334BF4AE7B5}">
      <dsp:nvSpPr>
        <dsp:cNvPr id="0" name=""/>
        <dsp:cNvSpPr/>
      </dsp:nvSpPr>
      <dsp:spPr>
        <a:xfrm>
          <a:off x="4607673" y="7860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75FA34-8F5A-4C9A-B44C-ACC0EE03F04C}">
      <dsp:nvSpPr>
        <dsp:cNvPr id="0" name=""/>
        <dsp:cNvSpPr/>
      </dsp:nvSpPr>
      <dsp:spPr>
        <a:xfrm>
          <a:off x="3813075"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err="1"/>
            <a:t>Kunskap</a:t>
          </a:r>
          <a:r>
            <a:rPr lang="en-US" sz="1700" kern="1200"/>
            <a:t> och </a:t>
          </a:r>
          <a:r>
            <a:rPr lang="en-US" sz="1700" kern="1200" err="1"/>
            <a:t>utveckling</a:t>
          </a:r>
          <a:r>
            <a:rPr lang="en-US" sz="1700" kern="1200"/>
            <a:t>- E-</a:t>
          </a:r>
          <a:r>
            <a:rPr lang="en-US" sz="1700" kern="1200" err="1"/>
            <a:t>lärande</a:t>
          </a:r>
          <a:r>
            <a:rPr lang="en-US" sz="1700" kern="1200"/>
            <a:t> </a:t>
          </a:r>
          <a:r>
            <a:rPr lang="en-US" sz="1700" kern="1200" err="1"/>
            <a:t>Vårdgivarwebben</a:t>
          </a:r>
          <a:endParaRPr lang="en-US" sz="1700" kern="1200"/>
        </a:p>
      </dsp:txBody>
      <dsp:txXfrm>
        <a:off x="3813075" y="2442842"/>
        <a:ext cx="2889450" cy="720000"/>
      </dsp:txXfrm>
    </dsp:sp>
    <dsp:sp modelId="{B3F2ECB6-17A7-40C2-9E8F-042D3E7005AF}">
      <dsp:nvSpPr>
        <dsp:cNvPr id="0" name=""/>
        <dsp:cNvSpPr/>
      </dsp:nvSpPr>
      <dsp:spPr>
        <a:xfrm>
          <a:off x="8002777" y="7860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140B04-F099-4202-81D6-0DE882D6307C}">
      <dsp:nvSpPr>
        <dsp:cNvPr id="0" name=""/>
        <dsp:cNvSpPr/>
      </dsp:nvSpPr>
      <dsp:spPr>
        <a:xfrm>
          <a:off x="7208178"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E-utbildning basala hygienrutiner</a:t>
          </a:r>
        </a:p>
      </dsp:txBody>
      <dsp:txXfrm>
        <a:off x="7208178" y="2442842"/>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8E90E327-0BB1-439F-A6C8-2F06B30EAC7E}" type="datetimeFigureOut">
              <a:rPr lang="sv-SE" smtClean="0"/>
              <a:t>2024-08-16</a:t>
            </a:fld>
            <a:endParaRPr lang="sv-SE"/>
          </a:p>
        </p:txBody>
      </p:sp>
      <p:sp>
        <p:nvSpPr>
          <p:cNvPr id="4" name="Platshållare för sidfot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A4832076-BCB6-48EA-90FC-F0D968CD7C9C}" type="slidenum">
              <a:rPr lang="sv-SE" smtClean="0"/>
              <a:t>‹#›</a:t>
            </a:fld>
            <a:endParaRPr lang="sv-SE"/>
          </a:p>
        </p:txBody>
      </p:sp>
    </p:spTree>
    <p:extLst>
      <p:ext uri="{BB962C8B-B14F-4D97-AF65-F5344CB8AC3E}">
        <p14:creationId xmlns:p14="http://schemas.microsoft.com/office/powerpoint/2010/main" val="211559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6B1C958B-A38C-47D6-83FD-060D3EAE371B}" type="datetimeFigureOut">
              <a:rPr lang="sv-SE" smtClean="0"/>
              <a:t>2024-08-16</a:t>
            </a:fld>
            <a:endParaRPr lang="sv-SE"/>
          </a:p>
        </p:txBody>
      </p:sp>
      <p:sp>
        <p:nvSpPr>
          <p:cNvPr id="4" name="Platshållare för bildobjekt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6C31A52C-D564-4ECF-8CCD-2250F16E8055}" type="slidenum">
              <a:rPr lang="sv-SE" smtClean="0"/>
              <a:t>‹#›</a:t>
            </a:fld>
            <a:endParaRPr lang="sv-SE"/>
          </a:p>
        </p:txBody>
      </p:sp>
    </p:spTree>
    <p:extLst>
      <p:ext uri="{BB962C8B-B14F-4D97-AF65-F5344CB8AC3E}">
        <p14:creationId xmlns:p14="http://schemas.microsoft.com/office/powerpoint/2010/main" val="70541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3-10-8811.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olkhalsomyndigheten.se/antibiotikasmart-sverige/bli-antibiotikasmart/aldre--funktionshinderoms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a:t>
            </a:fld>
            <a:endParaRPr lang="sv-SE" dirty="0"/>
          </a:p>
        </p:txBody>
      </p:sp>
    </p:spTree>
    <p:extLst>
      <p:ext uri="{BB962C8B-B14F-4D97-AF65-F5344CB8AC3E}">
        <p14:creationId xmlns:p14="http://schemas.microsoft.com/office/powerpoint/2010/main" val="375702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r>
              <a:rPr lang="sv-SE" b="0" i="0" dirty="0">
                <a:solidFill>
                  <a:srgbClr val="1B1B1B"/>
                </a:solidFill>
                <a:effectLst/>
                <a:latin typeface="Open Sans" panose="020F0502020204030204" pitchFamily="34" charset="0"/>
              </a:rPr>
              <a:t>Till 1900-talets största landvinningar hör utvecklingen av antibiotika. Som genom ett trollslag blev det möjligt att ta upp kampen mot sjukdomar som tidigare varit lika med lidande, vanställdhet och död.</a:t>
            </a:r>
          </a:p>
          <a:p>
            <a:pPr algn="l" fontAlgn="base"/>
            <a:r>
              <a:rPr lang="sv-SE" b="0" i="0" dirty="0">
                <a:solidFill>
                  <a:srgbClr val="1B1B1B"/>
                </a:solidFill>
                <a:effectLst/>
                <a:latin typeface="Open Sans" panose="020F0502020204030204" pitchFamily="34" charset="0"/>
              </a:rPr>
              <a:t>Men det som en gång kunde betraktas som något av ett mirakelmedel, är idag under stark press. Multiresistenta superbakterier hotar patientsäkerheten och patienter, som tidigare kunnat behandlas, riskerar nu att dö av banala infektioner. Bara i Europa dödar resistenta bakterier 25 000 människor varje år och beräknas kosta de europeiska hälsovårdssystemen 1,5 miljarder euro.</a:t>
            </a:r>
          </a:p>
          <a:p>
            <a:pPr algn="l" fontAlgn="base"/>
            <a:r>
              <a:rPr lang="sv-SE" b="0" i="0" dirty="0">
                <a:solidFill>
                  <a:srgbClr val="1B1B1B"/>
                </a:solidFill>
                <a:effectLst/>
                <a:latin typeface="Open Sans" panose="020F0502020204030204" pitchFamily="34" charset="0"/>
              </a:rPr>
              <a:t>Nya beräkningar visar att bakterier kommer att ligga bakom ytterligare 10 miljoner dödsfall globalt fram till 2050 och kosta världsekonomin upp till 100 biljoner USD.</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10</a:t>
            </a:fld>
            <a:endParaRPr lang="sv-SE"/>
          </a:p>
        </p:txBody>
      </p:sp>
    </p:spTree>
    <p:extLst>
      <p:ext uri="{BB962C8B-B14F-4D97-AF65-F5344CB8AC3E}">
        <p14:creationId xmlns:p14="http://schemas.microsoft.com/office/powerpoint/2010/main" val="11155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följderna… om vi inte värnar om antibiotikan genom att förhindra att någon får en smitta eller infektion som kan leda till antibiotikaanvändning och antibiotikaresistens. Vi måste förhindra att någon ska behöva antibiotika i onödan.</a:t>
            </a:r>
          </a:p>
          <a:p>
            <a:r>
              <a:rPr lang="sv-SE" dirty="0"/>
              <a:t>Vår moderna sjukvård vilar på antibiotika som vi nu tar för givet, när vi rycker undan den är det mycket som faller… Det som händer om vi inte har tillgång till antibiotika är att:</a:t>
            </a:r>
          </a:p>
          <a:p>
            <a:r>
              <a:rPr lang="sv-SE" dirty="0"/>
              <a:t>Vi kan inte rädda våra tidigt födda barn som ofta är i behov av antibiotika</a:t>
            </a:r>
          </a:p>
          <a:p>
            <a:r>
              <a:rPr lang="sv-SE" dirty="0"/>
              <a:t>Transplantationer blir svårt ifall man får en infektion, även något så enkelt som knä och höft plastik som vi nu är vana vid ska fungera.</a:t>
            </a:r>
          </a:p>
          <a:p>
            <a:r>
              <a:rPr lang="sv-SE" dirty="0"/>
              <a:t>Cancerbehandlingen som vi tror ska bli bättre och bättre blir istället sämre.</a:t>
            </a:r>
          </a:p>
          <a:p>
            <a:r>
              <a:rPr lang="sv-SE" dirty="0"/>
              <a:t>Vanliga sjukdomar som könssjukdomar eller lunginflammation kan inte behandlas. Vi har redan en typ av Gonorré som inte kan behandlas som vanligt.</a:t>
            </a:r>
          </a:p>
          <a:p>
            <a:r>
              <a:rPr lang="sv-SE" dirty="0"/>
              <a:t>Det drabbar hela befolkningen (de med tillfällig sjukdom eller nedsatt förmåga) och inte bara de som är svårt sjuka med nedsatt immunförsvar.</a:t>
            </a:r>
          </a:p>
        </p:txBody>
      </p:sp>
      <p:sp>
        <p:nvSpPr>
          <p:cNvPr id="4" name="Platshållare för bildnummer 3"/>
          <p:cNvSpPr>
            <a:spLocks noGrp="1"/>
          </p:cNvSpPr>
          <p:nvPr>
            <p:ph type="sldNum" sz="quarter" idx="5"/>
          </p:nvPr>
        </p:nvSpPr>
        <p:spPr/>
        <p:txBody>
          <a:bodyPr/>
          <a:lstStyle/>
          <a:p>
            <a:fld id="{6C31A52C-D564-4ECF-8CCD-2250F16E8055}" type="slidenum">
              <a:rPr lang="sv-SE" smtClean="0"/>
              <a:t>11</a:t>
            </a:fld>
            <a:endParaRPr lang="sv-SE"/>
          </a:p>
        </p:txBody>
      </p:sp>
    </p:spTree>
    <p:extLst>
      <p:ext uri="{BB962C8B-B14F-4D97-AF65-F5344CB8AC3E}">
        <p14:creationId xmlns:p14="http://schemas.microsoft.com/office/powerpoint/2010/main" val="272182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Alltid tänka på att bryta smittvägarna inte bara när vi ska vårda en omsorgstagare (byta KAD-påse på en vårdtagare, såromläggning) utan också vid andra till fällen som städning. Har de som städar fått utbildning i hur man städar? Vart börjar man och slutar man när man städar? Vart kan jag använda samma dammtrasa, vart börjar man och slutar man använda samma trasa. Kastar man tvätt på golvet vid </a:t>
            </a:r>
            <a:r>
              <a:rPr lang="sv-SE" dirty="0" err="1"/>
              <a:t>renbäddning</a:t>
            </a:r>
            <a:r>
              <a:rPr lang="sv-SE" dirty="0"/>
              <a:t> eller byte av vårdtagarens kläder, eller sätter man dem direkt i tvättkorgen eller </a:t>
            </a:r>
            <a:r>
              <a:rPr lang="sv-SE" dirty="0" err="1"/>
              <a:t>tvättsäcken</a:t>
            </a:r>
            <a:r>
              <a:rPr lang="sv-SE" dirty="0"/>
              <a:t>? Rengör man gemensamhetsytor varje dag? Finns det avlastningsytor för det som ska desinfekteras i </a:t>
            </a:r>
            <a:r>
              <a:rPr lang="sv-SE" dirty="0" err="1"/>
              <a:t>spoldesinfektorn</a:t>
            </a:r>
            <a:r>
              <a:rPr lang="sv-SE" dirty="0"/>
              <a:t>, i väntan på att </a:t>
            </a:r>
            <a:r>
              <a:rPr lang="sv-SE" dirty="0" err="1"/>
              <a:t>spoldesinfektorn</a:t>
            </a:r>
            <a:r>
              <a:rPr lang="sv-SE" dirty="0"/>
              <a:t> ska bli klar? Hur ser våra lokaler ut? Är de lämpade för den vård som bedrivs i verksamheten? Har vi rätt flöde i vårt desinfektionsrum? Blandar vi städ, tvätt, och desinfektionsrum i samma lokal? Måste jag plocka ut städvagnen för att komma åt </a:t>
            </a:r>
            <a:r>
              <a:rPr lang="sv-SE" dirty="0" err="1"/>
              <a:t>spoldesinfektorn</a:t>
            </a:r>
            <a:r>
              <a:rPr lang="sv-SE" dirty="0"/>
              <a:t>?</a:t>
            </a:r>
          </a:p>
          <a:p>
            <a:r>
              <a:rPr lang="sv-SE" dirty="0"/>
              <a:t>Oavsett vad för moment ska utföras, känd smitta eller inte, oavsett vilken smitta det kan var använd alltid basala hygienrutiner! </a:t>
            </a:r>
          </a:p>
          <a:p>
            <a:endParaRPr lang="sv-SE" dirty="0"/>
          </a:p>
          <a:p>
            <a:r>
              <a:rPr lang="sv-SE" dirty="0"/>
              <a:t>Frågan om torkduk har kommit upp. Inom Regionen har vi en torkduk som används som disktrasa och för </a:t>
            </a:r>
            <a:r>
              <a:rPr lang="sv-SE" dirty="0" err="1"/>
              <a:t>ytdesinfektion</a:t>
            </a:r>
            <a:r>
              <a:rPr lang="sv-SE" dirty="0"/>
              <a:t> som kommer från Gunnar Engstrand (det finns flertalet torkdukar). Men den som används för dessa två ändamål har en speciell textur som gör att den större delen av mikroorganismerna följer med när man torkar/städar.</a:t>
            </a:r>
          </a:p>
          <a:p>
            <a:endParaRPr lang="sv-SE" dirty="0"/>
          </a:p>
          <a:p>
            <a:r>
              <a:rPr lang="sv-SE" dirty="0"/>
              <a:t>Vi på Vårdhygien ska titta över en rutin gällande städning.</a:t>
            </a:r>
          </a:p>
          <a:p>
            <a:r>
              <a:rPr lang="sv-SE" dirty="0"/>
              <a:t>När det gäller livsmedelshygien så är det Livsmedelsverket och livsmedelslagen som gäller.</a:t>
            </a:r>
          </a:p>
          <a:p>
            <a:r>
              <a:rPr lang="sv-SE" dirty="0"/>
              <a:t>I Vårdhandboken finns det beskrivet att: </a:t>
            </a:r>
            <a:r>
              <a:rPr lang="sv-SE" b="0" i="0" dirty="0">
                <a:solidFill>
                  <a:srgbClr val="1E1E1E"/>
                </a:solidFill>
                <a:effectLst/>
                <a:latin typeface="Lato" panose="020F0502020204030203" pitchFamily="34" charset="0"/>
              </a:rPr>
              <a:t>textilier från vård och omsorg tvättas i första hand i kontrollerade processer på tvätteri för att säkerställa textiliernas renhet [3,4]. Smutsig tvätt från vård och omsorg tvättas vid hög temperatur för att avdöda mikroorganismer och därmed minska risken för smittspridning. I undersökningar har det visat sig att </a:t>
            </a:r>
            <a:r>
              <a:rPr lang="sv-SE" b="0" i="0" dirty="0" err="1">
                <a:solidFill>
                  <a:srgbClr val="1E1E1E"/>
                </a:solidFill>
                <a:effectLst/>
                <a:latin typeface="Lato" panose="020F0502020204030203" pitchFamily="34" charset="0"/>
              </a:rPr>
              <a:t>tvättemperatur</a:t>
            </a:r>
            <a:r>
              <a:rPr lang="sv-SE" b="0" i="0" dirty="0">
                <a:solidFill>
                  <a:srgbClr val="1E1E1E"/>
                </a:solidFill>
                <a:effectLst/>
                <a:latin typeface="Lato" panose="020F0502020204030203" pitchFamily="34" charset="0"/>
              </a:rPr>
              <a:t> på minst 60 °C i 15 minuter följt av en torkningsprocess i torktumlare/torkskåp är tillräcklig för att uppnå en reduktion av mikroorganismer till en nivå som förhindrar överföring av smitta [5,6,7].</a:t>
            </a:r>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12</a:t>
            </a:fld>
            <a:endParaRPr lang="sv-SE"/>
          </a:p>
        </p:txBody>
      </p:sp>
    </p:spTree>
    <p:extLst>
      <p:ext uri="{BB962C8B-B14F-4D97-AF65-F5344CB8AC3E}">
        <p14:creationId xmlns:p14="http://schemas.microsoft.com/office/powerpoint/2010/main" val="196390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Här är några frågor som man kan diskutera kring på tex. en APT eller annat möte.</a:t>
            </a:r>
          </a:p>
          <a:p>
            <a:r>
              <a:rPr lang="sv-SE" sz="1100" dirty="0"/>
              <a:t>Frågorna finns också i arbetsmaterialet </a:t>
            </a:r>
            <a:r>
              <a:rPr lang="sv-SE" sz="1100" dirty="0">
                <a:hlinkClick r:id="rId3"/>
              </a:rPr>
              <a:t>Stöd i arbetet med basala hygienrutiner (socialstyrelsen.se)</a:t>
            </a:r>
            <a:r>
              <a:rPr lang="sv-SE" sz="1100" dirty="0"/>
              <a:t> Den finns upplagd på Vårdgivarwebben och för att komma till det arbetsmaterialet skrollar ni ner på sidan med inledande rubrik ”Information om covid-19 till chefer och huvudmän i kommun”. Skrolla ner till rubrikerna Kunskapsstöd och utbildningar samt Viktigt att arbeta smittförebyggande.</a:t>
            </a:r>
          </a:p>
          <a:p>
            <a:endParaRPr lang="sv-SE" sz="1100" dirty="0"/>
          </a:p>
          <a:p>
            <a:r>
              <a:rPr lang="sv-SE" sz="1100" dirty="0"/>
              <a:t>Det underliga är att under pandemin och när det blir känt att man har någon smitta på en enhet så är det oftast inte några problem att följa hygienriktlinjerna. Varför kan vi inte göra det i förebyggande syfte då?</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13</a:t>
            </a:fld>
            <a:endParaRPr lang="sv-SE"/>
          </a:p>
        </p:txBody>
      </p:sp>
    </p:spTree>
    <p:extLst>
      <p:ext uri="{BB962C8B-B14F-4D97-AF65-F5344CB8AC3E}">
        <p14:creationId xmlns:p14="http://schemas.microsoft.com/office/powerpoint/2010/main" val="406365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För att bli en framgångsrik kommun eller arbetsplats med att arbeta förebyggande mot smitta och smittspridning, har det visat sig att punkt fem på WHOs lista är det som krävs. Kommunerna måste följa det multimodala arbetssättet genom hela verksamheten inom organisationen från vårdpersonalen på golvet till chefer och upp till politikerna och åter till verksamheterna. Det måste finnas en engagerad ledning som sätter Mål och skapar förutsättningar. Detta arbetssätt minskar inte enbart att smittor sprids, det förhindrar att någon dör i förtid pga. av någon smitta, det minskar antibiotikaresistensen, det medför att man har frisk personal som är på arbetet vilket i sin tur innebär att verksamheten och kommunerna sparar pengar eftersom behovet av att anställa vikarier och extravak minskar.</a:t>
            </a:r>
          </a:p>
          <a:p>
            <a:r>
              <a:rPr lang="sv-SE" sz="1100" dirty="0"/>
              <a:t>Det som uttryckts på forumen är farhågan om att detta arbete som vi nu genomför med utbildning till hygienombud och enhetschefer är något som startats upp och som kommer att dö ut. </a:t>
            </a:r>
            <a:br>
              <a:rPr lang="sv-SE" sz="1100" dirty="0"/>
            </a:br>
            <a:r>
              <a:rPr lang="sv-SE" sz="1100" dirty="0"/>
              <a:t>En del i att det inte ska dö ut är att Vårdhygien finns till för er och vi håller forum som stöd för er, vi arbetar för att ett vårdhygieniskt arbetssätt ska diskuteras på alla nivåer i organisationerna, vi arbetar för att stötta er i ert viktiga uppdrag som hygienombud. Ni finns till för att kvalitetssäkra vården för era vårdtagare.</a:t>
            </a:r>
          </a:p>
          <a:p>
            <a:r>
              <a:rPr lang="sv-SE" sz="1100" dirty="0"/>
              <a:t>Vårdpersonal ska årligen få återkommande träning, utbildning och repetition av BHK, smitta och smittspridning.</a:t>
            </a:r>
          </a:p>
          <a:p>
            <a:endParaRPr lang="sv-SE" sz="1100" dirty="0"/>
          </a:p>
          <a:p>
            <a:r>
              <a:rPr lang="sv-SE" sz="1100" dirty="0"/>
              <a:t>Budskapet: Resultat från mätningar!  Vad har vi för Mål vi ska jobba mot?</a:t>
            </a:r>
          </a:p>
          <a:p>
            <a:r>
              <a:rPr lang="sv-SE" sz="1100" dirty="0"/>
              <a:t>Framför mätresultaten på tex. APT arbeta tätt intill enhetschefen och </a:t>
            </a:r>
            <a:r>
              <a:rPr lang="sv-SE" sz="1100" b="1" dirty="0"/>
              <a:t>diskutera</a:t>
            </a:r>
            <a:r>
              <a:rPr lang="sv-SE" sz="1100" dirty="0"/>
              <a:t> resultaten tillsammans i arbetsgruppen. Varför ser det ut så här? Vad ska vi göra för att bli bättre? </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14</a:t>
            </a:fld>
            <a:endParaRPr lang="sv-SE"/>
          </a:p>
        </p:txBody>
      </p:sp>
    </p:spTree>
    <p:extLst>
      <p:ext uri="{BB962C8B-B14F-4D97-AF65-F5344CB8AC3E}">
        <p14:creationId xmlns:p14="http://schemas.microsoft.com/office/powerpoint/2010/main" val="374984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800" dirty="0">
                <a:latin typeface="+mj-lt"/>
              </a:rPr>
              <a:t>Ni är en resursperson till enhetschefen. Enhetschefen ska hjälpa er i ert arbete. Diskutera och lägg över arbetet på enhetschefen som ska se till att information når alla även de som jobbar kvällar och nätter. Ni ska vägleda era kollegor så dom får information som ni fått på forumen. När och hur ska det ske? På vilket möte ska det ske? Vårdhygieniska frågor måste diskuteras tillsammans annars blir det svårt att nå fram och utveckla sitt arbete.</a:t>
            </a:r>
          </a:p>
          <a:p>
            <a:r>
              <a:rPr lang="sv-SE" sz="800" dirty="0">
                <a:latin typeface="+mj-lt"/>
              </a:rPr>
              <a:t>Som hygienombud måste ni få tid att läsa in er, se över och förbereda material inför tex. en APT. Får ni inte den tiden fråga er chef hur det ska lösas? Schemalägga tiden?</a:t>
            </a:r>
          </a:p>
          <a:p>
            <a:endParaRPr lang="sv-SE" sz="800" dirty="0">
              <a:latin typeface="+mj-lt"/>
            </a:endParaRPr>
          </a:p>
          <a:p>
            <a:r>
              <a:rPr lang="sv-SE" sz="800" dirty="0">
                <a:latin typeface="+mj-lt"/>
              </a:rPr>
              <a:t>Det måste finnas en rutin för hur vikarier får information om de rutiner som gäller. Vem ska ge informationen och på vad sätt ska information ges?</a:t>
            </a:r>
          </a:p>
          <a:p>
            <a:endParaRPr lang="sv-SE" sz="800" dirty="0">
              <a:latin typeface="+mj-lt"/>
            </a:endParaRPr>
          </a:p>
        </p:txBody>
      </p:sp>
      <p:sp>
        <p:nvSpPr>
          <p:cNvPr id="4" name="Platshållare för bildnummer 3"/>
          <p:cNvSpPr>
            <a:spLocks noGrp="1"/>
          </p:cNvSpPr>
          <p:nvPr>
            <p:ph type="sldNum" sz="quarter" idx="5"/>
          </p:nvPr>
        </p:nvSpPr>
        <p:spPr/>
        <p:txBody>
          <a:bodyPr/>
          <a:lstStyle/>
          <a:p>
            <a:fld id="{6C31A52C-D564-4ECF-8CCD-2250F16E8055}" type="slidenum">
              <a:rPr lang="sv-SE" smtClean="0"/>
              <a:t>15</a:t>
            </a:fld>
            <a:endParaRPr lang="sv-SE" dirty="0"/>
          </a:p>
        </p:txBody>
      </p:sp>
    </p:spTree>
    <p:extLst>
      <p:ext uri="{BB962C8B-B14F-4D97-AF65-F5344CB8AC3E}">
        <p14:creationId xmlns:p14="http://schemas.microsoft.com/office/powerpoint/2010/main" val="4020320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Vårdgivarwebben (under Vårdhygien) finns material att tillgå, er sida! </a:t>
            </a:r>
          </a:p>
          <a:p>
            <a:r>
              <a:rPr lang="sv-SE" dirty="0"/>
              <a:t>Socialstyrelsen e-utbildningar, utbildningsmaterial- finns länkar från.</a:t>
            </a:r>
          </a:p>
          <a:p>
            <a:r>
              <a:rPr lang="sv-SE" dirty="0"/>
              <a:t>Vårdhygienisk expertis- kontakta oss via mailen på </a:t>
            </a:r>
            <a:r>
              <a:rPr lang="sv-SE" dirty="0" err="1"/>
              <a:t>Vårdhygiens</a:t>
            </a:r>
            <a:r>
              <a:rPr lang="sv-SE" dirty="0"/>
              <a:t> sidan</a:t>
            </a:r>
          </a:p>
          <a:p>
            <a:r>
              <a:rPr lang="sv-SE" dirty="0"/>
              <a:t>Hygienombud- ni har varandra att fråga och diskutera med </a:t>
            </a:r>
          </a:p>
          <a:p>
            <a:r>
              <a:rPr lang="sv-SE" dirty="0"/>
              <a:t>Enhetschefen</a:t>
            </a:r>
          </a:p>
          <a:p>
            <a:r>
              <a:rPr lang="sv-SE" dirty="0"/>
              <a:t>Åtgärder avvikelse, om man inte följer riktlinjerna med BHK</a:t>
            </a:r>
          </a:p>
        </p:txBody>
      </p:sp>
      <p:sp>
        <p:nvSpPr>
          <p:cNvPr id="4" name="Platshållare för bildnummer 3"/>
          <p:cNvSpPr>
            <a:spLocks noGrp="1"/>
          </p:cNvSpPr>
          <p:nvPr>
            <p:ph type="sldNum" sz="quarter" idx="5"/>
          </p:nvPr>
        </p:nvSpPr>
        <p:spPr/>
        <p:txBody>
          <a:bodyPr/>
          <a:lstStyle/>
          <a:p>
            <a:fld id="{6C31A52C-D564-4ECF-8CCD-2250F16E8055}" type="slidenum">
              <a:rPr lang="sv-SE" smtClean="0"/>
              <a:t>16</a:t>
            </a:fld>
            <a:endParaRPr lang="sv-SE"/>
          </a:p>
        </p:txBody>
      </p:sp>
    </p:spTree>
    <p:extLst>
      <p:ext uri="{BB962C8B-B14F-4D97-AF65-F5344CB8AC3E}">
        <p14:creationId xmlns:p14="http://schemas.microsoft.com/office/powerpoint/2010/main" val="159728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17</a:t>
            </a:fld>
            <a:endParaRPr lang="sv-SE"/>
          </a:p>
        </p:txBody>
      </p:sp>
    </p:spTree>
    <p:extLst>
      <p:ext uri="{BB962C8B-B14F-4D97-AF65-F5344CB8AC3E}">
        <p14:creationId xmlns:p14="http://schemas.microsoft.com/office/powerpoint/2010/main" val="364259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Googla på antibiotimart </a:t>
            </a:r>
            <a:r>
              <a:rPr lang="sv-SE" dirty="0" err="1"/>
              <a:t>sverige</a:t>
            </a:r>
            <a:r>
              <a:rPr lang="sv-SE" dirty="0"/>
              <a:t> så kommer ni in på </a:t>
            </a:r>
            <a:r>
              <a:rPr lang="sv-SE" dirty="0">
                <a:hlinkClick r:id="rId3"/>
              </a:rPr>
              <a:t>Bli en antibiotikasmart äldre- och funktionshinderomsorg - Antibiotikasmart Sverige (folkhalsomyndigheten.se)</a:t>
            </a:r>
            <a:r>
              <a:rPr lang="sv-SE" dirty="0"/>
              <a:t> och anmäl er till att arbeta antibiotikasmart.</a:t>
            </a:r>
          </a:p>
          <a:p>
            <a:endParaRPr lang="sv-SE" dirty="0"/>
          </a:p>
          <a:p>
            <a:r>
              <a:rPr lang="sv-SE" dirty="0"/>
              <a:t>Det är inte något extra som ni ska utföra gentemot det som ni under 2023 och på forumen fått introduktion i. Man anmäler en enhet, ett boende, en grupp för att man tycker att vi vill arbeta med smittförebyggande åtgärder och </a:t>
            </a:r>
            <a:r>
              <a:rPr lang="sv-SE" b="0" dirty="0"/>
              <a:t>samtidigt</a:t>
            </a:r>
            <a:r>
              <a:rPr lang="sv-SE" b="0" i="0" dirty="0">
                <a:solidFill>
                  <a:srgbClr val="333333"/>
                </a:solidFill>
                <a:effectLst/>
                <a:latin typeface="Tahoma" panose="020B0604030504040204" pitchFamily="34" charset="0"/>
              </a:rPr>
              <a:t> bidrar verksamheter till en ökad patientsäkerhet genom färre infektioner, minskad smittspridning och minskat behov av antibiotika. </a:t>
            </a:r>
          </a:p>
          <a:p>
            <a:r>
              <a:rPr lang="sv-SE" b="0" i="0" dirty="0">
                <a:solidFill>
                  <a:srgbClr val="333333"/>
                </a:solidFill>
                <a:effectLst/>
                <a:latin typeface="Tahoma" panose="020B0604030504040204" pitchFamily="34" charset="0"/>
              </a:rPr>
              <a:t>Ni får personlig hjälp med arbetet, att komma igång med arbetet (som ni redan startat) och man blir diplomerad. Det är 9 kriterier som ska uppfyllas och syftar till att skapa engagemang, ge inspiration samt bidra till ett systematiskt förbättringsarbete inom antibiotika- och vårdhygienområdet.  Kriterierna innebär att man ska ha utsett hygienombud, kontakt med Vårdhygienisk enhet, göra mätningar av VRI - BHK, Egenkontroll vårdhygienisk standard, upprätta handlingsplaner, utbilda i BHK och smittförebyggande åtgärder.</a:t>
            </a:r>
          </a:p>
          <a:p>
            <a:endParaRPr lang="sv-SE" b="0" i="0" dirty="0">
              <a:solidFill>
                <a:srgbClr val="333333"/>
              </a:solidFill>
              <a:effectLst/>
              <a:latin typeface="Tahoma" panose="020B0604030504040204" pitchFamily="34" charset="0"/>
            </a:endParaRPr>
          </a:p>
          <a:p>
            <a:r>
              <a:rPr lang="sv-SE" b="0" i="0" dirty="0">
                <a:solidFill>
                  <a:srgbClr val="333333"/>
                </a:solidFill>
                <a:effectLst/>
                <a:latin typeface="Tahoma" panose="020B0604030504040204" pitchFamily="34" charset="0"/>
              </a:rPr>
              <a:t>GÅ IN OCH LÄS PRATA MED DIN ENHETSCHEF OCH ANMÄL ER!</a:t>
            </a:r>
          </a:p>
        </p:txBody>
      </p:sp>
      <p:sp>
        <p:nvSpPr>
          <p:cNvPr id="4" name="Platshållare för bildnummer 3"/>
          <p:cNvSpPr>
            <a:spLocks noGrp="1"/>
          </p:cNvSpPr>
          <p:nvPr>
            <p:ph type="sldNum" sz="quarter" idx="5"/>
          </p:nvPr>
        </p:nvSpPr>
        <p:spPr/>
        <p:txBody>
          <a:bodyPr/>
          <a:lstStyle/>
          <a:p>
            <a:fld id="{6C31A52C-D564-4ECF-8CCD-2250F16E8055}" type="slidenum">
              <a:rPr lang="sv-SE" smtClean="0"/>
              <a:t>18</a:t>
            </a:fld>
            <a:endParaRPr lang="sv-SE"/>
          </a:p>
        </p:txBody>
      </p:sp>
    </p:spTree>
    <p:extLst>
      <p:ext uri="{BB962C8B-B14F-4D97-AF65-F5344CB8AC3E}">
        <p14:creationId xmlns:p14="http://schemas.microsoft.com/office/powerpoint/2010/main" val="3931429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20</a:t>
            </a:fld>
            <a:endParaRPr lang="sv-SE"/>
          </a:p>
        </p:txBody>
      </p:sp>
    </p:spTree>
    <p:extLst>
      <p:ext uri="{BB962C8B-B14F-4D97-AF65-F5344CB8AC3E}">
        <p14:creationId xmlns:p14="http://schemas.microsoft.com/office/powerpoint/2010/main" val="403462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Visir ska alltid användas när det finns risk för stänk av kroppsvätskor eller kemikalier mot ögon, näsa och munslemhinna.</a:t>
            </a:r>
          </a:p>
          <a:p>
            <a:endParaRPr lang="sv-SE" dirty="0"/>
          </a:p>
          <a:p>
            <a:r>
              <a:rPr lang="sv-SE" dirty="0"/>
              <a:t>Har man problem med att kunna sätta upp handdesinfektion synligt på väggen inne hos vårdtagare eller i gemensamhetsutrymmen, kan små handdesinfektionsflaskor eller handdesinfektionsservetter användas som personalen kan ha med sig i fickan.</a:t>
            </a:r>
          </a:p>
          <a:p>
            <a:r>
              <a:rPr lang="sv-SE" dirty="0"/>
              <a:t>Ett boende har automatiska desinfektionsdispensrar på väggen ute i gemensamhetsutrymmena vilket på den enheten inte fångade vårdtagarnas uppmärksamhet eftersom de flöt in i övriga inredningen och dess färger.</a:t>
            </a:r>
          </a:p>
          <a:p>
            <a:endParaRPr lang="sv-SE" dirty="0"/>
          </a:p>
          <a:p>
            <a:r>
              <a:rPr lang="sv-SE" dirty="0"/>
              <a:t>Den lilla blå boken- länsövergripande hygienriktlinjen ”Stopp för smitta och smittspridning” är reviderad. Nu kan ni beställa den genom att maila Vårdhygien boendenamn, adress, postnummer och antal. Lite nytt om bl.a. klädregler och piercing.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Upplevelsen av att vikarier och privatanställda är i behov av information gällande BHK. </a:t>
            </a:r>
            <a:r>
              <a:rPr lang="sv-SE" b="0" dirty="0">
                <a:solidFill>
                  <a:srgbClr val="FF0000"/>
                </a:solidFill>
              </a:rPr>
              <a:t>Vårdhygien har inte vetskap om hur denna satsning med dess information har gått ut till privata aktörer. Vårdhygien har inför satsningen gett information till cheferna inom kommunledningen. Privata aktörer har tillgång till Vårdgivarwebben och vissa delar av Regionens insida (hemsida).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Upplevelsen att handsprit och förklädesanvändningen har minskat efter pandemin. Det känns oroväckande för oavsett smitta eller ej så ska handskar och förkläden användas på samma sätt och i samma situationer.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Upplevelse av att vårdpersonal som arbetat längre och nyanställda har svårt att anpassa sig till BHK rutinerna. Risken finns att har man inte kunskapen gör man oftast som någon av sina kollegor, som man tror gör rätt. Viktigt att tydliggöra ansvarsbiten gällande information om BHK till vikarier och nyanställda. Vem ska ge information, när ska den 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Inom hemtjänsten kan det vara mer utmanande att lösa hur man ska hantera skyddsutrustning och handhygien. Diskutera kring hur det ska lösas!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2</a:t>
            </a:fld>
            <a:endParaRPr lang="sv-SE"/>
          </a:p>
        </p:txBody>
      </p:sp>
    </p:spTree>
    <p:extLst>
      <p:ext uri="{BB962C8B-B14F-4D97-AF65-F5344CB8AC3E}">
        <p14:creationId xmlns:p14="http://schemas.microsoft.com/office/powerpoint/2010/main" val="945883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22</a:t>
            </a:fld>
            <a:endParaRPr lang="sv-SE"/>
          </a:p>
        </p:txBody>
      </p:sp>
    </p:spTree>
    <p:extLst>
      <p:ext uri="{BB962C8B-B14F-4D97-AF65-F5344CB8AC3E}">
        <p14:creationId xmlns:p14="http://schemas.microsoft.com/office/powerpoint/2010/main" val="424055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ser lite olika ut hur man får förutsättningar till sitt uppdrag, en del får det och andra inte. Att vara Hygienombud är ett mycket viktigt uppdrag, att förhindra smitta och smittspridning, minska lidande, eventuell död och bra för verksamhetens ekonomi. Som hjälp har ni er enhetschef. Arbeta tätt ihop med enhetschefen som bär det huvudsakliga ansvaret att hygienrutiner och riktlinjer finns och fungerar och är kända för alla i verksamheten. Om det inte fungerar så ställ frågan hur dom då har tänkt sig att ni ska kunna hjälpa till i verksamheterna med det. Hur tycker du att jag ska göra? hur ska vi arbeta kring detta? när ska du ta tag i det som inte fungerar? hur hon/han anser att det ska lösas/förbättras? Ställ frågor! Får man inget gehör från sin enhetschef så går man till enhetschefens chef. Verksamhetschefen och Socialchefen har gått med på att ni ska arbeta på detta sätt med att förebygga smitta smittspridning, genom att bland annat följa och mäta basala hygien rutiner och klädregel. </a:t>
            </a:r>
          </a:p>
          <a:p>
            <a:r>
              <a:rPr lang="sv-SE" dirty="0"/>
              <a:t>Glöm inte att ni kan ta hjälp av varandra, ni kan ringa varandra (till hygienombud inom samma kommun eller annan kommun) för att bolla frågor och funderingar. Kontakta oss på Vårdhygien så ska vi försöka svara på era frågor. </a:t>
            </a:r>
          </a:p>
        </p:txBody>
      </p:sp>
      <p:sp>
        <p:nvSpPr>
          <p:cNvPr id="4" name="Platshållare för bildnummer 3"/>
          <p:cNvSpPr>
            <a:spLocks noGrp="1"/>
          </p:cNvSpPr>
          <p:nvPr>
            <p:ph type="sldNum" sz="quarter" idx="5"/>
          </p:nvPr>
        </p:nvSpPr>
        <p:spPr/>
        <p:txBody>
          <a:bodyPr/>
          <a:lstStyle/>
          <a:p>
            <a:fld id="{6C31A52C-D564-4ECF-8CCD-2250F16E8055}" type="slidenum">
              <a:rPr lang="sv-SE" smtClean="0"/>
              <a:t>3</a:t>
            </a:fld>
            <a:endParaRPr lang="sv-SE"/>
          </a:p>
        </p:txBody>
      </p:sp>
    </p:spTree>
    <p:extLst>
      <p:ext uri="{BB962C8B-B14F-4D97-AF65-F5344CB8AC3E}">
        <p14:creationId xmlns:p14="http://schemas.microsoft.com/office/powerpoint/2010/main" val="79140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Inom kommunal vård- och omsorg har man arbetat mycket med trycksår och fallprevention vilket är mycket bra eftersom det skapar ett lidande för den drabbade. Lidande i form av sjukhusvård, inskränkt rörighet, infektioner och så vidare. Men de bitarna är en ganska liten procent av </a:t>
            </a:r>
            <a:r>
              <a:rPr lang="sv-SE" b="0" dirty="0" err="1"/>
              <a:t>vårdskador</a:t>
            </a:r>
            <a:r>
              <a:rPr lang="sv-SE" b="0" dirty="0"/>
              <a:t> jämfört med vårdrelaterade infektioner. Hur mycket pratar man om det? En del pratar lite om det och andra inte, men det tål att tänkas på. Borde vi kanske ägna mer tid åt de vårdrelaterade infektionerna?</a:t>
            </a:r>
          </a:p>
        </p:txBody>
      </p:sp>
      <p:sp>
        <p:nvSpPr>
          <p:cNvPr id="4" name="Platshållare för bildnummer 3"/>
          <p:cNvSpPr>
            <a:spLocks noGrp="1"/>
          </p:cNvSpPr>
          <p:nvPr>
            <p:ph type="sldNum" sz="quarter" idx="5"/>
          </p:nvPr>
        </p:nvSpPr>
        <p:spPr/>
        <p:txBody>
          <a:bodyPr/>
          <a:lstStyle/>
          <a:p>
            <a:fld id="{6C31A52C-D564-4ECF-8CCD-2250F16E8055}" type="slidenum">
              <a:rPr lang="sv-SE" smtClean="0"/>
              <a:t>4</a:t>
            </a:fld>
            <a:endParaRPr lang="sv-SE"/>
          </a:p>
        </p:txBody>
      </p:sp>
    </p:spTree>
    <p:extLst>
      <p:ext uri="{BB962C8B-B14F-4D97-AF65-F5344CB8AC3E}">
        <p14:creationId xmlns:p14="http://schemas.microsoft.com/office/powerpoint/2010/main" val="66866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 till 30- 50% av </a:t>
            </a:r>
            <a:r>
              <a:rPr lang="sv-SE" dirty="0" err="1"/>
              <a:t>vårdskador</a:t>
            </a:r>
            <a:r>
              <a:rPr lang="sv-SE" dirty="0"/>
              <a:t> som VRI kan förhindras genom att följa basala hygienrutiner- och klädregler. </a:t>
            </a:r>
          </a:p>
        </p:txBody>
      </p:sp>
      <p:sp>
        <p:nvSpPr>
          <p:cNvPr id="4" name="Platshållare för bildnummer 3"/>
          <p:cNvSpPr>
            <a:spLocks noGrp="1"/>
          </p:cNvSpPr>
          <p:nvPr>
            <p:ph type="sldNum" sz="quarter" idx="5"/>
          </p:nvPr>
        </p:nvSpPr>
        <p:spPr/>
        <p:txBody>
          <a:bodyPr/>
          <a:lstStyle/>
          <a:p>
            <a:fld id="{6C31A52C-D564-4ECF-8CCD-2250F16E8055}" type="slidenum">
              <a:rPr lang="sv-SE" smtClean="0"/>
              <a:t>5</a:t>
            </a:fld>
            <a:endParaRPr lang="sv-SE"/>
          </a:p>
        </p:txBody>
      </p:sp>
    </p:spTree>
    <p:extLst>
      <p:ext uri="{BB962C8B-B14F-4D97-AF65-F5344CB8AC3E}">
        <p14:creationId xmlns:p14="http://schemas.microsoft.com/office/powerpoint/2010/main" val="283175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ECDC undersökning i Sverige där Sunderby sjukhus var med. Undersökningen gjordes våren- 23 och rapporten kom hösten- 23.</a:t>
            </a:r>
          </a:p>
          <a:p>
            <a:r>
              <a:rPr lang="sv-SE" dirty="0"/>
              <a:t>Nummer 1-2-3 i cirkeln brukar alltid vara de vanligaste VRI. 1-2 brukar ibland byta plats. </a:t>
            </a:r>
          </a:p>
          <a:p>
            <a:r>
              <a:rPr lang="sv-SE" dirty="0"/>
              <a:t>Det går att jämföra med nr 7 covid-19 som när denna undersökning våren-23 inte var så omfattande.</a:t>
            </a:r>
          </a:p>
        </p:txBody>
      </p:sp>
      <p:sp>
        <p:nvSpPr>
          <p:cNvPr id="4" name="Platshållare för bildnummer 3"/>
          <p:cNvSpPr>
            <a:spLocks noGrp="1"/>
          </p:cNvSpPr>
          <p:nvPr>
            <p:ph type="sldNum" sz="quarter" idx="5"/>
          </p:nvPr>
        </p:nvSpPr>
        <p:spPr/>
        <p:txBody>
          <a:bodyPr/>
          <a:lstStyle/>
          <a:p>
            <a:fld id="{6C31A52C-D564-4ECF-8CCD-2250F16E8055}" type="slidenum">
              <a:rPr lang="sv-SE" smtClean="0"/>
              <a:t>6</a:t>
            </a:fld>
            <a:endParaRPr lang="sv-SE"/>
          </a:p>
        </p:txBody>
      </p:sp>
    </p:spTree>
    <p:extLst>
      <p:ext uri="{BB962C8B-B14F-4D97-AF65-F5344CB8AC3E}">
        <p14:creationId xmlns:p14="http://schemas.microsoft.com/office/powerpoint/2010/main" val="327441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u="none" strike="noStrike" dirty="0">
                <a:solidFill>
                  <a:srgbClr val="000000"/>
                </a:solidFill>
                <a:effectLst/>
                <a:latin typeface="Calibri" panose="020F0502020204030204" pitchFamily="34" charset="0"/>
              </a:rPr>
              <a:t>VRI kan även drabba vårdpersonal, då speciellt och oftast om man inte följer BHK. Som vårdpersonal är vi främst till föra att hjälpa omsorgstagarna med det dom är i behov av och samtidigt ska vi se till att skydda dom från smitta och smittspridning.</a:t>
            </a:r>
            <a:r>
              <a:rPr lang="en-US"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Arbetsgivaren ansvar för att arbetstagare varken blir infekterad eller en varaktig bärare av smittämnen och det ska finnas den skyddsutrustning som behövs för att undvika det. Ansvaret gäller även för studerande och praktikanter. Om arbetsmoment förekommer, där det finns risk för kontakt med kroppsvätskor, ställer arbetsmiljöverket krav på bl.a. att arbetsgivare ska se till att arbetstagare får särskild utbildning om de smittrisker som kan förekomma i verksamheten. Detta framgår av 13 § AFS 2018:4 Smittrisker. </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7</a:t>
            </a:fld>
            <a:endParaRPr lang="sv-SE"/>
          </a:p>
        </p:txBody>
      </p:sp>
    </p:spTree>
    <p:extLst>
      <p:ext uri="{BB962C8B-B14F-4D97-AF65-F5344CB8AC3E}">
        <p14:creationId xmlns:p14="http://schemas.microsoft.com/office/powerpoint/2010/main" val="424338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Cirka 25000 personer som kom till länssjukhusen från kommunal vård- och omsorg hade en vårdrelaterad infektion redan när de kom in.  Att uppmärksamma är att det finns ytterligare många personer inom kommunal vård- och omsorg som behandlats för en VRI, på sitt boende eller egna hem. </a:t>
            </a:r>
          </a:p>
          <a:p>
            <a:r>
              <a:rPr lang="sv-SE" dirty="0"/>
              <a:t>Det hjälper inte att säga att det är deras egna hem, vi måste skydda de som är nedsatta i sitt immunförsvar, förhindra smitta och smittspridning genom att följa basala hygienrutiner och klädregler.</a:t>
            </a:r>
          </a:p>
          <a:p>
            <a:endParaRPr lang="sv-SE" dirty="0"/>
          </a:p>
          <a:p>
            <a:r>
              <a:rPr lang="sv-SE" dirty="0"/>
              <a:t>Det krävs vårdhygieniska åtgärder för att minska förekomsten av VRI: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Studier har gjorts för att ta reda på vilka förbättringsområden som krävs. Det har visat sig att föreslagna förbättringsområdena innebär beteendeförändringar hos vårdpersonalen, man är invand vid ett felaktigt beteende eller ser hinder istället för möjligheter till att göra förbättringar.</a:t>
            </a:r>
            <a:r>
              <a:rPr lang="sv-SE" sz="1200" b="0" i="0" u="none" strike="noStrike" dirty="0">
                <a:solidFill>
                  <a:srgbClr val="000000"/>
                </a:solidFill>
                <a:effectLst/>
                <a:latin typeface="Calibri" panose="020F0502020204030204" pitchFamily="34" charset="0"/>
              </a:rPr>
              <a:t> Ställ frågan, VAD OCH HUR KAN VI GÖRA?</a:t>
            </a:r>
            <a:r>
              <a:rPr lang="sv-SE" dirty="0"/>
              <a:t> </a:t>
            </a:r>
          </a:p>
          <a:p>
            <a:r>
              <a:rPr lang="sv-SE" dirty="0"/>
              <a:t>samt se vikten av att fortsätta arbeta med följsamhet till basala hygienrutiner. Det behövs också ett utökat samarbete med kommunal vård- och omsorg, i synnerhet då en tredjedel av VRI vid länsdelssjukhusen hade sitt ursprung därifrån.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vårddag på sjukhus kostar i snitt 16000 kr. </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8</a:t>
            </a:fld>
            <a:endParaRPr lang="sv-SE"/>
          </a:p>
        </p:txBody>
      </p:sp>
    </p:spTree>
    <p:extLst>
      <p:ext uri="{BB962C8B-B14F-4D97-AF65-F5344CB8AC3E}">
        <p14:creationId xmlns:p14="http://schemas.microsoft.com/office/powerpoint/2010/main" val="98337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Vårdrelaterade infektioner och antibiotikaresistens är nära sammankopplade. Tidigare studier har visat att cirka 70 procent av de resistenta infektionerna är vårdrelaterade. Att förebygga dessa infektioner kan bidra till att både minska spridningen av resistenta bakterier och förbättra patientsäkerheten.</a:t>
            </a:r>
          </a:p>
          <a:p>
            <a:endParaRPr lang="sv-SE" dirty="0"/>
          </a:p>
          <a:p>
            <a:r>
              <a:rPr lang="sv-SE" dirty="0"/>
              <a:t>Genom att förebygga VRI bidrar vi därmed till ökad patientsäkerhet, lägre antibiotikaanvändning och minskade sjukvårdsbelastning i form av färre vårdtillfällen och kortare vårdtider.</a:t>
            </a:r>
          </a:p>
        </p:txBody>
      </p:sp>
      <p:sp>
        <p:nvSpPr>
          <p:cNvPr id="4" name="Platshållare för bildnummer 3"/>
          <p:cNvSpPr>
            <a:spLocks noGrp="1"/>
          </p:cNvSpPr>
          <p:nvPr>
            <p:ph type="sldNum" sz="quarter" idx="5"/>
          </p:nvPr>
        </p:nvSpPr>
        <p:spPr/>
        <p:txBody>
          <a:bodyPr/>
          <a:lstStyle/>
          <a:p>
            <a:fld id="{6C31A52C-D564-4ECF-8CCD-2250F16E8055}" type="slidenum">
              <a:rPr lang="sv-SE" smtClean="0"/>
              <a:t>9</a:t>
            </a:fld>
            <a:endParaRPr lang="sv-SE"/>
          </a:p>
        </p:txBody>
      </p:sp>
    </p:spTree>
    <p:extLst>
      <p:ext uri="{BB962C8B-B14F-4D97-AF65-F5344CB8AC3E}">
        <p14:creationId xmlns:p14="http://schemas.microsoft.com/office/powerpoint/2010/main" val="278367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tx1"/>
                </a:solidFill>
              </a:defRPr>
            </a:lvl1pPr>
          </a:lstStyle>
          <a:p>
            <a:r>
              <a:rPr lang="sv-SE"/>
              <a:t>Rubrik</a:t>
            </a:r>
            <a:br>
              <a:rPr lang="sv-SE"/>
            </a:br>
            <a:r>
              <a:rPr lang="sv-SE"/>
              <a:t>Underrubrik</a:t>
            </a:r>
            <a:br>
              <a:rPr lang="sv-SE"/>
            </a:br>
            <a:endParaRPr lang="sv-SE"/>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a:p>
        </p:txBody>
      </p:sp>
    </p:spTree>
    <p:extLst>
      <p:ext uri="{BB962C8B-B14F-4D97-AF65-F5344CB8AC3E}">
        <p14:creationId xmlns:p14="http://schemas.microsoft.com/office/powerpoint/2010/main" val="230840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4"/>
            <a:ext cx="974725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67946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0" y="2987674"/>
            <a:ext cx="1219200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56901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13341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877334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80997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9995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82578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5"/>
          </p:nvPr>
        </p:nvSpPr>
        <p:spPr>
          <a:xfrm>
            <a:off x="1222375" y="2111375"/>
            <a:ext cx="4381500" cy="3522663"/>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371568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8" name="Platshållare för bild 7"/>
          <p:cNvSpPr>
            <a:spLocks noGrp="1"/>
          </p:cNvSpPr>
          <p:nvPr>
            <p:ph type="pic" sz="quarter" idx="15"/>
          </p:nvPr>
        </p:nvSpPr>
        <p:spPr>
          <a:xfrm>
            <a:off x="1222375" y="2987675"/>
            <a:ext cx="4381500" cy="2646363"/>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30203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5"/>
          </p:nvPr>
        </p:nvSpPr>
        <p:spPr>
          <a:xfrm>
            <a:off x="1222375" y="1219201"/>
            <a:ext cx="4381500" cy="4414838"/>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88692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tx1"/>
                </a:solidFill>
              </a:defRPr>
            </a:lvl1pPr>
          </a:lstStyle>
          <a:p>
            <a:r>
              <a:rPr lang="sv-SE"/>
              <a:t>Rubrik</a:t>
            </a:r>
            <a:br>
              <a:rPr lang="sv-SE"/>
            </a:br>
            <a:r>
              <a:rPr lang="sv-SE"/>
              <a:t>Underrubrik</a:t>
            </a:r>
            <a:br>
              <a:rPr lang="sv-SE"/>
            </a:br>
            <a:endParaRPr lang="sv-SE"/>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a:t>Namn Förnamn</a:t>
            </a:r>
          </a:p>
          <a:p>
            <a:pPr lvl="0"/>
            <a:r>
              <a:rPr lang="sv-SE"/>
              <a:t>Titel/yrke</a:t>
            </a:r>
          </a:p>
          <a:p>
            <a:pPr lvl="0"/>
            <a:r>
              <a:rPr lang="sv-SE"/>
              <a:t>Organisation/företag/avdelning</a:t>
            </a:r>
          </a:p>
        </p:txBody>
      </p:sp>
    </p:spTree>
    <p:extLst>
      <p:ext uri="{BB962C8B-B14F-4D97-AF65-F5344CB8AC3E}">
        <p14:creationId xmlns:p14="http://schemas.microsoft.com/office/powerpoint/2010/main" val="41447203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7" name="Platshållare för innehåll 6"/>
          <p:cNvSpPr>
            <a:spLocks noGrp="1"/>
          </p:cNvSpPr>
          <p:nvPr>
            <p:ph sz="quarter" idx="13"/>
          </p:nvPr>
        </p:nvSpPr>
        <p:spPr>
          <a:xfrm>
            <a:off x="1217613" y="2101850"/>
            <a:ext cx="6342062" cy="3532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74851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7" name="Platshållare för innehåll 6"/>
          <p:cNvSpPr>
            <a:spLocks noGrp="1"/>
          </p:cNvSpPr>
          <p:nvPr>
            <p:ph sz="quarter" idx="13"/>
          </p:nvPr>
        </p:nvSpPr>
        <p:spPr>
          <a:xfrm>
            <a:off x="1217613" y="2987675"/>
            <a:ext cx="6342062" cy="2646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56932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17"/>
          </p:nvPr>
        </p:nvSpPr>
        <p:spPr>
          <a:xfrm>
            <a:off x="1222375" y="1219200"/>
            <a:ext cx="6335713"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04957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31975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85929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4"/>
          </p:nvPr>
        </p:nvSpPr>
        <p:spPr>
          <a:xfrm>
            <a:off x="1217613" y="1219200"/>
            <a:ext cx="6335713" cy="4419600"/>
          </a:xfrm>
        </p:spPr>
        <p:txBody>
          <a:bodyPr/>
          <a:lstStyle/>
          <a:p>
            <a:r>
              <a:rPr lang="sv-SE"/>
              <a:t>Klicka på ikonen för att lägga till en bild</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6467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49"/>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48381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5"/>
            <a:ext cx="2924175" cy="2651124"/>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03411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599"/>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2584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p>
        </p:txBody>
      </p:sp>
      <p:sp>
        <p:nvSpPr>
          <p:cNvPr id="7" name="Platshållare för innehåll 6"/>
          <p:cNvSpPr>
            <a:spLocks noGrp="1"/>
          </p:cNvSpPr>
          <p:nvPr>
            <p:ph sz="quarter" idx="13"/>
          </p:nvPr>
        </p:nvSpPr>
        <p:spPr>
          <a:xfrm>
            <a:off x="1217613" y="2101850"/>
            <a:ext cx="2928937"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2101850"/>
            <a:ext cx="2930524"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80557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864439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7" name="Platshållare för innehåll 6"/>
          <p:cNvSpPr>
            <a:spLocks noGrp="1"/>
          </p:cNvSpPr>
          <p:nvPr>
            <p:ph sz="quarter" idx="13"/>
          </p:nvPr>
        </p:nvSpPr>
        <p:spPr>
          <a:xfrm>
            <a:off x="1217613" y="2987674"/>
            <a:ext cx="2928937"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2987674"/>
            <a:ext cx="2930524"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55255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1219200"/>
            <a:ext cx="2922588"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1219200"/>
            <a:ext cx="2930524"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572649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2928937" cy="353695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101850"/>
            <a:ext cx="2930525" cy="353695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50"/>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634834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4"/>
            <a:ext cx="2928937" cy="2651125"/>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987674"/>
            <a:ext cx="2930525" cy="2651125"/>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4"/>
            <a:ext cx="2924175" cy="2651125"/>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84467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1219200"/>
            <a:ext cx="2930525" cy="441960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600"/>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993729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r>
              <a:rPr lang="sv-SE"/>
              <a:t>Klicka på ikonen för att lägga till en bild</a:t>
            </a:r>
          </a:p>
        </p:txBody>
      </p:sp>
      <p:sp>
        <p:nvSpPr>
          <p:cNvPr id="8" name="Platshållare för bild 5"/>
          <p:cNvSpPr>
            <a:spLocks noGrp="1"/>
          </p:cNvSpPr>
          <p:nvPr>
            <p:ph type="pic" sz="quarter" idx="14"/>
          </p:nvPr>
        </p:nvSpPr>
        <p:spPr>
          <a:xfrm>
            <a:off x="8534399" y="2104233"/>
            <a:ext cx="2431193" cy="1768475"/>
          </a:xfrm>
        </p:spPr>
        <p:txBody>
          <a:bodyPr/>
          <a:lstStyle/>
          <a:p>
            <a:r>
              <a:rPr lang="sv-SE"/>
              <a:t>Klicka på ikonen för att lägga till en bild</a:t>
            </a:r>
          </a:p>
        </p:txBody>
      </p:sp>
      <p:sp>
        <p:nvSpPr>
          <p:cNvPr id="7" name="Platshållare för innehåll 6"/>
          <p:cNvSpPr>
            <a:spLocks noGrp="1"/>
          </p:cNvSpPr>
          <p:nvPr>
            <p:ph sz="quarter" idx="15"/>
          </p:nvPr>
        </p:nvSpPr>
        <p:spPr>
          <a:xfrm>
            <a:off x="4146550" y="2104233"/>
            <a:ext cx="3902075" cy="265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8"/>
          <p:cNvSpPr>
            <a:spLocks noGrp="1"/>
          </p:cNvSpPr>
          <p:nvPr>
            <p:ph type="title"/>
          </p:nvPr>
        </p:nvSpPr>
        <p:spPr/>
        <p:txBody>
          <a:bodyPr/>
          <a:lstStyle/>
          <a:p>
            <a:r>
              <a:rPr lang="sv-SE"/>
              <a:t>Klicka här för att ändra format</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672571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116445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r>
              <a:rPr lang="sv-SE"/>
              <a:t>Klicka på ikonen för att lägga till en bild</a:t>
            </a:r>
          </a:p>
        </p:txBody>
      </p:sp>
      <p:sp>
        <p:nvSpPr>
          <p:cNvPr id="13" name="Platshållare för bild 5"/>
          <p:cNvSpPr>
            <a:spLocks noGrp="1"/>
          </p:cNvSpPr>
          <p:nvPr>
            <p:ph type="pic" sz="quarter" idx="14"/>
          </p:nvPr>
        </p:nvSpPr>
        <p:spPr>
          <a:xfrm>
            <a:off x="4638993" y="1219200"/>
            <a:ext cx="2928937" cy="1768475"/>
          </a:xfrm>
        </p:spPr>
        <p:txBody>
          <a:bodyPr/>
          <a:lstStyle/>
          <a:p>
            <a:r>
              <a:rPr lang="sv-SE"/>
              <a:t>Klicka på ikonen för att lägga till en bild</a:t>
            </a:r>
          </a:p>
        </p:txBody>
      </p:sp>
      <p:sp>
        <p:nvSpPr>
          <p:cNvPr id="14" name="Platshållare för bild 5"/>
          <p:cNvSpPr>
            <a:spLocks noGrp="1"/>
          </p:cNvSpPr>
          <p:nvPr>
            <p:ph type="pic" sz="quarter" idx="15"/>
          </p:nvPr>
        </p:nvSpPr>
        <p:spPr>
          <a:xfrm>
            <a:off x="8045133" y="1219200"/>
            <a:ext cx="2928937"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1217613" y="3429000"/>
            <a:ext cx="2928937" cy="1768475"/>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4638993" y="3429000"/>
            <a:ext cx="2928937" cy="1768475"/>
          </a:xfrm>
        </p:spPr>
        <p:txBody>
          <a:bodyPr/>
          <a:lstStyle/>
          <a:p>
            <a:r>
              <a:rPr lang="sv-SE"/>
              <a:t>Klicka på ikonen för att lägga till en bild</a:t>
            </a:r>
          </a:p>
        </p:txBody>
      </p:sp>
      <p:sp>
        <p:nvSpPr>
          <p:cNvPr id="17" name="Platshållare för bild 5"/>
          <p:cNvSpPr>
            <a:spLocks noGrp="1"/>
          </p:cNvSpPr>
          <p:nvPr>
            <p:ph type="pic" sz="quarter" idx="18"/>
          </p:nvPr>
        </p:nvSpPr>
        <p:spPr>
          <a:xfrm>
            <a:off x="8045133" y="3429000"/>
            <a:ext cx="2928937" cy="1768475"/>
          </a:xfrm>
        </p:spPr>
        <p:txBody>
          <a:bodyPr/>
          <a:lstStyle/>
          <a:p>
            <a:r>
              <a:rPr lang="sv-SE"/>
              <a:t>Klicka på ikonen för att lägga till en bild</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102084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5121273" y="3026570"/>
            <a:ext cx="1431131" cy="843756"/>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6584950" y="1219200"/>
            <a:ext cx="5607050" cy="3536950"/>
          </a:xfrm>
        </p:spPr>
        <p:txBody>
          <a:bodyPr/>
          <a:lstStyle/>
          <a:p>
            <a:r>
              <a:rPr lang="sv-SE"/>
              <a:t>Klicka på ikonen för att lägga till en bild</a:t>
            </a:r>
          </a:p>
        </p:txBody>
      </p:sp>
      <p:sp>
        <p:nvSpPr>
          <p:cNvPr id="8" name="Rubrik 7"/>
          <p:cNvSpPr>
            <a:spLocks noGrp="1"/>
          </p:cNvSpPr>
          <p:nvPr>
            <p:ph type="title"/>
          </p:nvPr>
        </p:nvSpPr>
        <p:spPr>
          <a:xfrm>
            <a:off x="1217613" y="3429000"/>
            <a:ext cx="3411537" cy="1327150"/>
          </a:xfrm>
        </p:spPr>
        <p:txBody>
          <a:bodyPr anchor="b"/>
          <a:lstStyle/>
          <a:p>
            <a:r>
              <a:rPr lang="sv-SE"/>
              <a:t>Klicka här för att ändra format</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77199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r>
              <a:rPr lang="sv-SE"/>
              <a:t>Klicka på ikonen för att lägga till en bild</a:t>
            </a:r>
          </a:p>
        </p:txBody>
      </p:sp>
      <p:sp>
        <p:nvSpPr>
          <p:cNvPr id="15" name="Platshållare för bild 5"/>
          <p:cNvSpPr>
            <a:spLocks noGrp="1"/>
          </p:cNvSpPr>
          <p:nvPr>
            <p:ph type="pic" sz="quarter" idx="16"/>
          </p:nvPr>
        </p:nvSpPr>
        <p:spPr>
          <a:xfrm>
            <a:off x="1226191" y="1219200"/>
            <a:ext cx="1945633" cy="1772446"/>
          </a:xfrm>
          <a:ln w="28575">
            <a:noFill/>
          </a:ln>
        </p:spPr>
        <p:txBody>
          <a:bodyPr/>
          <a:lstStyle/>
          <a:p>
            <a:r>
              <a:rPr lang="sv-SE"/>
              <a:t>Klicka på ikonen för att lägga till en bild</a:t>
            </a:r>
          </a:p>
        </p:txBody>
      </p:sp>
      <p:sp>
        <p:nvSpPr>
          <p:cNvPr id="16" name="Platshållare för bild 5"/>
          <p:cNvSpPr>
            <a:spLocks noGrp="1"/>
          </p:cNvSpPr>
          <p:nvPr>
            <p:ph type="pic" sz="quarter" idx="17"/>
          </p:nvPr>
        </p:nvSpPr>
        <p:spPr>
          <a:xfrm>
            <a:off x="3193256" y="1219200"/>
            <a:ext cx="3388520" cy="1768475"/>
          </a:xfrm>
          <a:ln w="28575">
            <a:noFill/>
          </a:ln>
        </p:spPr>
        <p:txBody>
          <a:bodyPr/>
          <a:lstStyle/>
          <a:p>
            <a:r>
              <a:rPr lang="sv-SE"/>
              <a:t>Klicka på ikonen för att lägga till en bild</a:t>
            </a:r>
          </a:p>
        </p:txBody>
      </p:sp>
      <p:sp>
        <p:nvSpPr>
          <p:cNvPr id="8" name="Platshållare för bild 5"/>
          <p:cNvSpPr>
            <a:spLocks noGrp="1"/>
          </p:cNvSpPr>
          <p:nvPr>
            <p:ph type="pic" sz="quarter" idx="18"/>
          </p:nvPr>
        </p:nvSpPr>
        <p:spPr>
          <a:xfrm>
            <a:off x="4647572" y="3004768"/>
            <a:ext cx="3402958" cy="1751382"/>
          </a:xfrm>
          <a:ln w="28575">
            <a:noFill/>
          </a:ln>
        </p:spPr>
        <p:txBody>
          <a:bodyPr/>
          <a:lstStyle/>
          <a:p>
            <a:r>
              <a:rPr lang="sv-SE"/>
              <a:t>Klicka på ikonen för att lägga till en bild</a:t>
            </a:r>
          </a:p>
        </p:txBody>
      </p:sp>
      <p:sp>
        <p:nvSpPr>
          <p:cNvPr id="9" name="Platshållare för bild 5"/>
          <p:cNvSpPr>
            <a:spLocks noGrp="1"/>
          </p:cNvSpPr>
          <p:nvPr>
            <p:ph type="pic" sz="quarter" idx="19"/>
          </p:nvPr>
        </p:nvSpPr>
        <p:spPr>
          <a:xfrm>
            <a:off x="4647573" y="4780389"/>
            <a:ext cx="2410452" cy="858411"/>
          </a:xfrm>
          <a:ln w="28575">
            <a:noFill/>
          </a:ln>
        </p:spPr>
        <p:txBody>
          <a:bodyPr/>
          <a:lstStyle/>
          <a:p>
            <a:r>
              <a:rPr lang="sv-SE"/>
              <a:t>Klicka på ikonen för att lägga till en bild</a:t>
            </a:r>
          </a:p>
        </p:txBody>
      </p:sp>
      <p:sp>
        <p:nvSpPr>
          <p:cNvPr id="10" name="Platshållare för bild 5"/>
          <p:cNvSpPr>
            <a:spLocks noGrp="1"/>
          </p:cNvSpPr>
          <p:nvPr>
            <p:ph type="pic" sz="quarter" idx="20"/>
          </p:nvPr>
        </p:nvSpPr>
        <p:spPr>
          <a:xfrm>
            <a:off x="7085973" y="4780389"/>
            <a:ext cx="962652" cy="858411"/>
          </a:xfrm>
          <a:ln w="28575">
            <a:noFill/>
          </a:ln>
        </p:spPr>
        <p:txBody>
          <a:bodyPr/>
          <a:lstStyle/>
          <a:p>
            <a:r>
              <a:rPr lang="sv-SE"/>
              <a:t>Klicka på ikonen för att lägga till en bild</a:t>
            </a:r>
          </a:p>
        </p:txBody>
      </p:sp>
      <p:sp>
        <p:nvSpPr>
          <p:cNvPr id="11" name="Platshållare för bild 5"/>
          <p:cNvSpPr>
            <a:spLocks noGrp="1"/>
          </p:cNvSpPr>
          <p:nvPr>
            <p:ph type="pic" sz="quarter" idx="21"/>
          </p:nvPr>
        </p:nvSpPr>
        <p:spPr>
          <a:xfrm>
            <a:off x="6598444" y="1219200"/>
            <a:ext cx="2905125" cy="1768475"/>
          </a:xfrm>
          <a:ln w="28575">
            <a:noFill/>
          </a:ln>
        </p:spPr>
        <p:txBody>
          <a:bodyPr/>
          <a:lstStyle/>
          <a:p>
            <a:r>
              <a:rPr lang="sv-SE"/>
              <a:t>Klicka på ikonen för att lägga till en bild</a:t>
            </a:r>
          </a:p>
        </p:txBody>
      </p:sp>
      <p:sp>
        <p:nvSpPr>
          <p:cNvPr id="12" name="Platshållare för bild 5"/>
          <p:cNvSpPr>
            <a:spLocks noGrp="1"/>
          </p:cNvSpPr>
          <p:nvPr>
            <p:ph type="pic" sz="quarter" idx="22"/>
          </p:nvPr>
        </p:nvSpPr>
        <p:spPr>
          <a:xfrm>
            <a:off x="8070055" y="3004768"/>
            <a:ext cx="2895537" cy="2634032"/>
          </a:xfrm>
          <a:ln w="38100">
            <a:noFill/>
          </a:ln>
        </p:spPr>
        <p:txBody>
          <a:bodyPr/>
          <a:lstStyle/>
          <a:p>
            <a:r>
              <a:rPr lang="sv-SE"/>
              <a:t>Klicka på ikonen för att lägga till en bild</a:t>
            </a:r>
          </a:p>
        </p:txBody>
      </p:sp>
      <p:sp>
        <p:nvSpPr>
          <p:cNvPr id="13" name="Platshållare för bild 5"/>
          <p:cNvSpPr>
            <a:spLocks noGrp="1"/>
          </p:cNvSpPr>
          <p:nvPr>
            <p:ph type="pic" sz="quarter" idx="23"/>
          </p:nvPr>
        </p:nvSpPr>
        <p:spPr>
          <a:xfrm>
            <a:off x="9518775" y="1221849"/>
            <a:ext cx="1456468" cy="1765826"/>
          </a:xfrm>
          <a:ln w="28575">
            <a:noFill/>
          </a:ln>
        </p:spPr>
        <p:txBody>
          <a:bodyPr/>
          <a:lstStyle/>
          <a:p>
            <a:r>
              <a:rPr lang="sv-SE"/>
              <a:t>Klicka på ikonen för att lägga till en bild</a:t>
            </a:r>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8457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176802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a:t>Klicka här för att ändra format</a:t>
            </a:r>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070235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096718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bg1"/>
                </a:solidFill>
              </a:defRPr>
            </a:lvl1pPr>
          </a:lstStyle>
          <a:p>
            <a:r>
              <a:rPr lang="sv-SE"/>
              <a:t>Rubrik</a:t>
            </a:r>
            <a:br>
              <a:rPr lang="sv-SE"/>
            </a:br>
            <a:r>
              <a:rPr lang="sv-SE" err="1"/>
              <a:t>Rubrik</a:t>
            </a:r>
            <a:endParaRPr lang="sv-SE"/>
          </a:p>
        </p:txBody>
      </p:sp>
      <p:sp>
        <p:nvSpPr>
          <p:cNvPr id="3" name="Platshållare för bildnummer 2"/>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38203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bg1"/>
                </a:solidFill>
              </a:defRPr>
            </a:lvl1pPr>
          </a:lstStyle>
          <a:p>
            <a:r>
              <a:rPr lang="sv-SE"/>
              <a:t>Rubrik</a:t>
            </a:r>
            <a:br>
              <a:rPr lang="sv-SE"/>
            </a:br>
            <a:r>
              <a:rPr lang="sv-SE"/>
              <a:t>Underrubrik</a:t>
            </a:r>
            <a:br>
              <a:rPr lang="sv-SE"/>
            </a:br>
            <a:endParaRPr lang="sv-SE"/>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a:t>Namn Förnamn</a:t>
            </a:r>
          </a:p>
          <a:p>
            <a:pPr lvl="0"/>
            <a:r>
              <a:rPr lang="sv-SE"/>
              <a:t>Titel/yrke</a:t>
            </a:r>
          </a:p>
          <a:p>
            <a:pPr lvl="0"/>
            <a:r>
              <a:rPr lang="sv-SE"/>
              <a:t>Organisation/företag/avdelning</a:t>
            </a:r>
          </a:p>
        </p:txBody>
      </p:sp>
      <p:sp>
        <p:nvSpPr>
          <p:cNvPr id="3" name="Platshållare för bildnummer 2"/>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4204380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164423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912614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439729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672357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989192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974725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82564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31237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3"/>
          </p:nvPr>
        </p:nvSpPr>
        <p:spPr>
          <a:xfrm>
            <a:off x="0" y="2101850"/>
            <a:ext cx="1219200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43578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4"/>
            <a:ext cx="974725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145980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0" y="2987674"/>
            <a:ext cx="1219200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641357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041918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429437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02955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685975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912532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5"/>
          </p:nvPr>
        </p:nvSpPr>
        <p:spPr>
          <a:xfrm>
            <a:off x="1222375" y="2111375"/>
            <a:ext cx="4381500" cy="3522663"/>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595498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8" name="Platshållare för bild 7"/>
          <p:cNvSpPr>
            <a:spLocks noGrp="1"/>
          </p:cNvSpPr>
          <p:nvPr>
            <p:ph type="pic" sz="quarter" idx="15"/>
          </p:nvPr>
        </p:nvSpPr>
        <p:spPr>
          <a:xfrm>
            <a:off x="1222375" y="2987675"/>
            <a:ext cx="4381500" cy="2646363"/>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5625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2299163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5"/>
          </p:nvPr>
        </p:nvSpPr>
        <p:spPr>
          <a:xfrm>
            <a:off x="1222375" y="1219201"/>
            <a:ext cx="4381500" cy="4414838"/>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051187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7" name="Platshållare för innehåll 6"/>
          <p:cNvSpPr>
            <a:spLocks noGrp="1"/>
          </p:cNvSpPr>
          <p:nvPr>
            <p:ph sz="quarter" idx="13"/>
          </p:nvPr>
        </p:nvSpPr>
        <p:spPr>
          <a:xfrm>
            <a:off x="1217613" y="2101850"/>
            <a:ext cx="6342062" cy="3532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886757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7" name="Platshållare för innehåll 6"/>
          <p:cNvSpPr>
            <a:spLocks noGrp="1"/>
          </p:cNvSpPr>
          <p:nvPr>
            <p:ph sz="quarter" idx="13"/>
          </p:nvPr>
        </p:nvSpPr>
        <p:spPr>
          <a:xfrm>
            <a:off x="1217613" y="2987675"/>
            <a:ext cx="6342062" cy="2646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52109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17"/>
          </p:nvPr>
        </p:nvSpPr>
        <p:spPr>
          <a:xfrm>
            <a:off x="1222375" y="1219200"/>
            <a:ext cx="6335713"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81551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644202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142264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4"/>
          </p:nvPr>
        </p:nvSpPr>
        <p:spPr>
          <a:xfrm>
            <a:off x="1217613" y="1219200"/>
            <a:ext cx="6335713" cy="4419600"/>
          </a:xfrm>
        </p:spPr>
        <p:txBody>
          <a:bodyPr/>
          <a:lstStyle/>
          <a:p>
            <a:endParaRPr lang="sv-SE"/>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1978119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4" name="Platshållare för bild 13"/>
          <p:cNvSpPr>
            <a:spLocks noGrp="1"/>
          </p:cNvSpPr>
          <p:nvPr>
            <p:ph type="pic" sz="quarter" idx="15"/>
          </p:nvPr>
        </p:nvSpPr>
        <p:spPr>
          <a:xfrm>
            <a:off x="8048625" y="2101850"/>
            <a:ext cx="2924175" cy="3536949"/>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7364768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4" name="Platshållare för bild 13"/>
          <p:cNvSpPr>
            <a:spLocks noGrp="1"/>
          </p:cNvSpPr>
          <p:nvPr>
            <p:ph type="pic" sz="quarter" idx="15"/>
          </p:nvPr>
        </p:nvSpPr>
        <p:spPr>
          <a:xfrm>
            <a:off x="8048625" y="2987675"/>
            <a:ext cx="2924175" cy="2651124"/>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539692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endParaRPr lang="sv-SE"/>
          </a:p>
        </p:txBody>
      </p:sp>
      <p:sp>
        <p:nvSpPr>
          <p:cNvPr id="14" name="Platshållare för bild 13"/>
          <p:cNvSpPr>
            <a:spLocks noGrp="1"/>
          </p:cNvSpPr>
          <p:nvPr>
            <p:ph type="pic" sz="quarter" idx="15"/>
          </p:nvPr>
        </p:nvSpPr>
        <p:spPr>
          <a:xfrm>
            <a:off x="8048625" y="1219200"/>
            <a:ext cx="2924175" cy="4419599"/>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4252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311702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p>
        </p:txBody>
      </p:sp>
      <p:sp>
        <p:nvSpPr>
          <p:cNvPr id="7" name="Platshållare för innehåll 6"/>
          <p:cNvSpPr>
            <a:spLocks noGrp="1"/>
          </p:cNvSpPr>
          <p:nvPr>
            <p:ph sz="quarter" idx="13"/>
          </p:nvPr>
        </p:nvSpPr>
        <p:spPr>
          <a:xfrm>
            <a:off x="1217613" y="2101850"/>
            <a:ext cx="2928937"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2101850"/>
            <a:ext cx="2930524"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6573745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7" name="Platshållare för innehåll 6"/>
          <p:cNvSpPr>
            <a:spLocks noGrp="1"/>
          </p:cNvSpPr>
          <p:nvPr>
            <p:ph sz="quarter" idx="13"/>
          </p:nvPr>
        </p:nvSpPr>
        <p:spPr>
          <a:xfrm>
            <a:off x="1217613" y="2987674"/>
            <a:ext cx="2928937"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2987674"/>
            <a:ext cx="2930524"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797175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p:cNvSpPr>
            <a:spLocks noGrp="1"/>
          </p:cNvSpPr>
          <p:nvPr>
            <p:ph sz="quarter" idx="14"/>
          </p:nvPr>
        </p:nvSpPr>
        <p:spPr>
          <a:xfrm>
            <a:off x="8048626" y="1219200"/>
            <a:ext cx="2922588"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8"/>
          <p:cNvSpPr>
            <a:spLocks noGrp="1"/>
          </p:cNvSpPr>
          <p:nvPr>
            <p:ph sz="quarter" idx="15"/>
          </p:nvPr>
        </p:nvSpPr>
        <p:spPr>
          <a:xfrm>
            <a:off x="4629151" y="1219200"/>
            <a:ext cx="2930524"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495739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2928937" cy="3536950"/>
          </a:xfrm>
        </p:spPr>
        <p:txBody>
          <a:bodyPr/>
          <a:lstStyle/>
          <a:p>
            <a:endParaRPr lang="sv-SE"/>
          </a:p>
        </p:txBody>
      </p:sp>
      <p:sp>
        <p:nvSpPr>
          <p:cNvPr id="12" name="Platshållare för bild 11"/>
          <p:cNvSpPr>
            <a:spLocks noGrp="1"/>
          </p:cNvSpPr>
          <p:nvPr>
            <p:ph type="pic" sz="quarter" idx="14"/>
          </p:nvPr>
        </p:nvSpPr>
        <p:spPr>
          <a:xfrm>
            <a:off x="4629150" y="2101850"/>
            <a:ext cx="2930525" cy="3536950"/>
          </a:xfrm>
        </p:spPr>
        <p:txBody>
          <a:bodyPr/>
          <a:lstStyle/>
          <a:p>
            <a:endParaRPr lang="sv-SE"/>
          </a:p>
        </p:txBody>
      </p:sp>
      <p:sp>
        <p:nvSpPr>
          <p:cNvPr id="14" name="Platshållare för bild 13"/>
          <p:cNvSpPr>
            <a:spLocks noGrp="1"/>
          </p:cNvSpPr>
          <p:nvPr>
            <p:ph type="pic" sz="quarter" idx="15"/>
          </p:nvPr>
        </p:nvSpPr>
        <p:spPr>
          <a:xfrm>
            <a:off x="8048625" y="2101850"/>
            <a:ext cx="2924175" cy="3536950"/>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806171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p>
        </p:txBody>
      </p:sp>
      <p:sp>
        <p:nvSpPr>
          <p:cNvPr id="8" name="Platshållare för bild 7"/>
          <p:cNvSpPr>
            <a:spLocks noGrp="1"/>
          </p:cNvSpPr>
          <p:nvPr>
            <p:ph type="pic" sz="quarter" idx="13"/>
          </p:nvPr>
        </p:nvSpPr>
        <p:spPr>
          <a:xfrm>
            <a:off x="1217613" y="2987674"/>
            <a:ext cx="2928937" cy="2651125"/>
          </a:xfrm>
        </p:spPr>
        <p:txBody>
          <a:bodyPr/>
          <a:lstStyle/>
          <a:p>
            <a:endParaRPr lang="sv-SE"/>
          </a:p>
        </p:txBody>
      </p:sp>
      <p:sp>
        <p:nvSpPr>
          <p:cNvPr id="12" name="Platshållare för bild 11"/>
          <p:cNvSpPr>
            <a:spLocks noGrp="1"/>
          </p:cNvSpPr>
          <p:nvPr>
            <p:ph type="pic" sz="quarter" idx="14"/>
          </p:nvPr>
        </p:nvSpPr>
        <p:spPr>
          <a:xfrm>
            <a:off x="4629150" y="2987674"/>
            <a:ext cx="2930525" cy="2651125"/>
          </a:xfrm>
        </p:spPr>
        <p:txBody>
          <a:bodyPr/>
          <a:lstStyle/>
          <a:p>
            <a:endParaRPr lang="sv-SE"/>
          </a:p>
        </p:txBody>
      </p:sp>
      <p:sp>
        <p:nvSpPr>
          <p:cNvPr id="14" name="Platshållare för bild 13"/>
          <p:cNvSpPr>
            <a:spLocks noGrp="1"/>
          </p:cNvSpPr>
          <p:nvPr>
            <p:ph type="pic" sz="quarter" idx="15"/>
          </p:nvPr>
        </p:nvSpPr>
        <p:spPr>
          <a:xfrm>
            <a:off x="8048625" y="2987674"/>
            <a:ext cx="2924175" cy="2651125"/>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182584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endParaRPr lang="sv-SE"/>
          </a:p>
        </p:txBody>
      </p:sp>
      <p:sp>
        <p:nvSpPr>
          <p:cNvPr id="12" name="Platshållare för bild 11"/>
          <p:cNvSpPr>
            <a:spLocks noGrp="1"/>
          </p:cNvSpPr>
          <p:nvPr>
            <p:ph type="pic" sz="quarter" idx="14"/>
          </p:nvPr>
        </p:nvSpPr>
        <p:spPr>
          <a:xfrm>
            <a:off x="4629150" y="1219200"/>
            <a:ext cx="2930525" cy="4419600"/>
          </a:xfrm>
        </p:spPr>
        <p:txBody>
          <a:bodyPr/>
          <a:lstStyle/>
          <a:p>
            <a:endParaRPr lang="sv-SE"/>
          </a:p>
        </p:txBody>
      </p:sp>
      <p:sp>
        <p:nvSpPr>
          <p:cNvPr id="14" name="Platshållare för bild 13"/>
          <p:cNvSpPr>
            <a:spLocks noGrp="1"/>
          </p:cNvSpPr>
          <p:nvPr>
            <p:ph type="pic" sz="quarter" idx="15"/>
          </p:nvPr>
        </p:nvSpPr>
        <p:spPr>
          <a:xfrm>
            <a:off x="8048625" y="1219200"/>
            <a:ext cx="2924175" cy="4419600"/>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443847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endParaRPr lang="sv-SE"/>
          </a:p>
        </p:txBody>
      </p:sp>
      <p:sp>
        <p:nvSpPr>
          <p:cNvPr id="8" name="Platshållare för bild 5"/>
          <p:cNvSpPr>
            <a:spLocks noGrp="1"/>
          </p:cNvSpPr>
          <p:nvPr>
            <p:ph type="pic" sz="quarter" idx="14"/>
          </p:nvPr>
        </p:nvSpPr>
        <p:spPr>
          <a:xfrm>
            <a:off x="8534399" y="2104233"/>
            <a:ext cx="2431193" cy="1768475"/>
          </a:xfrm>
        </p:spPr>
        <p:txBody>
          <a:bodyPr/>
          <a:lstStyle/>
          <a:p>
            <a:endParaRPr lang="sv-SE"/>
          </a:p>
        </p:txBody>
      </p:sp>
      <p:sp>
        <p:nvSpPr>
          <p:cNvPr id="7" name="Platshållare för innehåll 6"/>
          <p:cNvSpPr>
            <a:spLocks noGrp="1"/>
          </p:cNvSpPr>
          <p:nvPr>
            <p:ph sz="quarter" idx="15"/>
          </p:nvPr>
        </p:nvSpPr>
        <p:spPr>
          <a:xfrm>
            <a:off x="4146550" y="2104233"/>
            <a:ext cx="3902075" cy="265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8"/>
          <p:cNvSpPr>
            <a:spLocks noGrp="1"/>
          </p:cNvSpPr>
          <p:nvPr>
            <p:ph type="title"/>
          </p:nvPr>
        </p:nvSpPr>
        <p:spPr/>
        <p:txBody>
          <a:bodyPr/>
          <a:lstStyle/>
          <a:p>
            <a:r>
              <a:rPr lang="sv-SE"/>
              <a:t>Klicka här för att ändra format</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453062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082969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endParaRPr lang="sv-SE"/>
          </a:p>
        </p:txBody>
      </p:sp>
      <p:sp>
        <p:nvSpPr>
          <p:cNvPr id="13" name="Platshållare för bild 5"/>
          <p:cNvSpPr>
            <a:spLocks noGrp="1"/>
          </p:cNvSpPr>
          <p:nvPr>
            <p:ph type="pic" sz="quarter" idx="14"/>
          </p:nvPr>
        </p:nvSpPr>
        <p:spPr>
          <a:xfrm>
            <a:off x="4638993" y="1219200"/>
            <a:ext cx="2928937" cy="1768475"/>
          </a:xfrm>
        </p:spPr>
        <p:txBody>
          <a:bodyPr/>
          <a:lstStyle/>
          <a:p>
            <a:endParaRPr lang="sv-SE"/>
          </a:p>
        </p:txBody>
      </p:sp>
      <p:sp>
        <p:nvSpPr>
          <p:cNvPr id="14" name="Platshållare för bild 5"/>
          <p:cNvSpPr>
            <a:spLocks noGrp="1"/>
          </p:cNvSpPr>
          <p:nvPr>
            <p:ph type="pic" sz="quarter" idx="15"/>
          </p:nvPr>
        </p:nvSpPr>
        <p:spPr>
          <a:xfrm>
            <a:off x="8045133" y="1219200"/>
            <a:ext cx="2928937" cy="1768475"/>
          </a:xfrm>
        </p:spPr>
        <p:txBody>
          <a:bodyPr/>
          <a:lstStyle/>
          <a:p>
            <a:endParaRPr lang="sv-SE"/>
          </a:p>
        </p:txBody>
      </p:sp>
      <p:sp>
        <p:nvSpPr>
          <p:cNvPr id="15" name="Platshållare för bild 5"/>
          <p:cNvSpPr>
            <a:spLocks noGrp="1"/>
          </p:cNvSpPr>
          <p:nvPr>
            <p:ph type="pic" sz="quarter" idx="16"/>
          </p:nvPr>
        </p:nvSpPr>
        <p:spPr>
          <a:xfrm>
            <a:off x="1217613" y="3429000"/>
            <a:ext cx="2928937" cy="1768475"/>
          </a:xfrm>
        </p:spPr>
        <p:txBody>
          <a:bodyPr/>
          <a:lstStyle/>
          <a:p>
            <a:endParaRPr lang="sv-SE"/>
          </a:p>
        </p:txBody>
      </p:sp>
      <p:sp>
        <p:nvSpPr>
          <p:cNvPr id="16" name="Platshållare för bild 5"/>
          <p:cNvSpPr>
            <a:spLocks noGrp="1"/>
          </p:cNvSpPr>
          <p:nvPr>
            <p:ph type="pic" sz="quarter" idx="17"/>
          </p:nvPr>
        </p:nvSpPr>
        <p:spPr>
          <a:xfrm>
            <a:off x="4638993" y="3429000"/>
            <a:ext cx="2928937" cy="1768475"/>
          </a:xfrm>
        </p:spPr>
        <p:txBody>
          <a:bodyPr/>
          <a:lstStyle/>
          <a:p>
            <a:endParaRPr lang="sv-SE"/>
          </a:p>
        </p:txBody>
      </p:sp>
      <p:sp>
        <p:nvSpPr>
          <p:cNvPr id="17" name="Platshållare för bild 5"/>
          <p:cNvSpPr>
            <a:spLocks noGrp="1"/>
          </p:cNvSpPr>
          <p:nvPr>
            <p:ph type="pic" sz="quarter" idx="18"/>
          </p:nvPr>
        </p:nvSpPr>
        <p:spPr>
          <a:xfrm>
            <a:off x="8045133" y="3429000"/>
            <a:ext cx="2928937" cy="1768475"/>
          </a:xfrm>
        </p:spPr>
        <p:txBody>
          <a:bodyPr/>
          <a:lstStyle/>
          <a:p>
            <a:endParaRPr lang="sv-SE"/>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476663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endParaRPr lang="sv-SE"/>
          </a:p>
        </p:txBody>
      </p:sp>
      <p:sp>
        <p:nvSpPr>
          <p:cNvPr id="15" name="Platshållare för bild 5"/>
          <p:cNvSpPr>
            <a:spLocks noGrp="1"/>
          </p:cNvSpPr>
          <p:nvPr>
            <p:ph type="pic" sz="quarter" idx="16"/>
          </p:nvPr>
        </p:nvSpPr>
        <p:spPr>
          <a:xfrm>
            <a:off x="5121273" y="3026570"/>
            <a:ext cx="1431131" cy="843756"/>
          </a:xfrm>
        </p:spPr>
        <p:txBody>
          <a:bodyPr/>
          <a:lstStyle/>
          <a:p>
            <a:endParaRPr lang="sv-SE"/>
          </a:p>
        </p:txBody>
      </p:sp>
      <p:sp>
        <p:nvSpPr>
          <p:cNvPr id="16" name="Platshållare för bild 5"/>
          <p:cNvSpPr>
            <a:spLocks noGrp="1"/>
          </p:cNvSpPr>
          <p:nvPr>
            <p:ph type="pic" sz="quarter" idx="17"/>
          </p:nvPr>
        </p:nvSpPr>
        <p:spPr>
          <a:xfrm>
            <a:off x="6584950" y="1219200"/>
            <a:ext cx="5607050" cy="3536950"/>
          </a:xfrm>
        </p:spPr>
        <p:txBody>
          <a:bodyPr/>
          <a:lstStyle/>
          <a:p>
            <a:endParaRPr lang="sv-SE"/>
          </a:p>
        </p:txBody>
      </p:sp>
      <p:sp>
        <p:nvSpPr>
          <p:cNvPr id="8" name="Rubrik 7"/>
          <p:cNvSpPr>
            <a:spLocks noGrp="1"/>
          </p:cNvSpPr>
          <p:nvPr>
            <p:ph type="title"/>
          </p:nvPr>
        </p:nvSpPr>
        <p:spPr>
          <a:xfrm>
            <a:off x="1217613" y="3429000"/>
            <a:ext cx="3411537" cy="1327150"/>
          </a:xfrm>
        </p:spPr>
        <p:txBody>
          <a:bodyPr anchor="b"/>
          <a:lstStyle/>
          <a:p>
            <a:r>
              <a:rPr lang="sv-SE"/>
              <a:t>Klicka här för att ändra format</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9346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393218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endParaRPr lang="sv-SE"/>
          </a:p>
        </p:txBody>
      </p:sp>
      <p:sp>
        <p:nvSpPr>
          <p:cNvPr id="15" name="Platshållare för bild 5"/>
          <p:cNvSpPr>
            <a:spLocks noGrp="1"/>
          </p:cNvSpPr>
          <p:nvPr>
            <p:ph type="pic" sz="quarter" idx="16"/>
          </p:nvPr>
        </p:nvSpPr>
        <p:spPr>
          <a:xfrm>
            <a:off x="1226191" y="1219200"/>
            <a:ext cx="1945633" cy="1772446"/>
          </a:xfrm>
          <a:ln w="28575">
            <a:noFill/>
          </a:ln>
        </p:spPr>
        <p:txBody>
          <a:bodyPr/>
          <a:lstStyle/>
          <a:p>
            <a:endParaRPr lang="sv-SE"/>
          </a:p>
        </p:txBody>
      </p:sp>
      <p:sp>
        <p:nvSpPr>
          <p:cNvPr id="16" name="Platshållare för bild 5"/>
          <p:cNvSpPr>
            <a:spLocks noGrp="1"/>
          </p:cNvSpPr>
          <p:nvPr>
            <p:ph type="pic" sz="quarter" idx="17"/>
          </p:nvPr>
        </p:nvSpPr>
        <p:spPr>
          <a:xfrm>
            <a:off x="3193256" y="1219200"/>
            <a:ext cx="3388520" cy="1768475"/>
          </a:xfrm>
          <a:ln w="28575">
            <a:noFill/>
          </a:ln>
        </p:spPr>
        <p:txBody>
          <a:bodyPr/>
          <a:lstStyle/>
          <a:p>
            <a:endParaRPr lang="sv-SE"/>
          </a:p>
        </p:txBody>
      </p:sp>
      <p:sp>
        <p:nvSpPr>
          <p:cNvPr id="8" name="Platshållare för bild 5"/>
          <p:cNvSpPr>
            <a:spLocks noGrp="1"/>
          </p:cNvSpPr>
          <p:nvPr>
            <p:ph type="pic" sz="quarter" idx="18"/>
          </p:nvPr>
        </p:nvSpPr>
        <p:spPr>
          <a:xfrm>
            <a:off x="4647572" y="3004768"/>
            <a:ext cx="3402958" cy="1751382"/>
          </a:xfrm>
          <a:ln w="28575">
            <a:noFill/>
          </a:ln>
        </p:spPr>
        <p:txBody>
          <a:bodyPr/>
          <a:lstStyle/>
          <a:p>
            <a:endParaRPr lang="sv-SE"/>
          </a:p>
        </p:txBody>
      </p:sp>
      <p:sp>
        <p:nvSpPr>
          <p:cNvPr id="9" name="Platshållare för bild 5"/>
          <p:cNvSpPr>
            <a:spLocks noGrp="1"/>
          </p:cNvSpPr>
          <p:nvPr>
            <p:ph type="pic" sz="quarter" idx="19"/>
          </p:nvPr>
        </p:nvSpPr>
        <p:spPr>
          <a:xfrm>
            <a:off x="4647573" y="4780389"/>
            <a:ext cx="2410452" cy="858411"/>
          </a:xfrm>
          <a:ln w="28575">
            <a:noFill/>
          </a:ln>
        </p:spPr>
        <p:txBody>
          <a:bodyPr/>
          <a:lstStyle/>
          <a:p>
            <a:endParaRPr lang="sv-SE"/>
          </a:p>
        </p:txBody>
      </p:sp>
      <p:sp>
        <p:nvSpPr>
          <p:cNvPr id="10" name="Platshållare för bild 5"/>
          <p:cNvSpPr>
            <a:spLocks noGrp="1"/>
          </p:cNvSpPr>
          <p:nvPr>
            <p:ph type="pic" sz="quarter" idx="20"/>
          </p:nvPr>
        </p:nvSpPr>
        <p:spPr>
          <a:xfrm>
            <a:off x="7085973" y="4780389"/>
            <a:ext cx="962652" cy="858411"/>
          </a:xfrm>
          <a:ln w="28575">
            <a:noFill/>
          </a:ln>
        </p:spPr>
        <p:txBody>
          <a:bodyPr/>
          <a:lstStyle/>
          <a:p>
            <a:endParaRPr lang="sv-SE"/>
          </a:p>
        </p:txBody>
      </p:sp>
      <p:sp>
        <p:nvSpPr>
          <p:cNvPr id="11" name="Platshållare för bild 5"/>
          <p:cNvSpPr>
            <a:spLocks noGrp="1"/>
          </p:cNvSpPr>
          <p:nvPr>
            <p:ph type="pic" sz="quarter" idx="21"/>
          </p:nvPr>
        </p:nvSpPr>
        <p:spPr>
          <a:xfrm>
            <a:off x="6598444" y="1219200"/>
            <a:ext cx="2905125" cy="1768475"/>
          </a:xfrm>
          <a:ln w="28575">
            <a:noFill/>
          </a:ln>
        </p:spPr>
        <p:txBody>
          <a:bodyPr/>
          <a:lstStyle/>
          <a:p>
            <a:endParaRPr lang="sv-SE"/>
          </a:p>
        </p:txBody>
      </p:sp>
      <p:sp>
        <p:nvSpPr>
          <p:cNvPr id="12" name="Platshållare för bild 5"/>
          <p:cNvSpPr>
            <a:spLocks noGrp="1"/>
          </p:cNvSpPr>
          <p:nvPr>
            <p:ph type="pic" sz="quarter" idx="22"/>
          </p:nvPr>
        </p:nvSpPr>
        <p:spPr>
          <a:xfrm>
            <a:off x="8070055" y="3004768"/>
            <a:ext cx="2895537" cy="2634032"/>
          </a:xfrm>
          <a:ln w="38100">
            <a:noFill/>
          </a:ln>
        </p:spPr>
        <p:txBody>
          <a:bodyPr/>
          <a:lstStyle/>
          <a:p>
            <a:endParaRPr lang="sv-SE"/>
          </a:p>
        </p:txBody>
      </p:sp>
      <p:sp>
        <p:nvSpPr>
          <p:cNvPr id="13" name="Platshållare för bild 5"/>
          <p:cNvSpPr>
            <a:spLocks noGrp="1"/>
          </p:cNvSpPr>
          <p:nvPr>
            <p:ph type="pic" sz="quarter" idx="23"/>
          </p:nvPr>
        </p:nvSpPr>
        <p:spPr>
          <a:xfrm>
            <a:off x="9518775" y="1221849"/>
            <a:ext cx="1456468" cy="1765826"/>
          </a:xfrm>
          <a:ln w="28575">
            <a:noFill/>
          </a:ln>
        </p:spPr>
        <p:txBody>
          <a:bodyPr/>
          <a:lstStyle/>
          <a:p>
            <a:endParaRPr lang="sv-SE"/>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756957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a:t>Klicka här för att ändra format</a:t>
            </a:r>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600494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256460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5AFDF-F38A-6B30-69FE-0AC7C90D8B8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0B9DF19-7947-0DE5-3F1D-BBE8E65FC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A0FCC3-B525-2200-E872-82851FF86582}"/>
              </a:ext>
            </a:extLst>
          </p:cNvPr>
          <p:cNvSpPr>
            <a:spLocks noGrp="1"/>
          </p:cNvSpPr>
          <p:nvPr>
            <p:ph type="dt" sz="half" idx="10"/>
          </p:nvPr>
        </p:nvSpPr>
        <p:spPr/>
        <p:txBody>
          <a:bodyPr/>
          <a:lstStyle/>
          <a:p>
            <a:fld id="{F7AFFB9B-9FB8-469E-96F9-4D32314110B6}" type="datetimeFigureOut">
              <a:rPr lang="en-US" smtClean="0"/>
              <a:t>8/16/2024</a:t>
            </a:fld>
            <a:endParaRPr lang="en-US"/>
          </a:p>
        </p:txBody>
      </p:sp>
      <p:sp>
        <p:nvSpPr>
          <p:cNvPr id="5" name="Platshållare för sidfot 4">
            <a:extLst>
              <a:ext uri="{FF2B5EF4-FFF2-40B4-BE49-F238E27FC236}">
                <a16:creationId xmlns:a16="http://schemas.microsoft.com/office/drawing/2014/main" id="{B4E6FF4E-EACC-4624-16D7-6428B67032D6}"/>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0DE4620F-2EB4-478B-14B4-B7964FCD8C0C}"/>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668742045"/>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F3E8E1-3624-8BAF-89B1-F856A313EF0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9E146F-D43E-901B-66F7-1523A0F1BB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50D9CE-A06E-D26E-A992-5054D2D42B2B}"/>
              </a:ext>
            </a:extLst>
          </p:cNvPr>
          <p:cNvSpPr>
            <a:spLocks noGrp="1"/>
          </p:cNvSpPr>
          <p:nvPr>
            <p:ph type="dt" sz="half" idx="10"/>
          </p:nvPr>
        </p:nvSpPr>
        <p:spPr/>
        <p:txBody>
          <a:bodyPr/>
          <a:lstStyle/>
          <a:p>
            <a:fld id="{8EFBDC27-E420-4878-9EE6-7B9656D6442A}" type="datetimeFigureOut">
              <a:rPr lang="en-US" smtClean="0"/>
              <a:t>8/16/2024</a:t>
            </a:fld>
            <a:endParaRPr lang="en-US"/>
          </a:p>
        </p:txBody>
      </p:sp>
      <p:sp>
        <p:nvSpPr>
          <p:cNvPr id="5" name="Platshållare för sidfot 4">
            <a:extLst>
              <a:ext uri="{FF2B5EF4-FFF2-40B4-BE49-F238E27FC236}">
                <a16:creationId xmlns:a16="http://schemas.microsoft.com/office/drawing/2014/main" id="{5AB8F46A-CAF6-6170-C206-DFB7C94CD2DB}"/>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2B3392A0-F219-543A-59FF-B410098CC9D0}"/>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167765354"/>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57EE4-1E02-8107-DF5D-1BA4681750F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154F941-153B-53A4-2529-0EB39D06D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C92EA1E-EBD1-48F4-34C5-019B7AA57434}"/>
              </a:ext>
            </a:extLst>
          </p:cNvPr>
          <p:cNvSpPr>
            <a:spLocks noGrp="1"/>
          </p:cNvSpPr>
          <p:nvPr>
            <p:ph type="dt" sz="half" idx="10"/>
          </p:nvPr>
        </p:nvSpPr>
        <p:spPr/>
        <p:txBody>
          <a:bodyPr/>
          <a:lstStyle/>
          <a:p>
            <a:fld id="{0F7F47CF-67C9-420C-80A5-E2069FF0C2DF}" type="datetimeFigureOut">
              <a:rPr lang="en-US" smtClean="0"/>
              <a:t>8/16/2024</a:t>
            </a:fld>
            <a:endParaRPr lang="en-US"/>
          </a:p>
        </p:txBody>
      </p:sp>
      <p:sp>
        <p:nvSpPr>
          <p:cNvPr id="5" name="Platshållare för sidfot 4">
            <a:extLst>
              <a:ext uri="{FF2B5EF4-FFF2-40B4-BE49-F238E27FC236}">
                <a16:creationId xmlns:a16="http://schemas.microsoft.com/office/drawing/2014/main" id="{55C4934A-552F-FE95-0DC7-AF556D735371}"/>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41FEA9C6-D5D6-732C-41EB-28BF8D14887F}"/>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067928375"/>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046F0-80BC-8117-86EA-902F1F7190B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89E2478-4A12-CA51-E858-6899814C2E6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DCA9A7F-F076-C3D8-4779-BDB0A1FB3FA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D735561-78B7-A2DC-D2F8-B1D06F1A45E7}"/>
              </a:ext>
            </a:extLst>
          </p:cNvPr>
          <p:cNvSpPr>
            <a:spLocks noGrp="1"/>
          </p:cNvSpPr>
          <p:nvPr>
            <p:ph type="dt" sz="half" idx="10"/>
          </p:nvPr>
        </p:nvSpPr>
        <p:spPr/>
        <p:txBody>
          <a:bodyPr/>
          <a:lstStyle/>
          <a:p>
            <a:fld id="{B61BEF0D-F0BB-DE4B-95CE-6DB70DBA9567}" type="datetimeFigureOut">
              <a:rPr lang="en-US" smtClean="0"/>
              <a:pPr/>
              <a:t>8/16/2024</a:t>
            </a:fld>
            <a:endParaRPr lang="en-US"/>
          </a:p>
        </p:txBody>
      </p:sp>
      <p:sp>
        <p:nvSpPr>
          <p:cNvPr id="6" name="Platshållare för sidfot 5">
            <a:extLst>
              <a:ext uri="{FF2B5EF4-FFF2-40B4-BE49-F238E27FC236}">
                <a16:creationId xmlns:a16="http://schemas.microsoft.com/office/drawing/2014/main" id="{4872AADD-8D80-B51F-29B6-29A59945842B}"/>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025AEA4F-68CD-A74B-117B-C38C0CF86B78}"/>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797149161"/>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D0E5E-F627-9B69-91D8-EEB71C4A588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4CFA4D5-5CB4-6ED8-D923-B35A0B7E7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9D97C77-54C7-17D4-D772-9ED5DA6DE29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66E4C50-624E-0A65-FB19-5DD8AD322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B9017D-BCDB-E2B8-E421-D3D9E19E068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36F424A-587A-4864-9526-837DC213A751}"/>
              </a:ext>
            </a:extLst>
          </p:cNvPr>
          <p:cNvSpPr>
            <a:spLocks noGrp="1"/>
          </p:cNvSpPr>
          <p:nvPr>
            <p:ph type="dt" sz="half" idx="10"/>
          </p:nvPr>
        </p:nvSpPr>
        <p:spPr/>
        <p:txBody>
          <a:bodyPr/>
          <a:lstStyle/>
          <a:p>
            <a:fld id="{76BEA702-9B29-41CC-9BCC-3DF8A0D379FE}" type="datetimeFigureOut">
              <a:rPr lang="en-US" smtClean="0"/>
              <a:t>8/16/2024</a:t>
            </a:fld>
            <a:endParaRPr lang="en-US"/>
          </a:p>
        </p:txBody>
      </p:sp>
      <p:sp>
        <p:nvSpPr>
          <p:cNvPr id="8" name="Platshållare för sidfot 7">
            <a:extLst>
              <a:ext uri="{FF2B5EF4-FFF2-40B4-BE49-F238E27FC236}">
                <a16:creationId xmlns:a16="http://schemas.microsoft.com/office/drawing/2014/main" id="{137E4F7F-1DC4-EB7D-4111-474A918E1D03}"/>
              </a:ext>
            </a:extLst>
          </p:cNvPr>
          <p:cNvSpPr>
            <a:spLocks noGrp="1"/>
          </p:cNvSpPr>
          <p:nvPr>
            <p:ph type="ftr" sz="quarter" idx="11"/>
          </p:nvPr>
        </p:nvSpPr>
        <p:spPr/>
        <p:txBody>
          <a:bodyPr/>
          <a:lstStyle/>
          <a:p>
            <a:endParaRPr lang="en-US"/>
          </a:p>
        </p:txBody>
      </p:sp>
      <p:sp>
        <p:nvSpPr>
          <p:cNvPr id="9" name="Platshållare för bildnummer 8">
            <a:extLst>
              <a:ext uri="{FF2B5EF4-FFF2-40B4-BE49-F238E27FC236}">
                <a16:creationId xmlns:a16="http://schemas.microsoft.com/office/drawing/2014/main" id="{6FA9298E-BED1-D207-95FF-6E2BC70ECA65}"/>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55777305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A44E8D-D8B2-04B5-CE41-544398D029E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6B13A02-6D00-3B9D-DC88-909ADA719894}"/>
              </a:ext>
            </a:extLst>
          </p:cNvPr>
          <p:cNvSpPr>
            <a:spLocks noGrp="1"/>
          </p:cNvSpPr>
          <p:nvPr>
            <p:ph type="dt" sz="half" idx="10"/>
          </p:nvPr>
        </p:nvSpPr>
        <p:spPr/>
        <p:txBody>
          <a:bodyPr/>
          <a:lstStyle/>
          <a:p>
            <a:fld id="{097649AC-CB8F-4FF1-9A34-5861C74DD0A7}" type="datetimeFigureOut">
              <a:rPr lang="en-US" smtClean="0"/>
              <a:t>8/16/2024</a:t>
            </a:fld>
            <a:endParaRPr lang="en-US"/>
          </a:p>
        </p:txBody>
      </p:sp>
      <p:sp>
        <p:nvSpPr>
          <p:cNvPr id="4" name="Platshållare för sidfot 3">
            <a:extLst>
              <a:ext uri="{FF2B5EF4-FFF2-40B4-BE49-F238E27FC236}">
                <a16:creationId xmlns:a16="http://schemas.microsoft.com/office/drawing/2014/main" id="{4F70A953-98AF-48F0-AF31-0872B6982213}"/>
              </a:ext>
            </a:extLst>
          </p:cNvPr>
          <p:cNvSpPr>
            <a:spLocks noGrp="1"/>
          </p:cNvSpPr>
          <p:nvPr>
            <p:ph type="ftr" sz="quarter" idx="11"/>
          </p:nvPr>
        </p:nvSpPr>
        <p:spPr/>
        <p:txBody>
          <a:bodyPr/>
          <a:lstStyle/>
          <a:p>
            <a:endParaRPr lang="en-US"/>
          </a:p>
        </p:txBody>
      </p:sp>
      <p:sp>
        <p:nvSpPr>
          <p:cNvPr id="5" name="Platshållare för bildnummer 4">
            <a:extLst>
              <a:ext uri="{FF2B5EF4-FFF2-40B4-BE49-F238E27FC236}">
                <a16:creationId xmlns:a16="http://schemas.microsoft.com/office/drawing/2014/main" id="{5B6AB880-F7F4-F679-4232-A4FB3A38BA10}"/>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64535485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EE038C3-ECE1-88CB-6FC9-16A67CDC73A8}"/>
              </a:ext>
            </a:extLst>
          </p:cNvPr>
          <p:cNvSpPr>
            <a:spLocks noGrp="1"/>
          </p:cNvSpPr>
          <p:nvPr>
            <p:ph type="dt" sz="half" idx="10"/>
          </p:nvPr>
        </p:nvSpPr>
        <p:spPr/>
        <p:txBody>
          <a:bodyPr/>
          <a:lstStyle/>
          <a:p>
            <a:fld id="{3EC5CECA-2D3A-4680-9B49-752200DE467C}" type="datetimeFigureOut">
              <a:rPr lang="en-US" smtClean="0"/>
              <a:t>8/16/2024</a:t>
            </a:fld>
            <a:endParaRPr lang="en-US"/>
          </a:p>
        </p:txBody>
      </p:sp>
      <p:sp>
        <p:nvSpPr>
          <p:cNvPr id="3" name="Platshållare för sidfot 2">
            <a:extLst>
              <a:ext uri="{FF2B5EF4-FFF2-40B4-BE49-F238E27FC236}">
                <a16:creationId xmlns:a16="http://schemas.microsoft.com/office/drawing/2014/main" id="{6E2390AD-AFF4-AD95-56EA-0B5005F6E869}"/>
              </a:ext>
            </a:extLst>
          </p:cNvPr>
          <p:cNvSpPr>
            <a:spLocks noGrp="1"/>
          </p:cNvSpPr>
          <p:nvPr>
            <p:ph type="ftr" sz="quarter" idx="11"/>
          </p:nvPr>
        </p:nvSpPr>
        <p:spPr/>
        <p:txBody>
          <a:bodyPr/>
          <a:lstStyle/>
          <a:p>
            <a:endParaRPr lang="en-US"/>
          </a:p>
        </p:txBody>
      </p:sp>
      <p:sp>
        <p:nvSpPr>
          <p:cNvPr id="4" name="Platshållare för bildnummer 3">
            <a:extLst>
              <a:ext uri="{FF2B5EF4-FFF2-40B4-BE49-F238E27FC236}">
                <a16:creationId xmlns:a16="http://schemas.microsoft.com/office/drawing/2014/main" id="{00CDFBB3-9B72-D30B-D1A6-5D9F268F6A7F}"/>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16872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3"/>
          </p:nvPr>
        </p:nvSpPr>
        <p:spPr>
          <a:xfrm>
            <a:off x="0" y="2101850"/>
            <a:ext cx="1219200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8313796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12FB6E-DE6E-6EB4-6FA7-F866A6682A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2004BE-FCA7-60F0-6870-2C8EE10D3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B7872F-D388-89C8-2A42-8AB562A81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3245FD0-F034-73DC-629D-B3BFB3163AB1}"/>
              </a:ext>
            </a:extLst>
          </p:cNvPr>
          <p:cNvSpPr>
            <a:spLocks noGrp="1"/>
          </p:cNvSpPr>
          <p:nvPr>
            <p:ph type="dt" sz="half" idx="10"/>
          </p:nvPr>
        </p:nvSpPr>
        <p:spPr/>
        <p:txBody>
          <a:bodyPr/>
          <a:lstStyle/>
          <a:p>
            <a:fld id="{B61BEF0D-F0BB-DE4B-95CE-6DB70DBA9567}" type="datetimeFigureOut">
              <a:rPr lang="en-US" smtClean="0"/>
              <a:pPr/>
              <a:t>8/16/2024</a:t>
            </a:fld>
            <a:endParaRPr lang="en-US"/>
          </a:p>
        </p:txBody>
      </p:sp>
      <p:sp>
        <p:nvSpPr>
          <p:cNvPr id="6" name="Platshållare för sidfot 5">
            <a:extLst>
              <a:ext uri="{FF2B5EF4-FFF2-40B4-BE49-F238E27FC236}">
                <a16:creationId xmlns:a16="http://schemas.microsoft.com/office/drawing/2014/main" id="{ED34DDB1-C2D6-CC40-3579-97AAA890B9C8}"/>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B4F03F5C-BD9A-C020-FEEA-FE260F38FE3C}"/>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5467028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5B4DC2-D05B-CC32-DB74-1F1277BAF8C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3F5B73E-86C0-CC06-5641-7BB27ABC5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169BD7C-24FF-EE55-AD2C-BD585C7B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B1EC71A-116E-A737-2FE4-D15AA3AC3A27}"/>
              </a:ext>
            </a:extLst>
          </p:cNvPr>
          <p:cNvSpPr>
            <a:spLocks noGrp="1"/>
          </p:cNvSpPr>
          <p:nvPr>
            <p:ph type="dt" sz="half" idx="10"/>
          </p:nvPr>
        </p:nvSpPr>
        <p:spPr/>
        <p:txBody>
          <a:bodyPr/>
          <a:lstStyle/>
          <a:p>
            <a:fld id="{12EF78E3-FDA3-4D28-AAA2-0B81F349A39D}" type="datetimeFigureOut">
              <a:rPr lang="en-US" smtClean="0"/>
              <a:t>8/16/2024</a:t>
            </a:fld>
            <a:endParaRPr lang="en-US"/>
          </a:p>
        </p:txBody>
      </p:sp>
      <p:sp>
        <p:nvSpPr>
          <p:cNvPr id="6" name="Platshållare för sidfot 5">
            <a:extLst>
              <a:ext uri="{FF2B5EF4-FFF2-40B4-BE49-F238E27FC236}">
                <a16:creationId xmlns:a16="http://schemas.microsoft.com/office/drawing/2014/main" id="{0781E987-A576-ABB6-27C7-0370B227795F}"/>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B76939CF-2A91-9363-B469-4491368F7100}"/>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237215726"/>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2940F4-BF36-73BE-895D-607EC847717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71E8E12-8CA4-488A-00B2-AEFF4683D69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B830F2-F1C0-03FC-C042-56F3EB0414F8}"/>
              </a:ext>
            </a:extLst>
          </p:cNvPr>
          <p:cNvSpPr>
            <a:spLocks noGrp="1"/>
          </p:cNvSpPr>
          <p:nvPr>
            <p:ph type="dt" sz="half" idx="10"/>
          </p:nvPr>
        </p:nvSpPr>
        <p:spPr/>
        <p:txBody>
          <a:bodyPr/>
          <a:lstStyle/>
          <a:p>
            <a:fld id="{49FF1211-4E0C-4AB3-B04F-585959BDAFE8}" type="datetimeFigureOut">
              <a:rPr lang="en-US" smtClean="0"/>
              <a:t>8/16/2024</a:t>
            </a:fld>
            <a:endParaRPr lang="en-US"/>
          </a:p>
        </p:txBody>
      </p:sp>
      <p:sp>
        <p:nvSpPr>
          <p:cNvPr id="5" name="Platshållare för sidfot 4">
            <a:extLst>
              <a:ext uri="{FF2B5EF4-FFF2-40B4-BE49-F238E27FC236}">
                <a16:creationId xmlns:a16="http://schemas.microsoft.com/office/drawing/2014/main" id="{FAF895A1-3F74-BEE5-00E7-1729B3052146}"/>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1540DB2F-7D8D-5DBF-EBAE-862DC29D8521}"/>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337057727"/>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9221BB2-7991-4AED-FFC9-D268F524B04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6B33CA-4EF1-D876-1D33-BFD3D71114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24E397-5F2C-D331-C0C9-EB93F9A23056}"/>
              </a:ext>
            </a:extLst>
          </p:cNvPr>
          <p:cNvSpPr>
            <a:spLocks noGrp="1"/>
          </p:cNvSpPr>
          <p:nvPr>
            <p:ph type="dt" sz="half" idx="10"/>
          </p:nvPr>
        </p:nvSpPr>
        <p:spPr/>
        <p:txBody>
          <a:bodyPr/>
          <a:lstStyle/>
          <a:p>
            <a:fld id="{28BDECAF-D3BE-4069-9C78-642ECCD01477}" type="datetimeFigureOut">
              <a:rPr lang="en-US" smtClean="0"/>
              <a:t>8/16/2024</a:t>
            </a:fld>
            <a:endParaRPr lang="en-US"/>
          </a:p>
        </p:txBody>
      </p:sp>
      <p:sp>
        <p:nvSpPr>
          <p:cNvPr id="5" name="Platshållare för sidfot 4">
            <a:extLst>
              <a:ext uri="{FF2B5EF4-FFF2-40B4-BE49-F238E27FC236}">
                <a16:creationId xmlns:a16="http://schemas.microsoft.com/office/drawing/2014/main" id="{7F4245C2-E233-78A6-154F-56CB678BF72C}"/>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CAAC090E-06B9-8365-69C0-4D5AC053F4C6}"/>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729510127"/>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1051216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2712980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0396882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96066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2123630" y="512494"/>
            <a:ext cx="7970793" cy="1112021"/>
          </a:xfrm>
          <a:prstGeom prst="rect">
            <a:avLst/>
          </a:prstGeom>
        </p:spPr>
        <p:txBody>
          <a:bodyPr anchor="b" anchorCtr="0"/>
          <a:lstStyle>
            <a:lvl1pPr>
              <a:defRPr sz="3200" b="1" baseline="0">
                <a:solidFill>
                  <a:srgbClr val="0070C0"/>
                </a:solidFill>
              </a:defRPr>
            </a:lvl1pPr>
          </a:lstStyle>
          <a:p>
            <a:r>
              <a:rPr lang="sv-SE"/>
              <a:t>Klicka här för att ändra format</a:t>
            </a:r>
          </a:p>
        </p:txBody>
      </p:sp>
      <p:sp>
        <p:nvSpPr>
          <p:cNvPr id="16" name="Platshållare för innehåll 2"/>
          <p:cNvSpPr>
            <a:spLocks noGrp="1"/>
          </p:cNvSpPr>
          <p:nvPr>
            <p:ph sz="half" idx="1"/>
          </p:nvPr>
        </p:nvSpPr>
        <p:spPr>
          <a:xfrm>
            <a:off x="2123629" y="1753272"/>
            <a:ext cx="7970795" cy="4065445"/>
          </a:xfrm>
          <a:prstGeom prst="rect">
            <a:avLst/>
          </a:prstGeom>
        </p:spPr>
        <p:txBody>
          <a:bodyPr/>
          <a:lstStyle>
            <a:lvl1pPr marL="380990" indent="-380990">
              <a:lnSpc>
                <a:spcPct val="110000"/>
              </a:lnSpc>
              <a:spcBef>
                <a:spcPts val="1067"/>
              </a:spcBef>
              <a:buFont typeface="Arial" panose="020B0604020202020204" pitchFamily="34" charset="0"/>
              <a:buChar char="•"/>
              <a:defRPr sz="2133">
                <a:latin typeface="+mn-lt"/>
              </a:defRPr>
            </a:lvl1pPr>
            <a:lvl2pPr marL="1096406" indent="-380990">
              <a:buFont typeface="Arial" panose="020B0604020202020204" pitchFamily="34" charset="0"/>
              <a:buChar char="•"/>
              <a:defRPr sz="2133"/>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a:t>Klicka här för att ändra format på bakgrundstexten</a:t>
            </a:r>
          </a:p>
        </p:txBody>
      </p:sp>
    </p:spTree>
    <p:extLst>
      <p:ext uri="{BB962C8B-B14F-4D97-AF65-F5344CB8AC3E}">
        <p14:creationId xmlns:p14="http://schemas.microsoft.com/office/powerpoint/2010/main" val="21271381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a:t>Klicka här för att ändra format på bakgrundstexten</a:t>
            </a:r>
          </a:p>
          <a:p>
            <a:pPr lvl="1"/>
            <a:r>
              <a:rPr lang="sv-SE"/>
              <a:t>Nivå två</a:t>
            </a:r>
          </a:p>
          <a:p>
            <a:pPr lvl="2"/>
            <a:r>
              <a:rPr lang="sv-SE"/>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2536896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3.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alpha val="89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tx1"/>
                </a:solidFill>
              </a:defRPr>
            </a:lvl1pPr>
          </a:lstStyle>
          <a:p>
            <a:fld id="{77247564-E29A-4039-A521-FA633551344B}" type="slidenum">
              <a:rPr lang="sv-SE" smtClean="0"/>
              <a:pPr/>
              <a:t>‹#›</a:t>
            </a:fld>
            <a:endParaRPr lang="sv-SE"/>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a:latin typeface="Source Sans Pro" panose="020B0503030403020204" pitchFamily="34" charset="0"/>
              </a:rPr>
              <a:t>NORRBOTTEN.SE</a:t>
            </a:r>
          </a:p>
        </p:txBody>
      </p:sp>
      <p:grpSp>
        <p:nvGrpSpPr>
          <p:cNvPr id="144" name="Grupp 143"/>
          <p:cNvGrpSpPr/>
          <p:nvPr userDrawn="1"/>
        </p:nvGrpSpPr>
        <p:grpSpPr>
          <a:xfrm>
            <a:off x="9389336" y="6076780"/>
            <a:ext cx="1576257" cy="238946"/>
            <a:chOff x="11130039" y="2821913"/>
            <a:chExt cx="649288" cy="98426"/>
          </a:xfrm>
        </p:grpSpPr>
        <p:sp>
          <p:nvSpPr>
            <p:cNvPr id="124" name="Oval 65"/>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Freeform 66"/>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Freeform 67"/>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7" name="Freeform 68"/>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Freeform 69"/>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9" name="Freeform 70"/>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0" name="Freeform 71"/>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1" name="Rectangle 72"/>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Freeform 73"/>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 name="Freeform 74"/>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Freeform 75"/>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5" name="Freeform 76"/>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Freeform 77"/>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7" name="Freeform 78"/>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8" name="Freeform 79"/>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9" name="Freeform 80"/>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0" name="Freeform 81"/>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82"/>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83"/>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84"/>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408795774"/>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65" r:id="rId3"/>
    <p:sldLayoutId id="2147483663" r:id="rId4"/>
    <p:sldLayoutId id="2147483674" r:id="rId5"/>
    <p:sldLayoutId id="2147483697" r:id="rId6"/>
    <p:sldLayoutId id="2147483687" r:id="rId7"/>
    <p:sldLayoutId id="2147483670" r:id="rId8"/>
    <p:sldLayoutId id="2147483709" r:id="rId9"/>
    <p:sldLayoutId id="2147483675" r:id="rId10"/>
    <p:sldLayoutId id="2147483710" r:id="rId11"/>
    <p:sldLayoutId id="2147483698" r:id="rId12"/>
    <p:sldLayoutId id="2147483711" r:id="rId13"/>
    <p:sldLayoutId id="2147483669" r:id="rId14"/>
    <p:sldLayoutId id="2147483676" r:id="rId15"/>
    <p:sldLayoutId id="2147483695" r:id="rId16"/>
    <p:sldLayoutId id="2147483671" r:id="rId17"/>
    <p:sldLayoutId id="2147483677" r:id="rId18"/>
    <p:sldLayoutId id="2147483696" r:id="rId19"/>
    <p:sldLayoutId id="2147483683" r:id="rId20"/>
    <p:sldLayoutId id="2147483682" r:id="rId21"/>
    <p:sldLayoutId id="2147483691" r:id="rId22"/>
    <p:sldLayoutId id="2147483684" r:id="rId23"/>
    <p:sldLayoutId id="2147483685" r:id="rId24"/>
    <p:sldLayoutId id="2147483692" r:id="rId25"/>
    <p:sldLayoutId id="2147483680" r:id="rId26"/>
    <p:sldLayoutId id="2147483681" r:id="rId27"/>
    <p:sldLayoutId id="2147483699" r:id="rId28"/>
    <p:sldLayoutId id="2147483664" r:id="rId29"/>
    <p:sldLayoutId id="2147483678" r:id="rId30"/>
    <p:sldLayoutId id="2147483693" r:id="rId31"/>
    <p:sldLayoutId id="2147483672" r:id="rId32"/>
    <p:sldLayoutId id="2147483679" r:id="rId33"/>
    <p:sldLayoutId id="2147483694" r:id="rId34"/>
    <p:sldLayoutId id="2147483702" r:id="rId35"/>
    <p:sldLayoutId id="2147483690" r:id="rId36"/>
    <p:sldLayoutId id="2147483704" r:id="rId37"/>
    <p:sldLayoutId id="2147483701" r:id="rId38"/>
    <p:sldLayoutId id="2147483703" r:id="rId39"/>
    <p:sldLayoutId id="2147483688" r:id="rId40"/>
    <p:sldLayoutId id="2147483686" r:id="rId41"/>
  </p:sldLayoutIdLst>
  <p:hf hdr="0" ftr="0" dt="0"/>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3552">
          <p15:clr>
            <a:srgbClr val="F26B43"/>
          </p15:clr>
        </p15:guide>
        <p15:guide id="9" orient="horz" pos="2996">
          <p15:clr>
            <a:srgbClr val="F26B43"/>
          </p15:clr>
        </p15:guide>
        <p15:guide id="10" orient="horz" pos="2438">
          <p15:clr>
            <a:srgbClr val="F26B43"/>
          </p15:clr>
        </p15:guide>
        <p15:guide id="11" orient="horz" pos="1882">
          <p15:clr>
            <a:srgbClr val="F26B43"/>
          </p15:clr>
        </p15:guide>
        <p15:guide id="12" orient="horz" pos="1324">
          <p15:clr>
            <a:srgbClr val="F26B43"/>
          </p15:clr>
        </p15:guide>
        <p15:guide id="13" orient="horz" pos="768">
          <p15:clr>
            <a:srgbClr val="F26B43"/>
          </p15:clr>
        </p15:guide>
        <p15:guide id="14" pos="3840">
          <p15:clr>
            <a:srgbClr val="F26B43"/>
          </p15:clr>
        </p15:guide>
        <p15:guide id="15" pos="770">
          <p15:clr>
            <a:srgbClr val="F26B43"/>
          </p15:clr>
        </p15:guide>
        <p15:guide id="16" pos="1382">
          <p15:clr>
            <a:srgbClr val="F26B43"/>
          </p15:clr>
        </p15:guide>
        <p15:guide id="17" pos="1998">
          <p15:clr>
            <a:srgbClr val="F26B43"/>
          </p15:clr>
        </p15:guide>
        <p15:guide id="18" pos="2612">
          <p15:clr>
            <a:srgbClr val="F26B43"/>
          </p15:clr>
        </p15:guide>
        <p15:guide id="19" pos="3226">
          <p15:clr>
            <a:srgbClr val="F26B43"/>
          </p15:clr>
        </p15:guide>
        <p15:guide id="20" pos="4454">
          <p15:clr>
            <a:srgbClr val="F26B43"/>
          </p15:clr>
        </p15:guide>
        <p15:guide id="21" pos="5070">
          <p15:clr>
            <a:srgbClr val="F26B43"/>
          </p15:clr>
        </p15:guide>
        <p15:guide id="22" pos="5682">
          <p15:clr>
            <a:srgbClr val="F26B43"/>
          </p15:clr>
        </p15:guide>
        <p15:guide id="23" pos="6298">
          <p15:clr>
            <a:srgbClr val="F26B43"/>
          </p15:clr>
        </p15:guide>
        <p15:guide id="24" pos="6912">
          <p15:clr>
            <a:srgbClr val="F26B43"/>
          </p15:clr>
        </p15:guide>
        <p15:guide id="25" pos="6602">
          <p15:clr>
            <a:srgbClr val="F26B43"/>
          </p15:clr>
        </p15:guide>
        <p15:guide id="26" pos="5990">
          <p15:clr>
            <a:srgbClr val="F26B43"/>
          </p15:clr>
        </p15:guide>
        <p15:guide id="27" pos="5376">
          <p15:clr>
            <a:srgbClr val="F26B43"/>
          </p15:clr>
        </p15:guide>
        <p15:guide id="28" pos="4762">
          <p15:clr>
            <a:srgbClr val="F26B43"/>
          </p15:clr>
        </p15:guide>
        <p15:guide id="29" pos="4146">
          <p15:clr>
            <a:srgbClr val="F26B43"/>
          </p15:clr>
        </p15:guide>
        <p15:guide id="30" pos="3530">
          <p15:clr>
            <a:srgbClr val="F26B43"/>
          </p15:clr>
        </p15:guide>
        <p15:guide id="31" pos="2916">
          <p15:clr>
            <a:srgbClr val="F26B43"/>
          </p15:clr>
        </p15:guide>
        <p15:guide id="32" pos="2304">
          <p15:clr>
            <a:srgbClr val="F26B43"/>
          </p15:clr>
        </p15:guide>
        <p15:guide id="33" pos="1688">
          <p15:clr>
            <a:srgbClr val="F26B43"/>
          </p15:clr>
        </p15:guide>
        <p15:guide id="34" pos="10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alpha val="89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ktangel 6"/>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bg1"/>
                </a:solidFill>
              </a:defRPr>
            </a:lvl1pPr>
          </a:lstStyle>
          <a:p>
            <a:fld id="{77247564-E29A-4039-A521-FA633551344B}" type="slidenum">
              <a:rPr lang="sv-SE" smtClean="0"/>
              <a:pPr/>
              <a:t>‹#›</a:t>
            </a:fld>
            <a:endParaRPr lang="sv-SE"/>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a:solidFill>
                  <a:schemeClr val="bg1"/>
                </a:solidFill>
                <a:latin typeface="Source Sans Pro" panose="020B0503030403020204" pitchFamily="34" charset="0"/>
              </a:rPr>
              <a:t>NORRBOTTEN.SE</a:t>
            </a:r>
          </a:p>
        </p:txBody>
      </p:sp>
      <p:grpSp>
        <p:nvGrpSpPr>
          <p:cNvPr id="145" name="Grupp 144"/>
          <p:cNvGrpSpPr/>
          <p:nvPr userDrawn="1"/>
        </p:nvGrpSpPr>
        <p:grpSpPr>
          <a:xfrm>
            <a:off x="9401009" y="6072890"/>
            <a:ext cx="1571180" cy="238174"/>
            <a:chOff x="11130039" y="2953676"/>
            <a:chExt cx="649288" cy="98425"/>
          </a:xfrm>
        </p:grpSpPr>
        <p:sp>
          <p:nvSpPr>
            <p:cNvPr id="104" name="Oval 45"/>
            <p:cNvSpPr>
              <a:spLocks noChangeArrowheads="1"/>
            </p:cNvSpPr>
            <p:nvPr userDrawn="1"/>
          </p:nvSpPr>
          <p:spPr bwMode="auto">
            <a:xfrm>
              <a:off x="11233227" y="2953676"/>
              <a:ext cx="34925" cy="36513"/>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46"/>
            <p:cNvSpPr>
              <a:spLocks/>
            </p:cNvSpPr>
            <p:nvPr userDrawn="1"/>
          </p:nvSpPr>
          <p:spPr bwMode="auto">
            <a:xfrm>
              <a:off x="11130039" y="2961613"/>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6" name="Freeform 47"/>
            <p:cNvSpPr>
              <a:spLocks/>
            </p:cNvSpPr>
            <p:nvPr userDrawn="1"/>
          </p:nvSpPr>
          <p:spPr bwMode="auto">
            <a:xfrm>
              <a:off x="11258627" y="2963201"/>
              <a:ext cx="158750" cy="88900"/>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7" name="Freeform 48"/>
            <p:cNvSpPr>
              <a:spLocks/>
            </p:cNvSpPr>
            <p:nvPr userDrawn="1"/>
          </p:nvSpPr>
          <p:spPr bwMode="auto">
            <a:xfrm>
              <a:off x="11296727" y="2963201"/>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49"/>
            <p:cNvSpPr>
              <a:spLocks noEditPoints="1"/>
            </p:cNvSpPr>
            <p:nvPr userDrawn="1"/>
          </p:nvSpPr>
          <p:spPr bwMode="auto">
            <a:xfrm>
              <a:off x="11439602" y="2963201"/>
              <a:ext cx="25400"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50"/>
            <p:cNvSpPr>
              <a:spLocks/>
            </p:cNvSpPr>
            <p:nvPr userDrawn="1"/>
          </p:nvSpPr>
          <p:spPr bwMode="auto">
            <a:xfrm>
              <a:off x="11471352" y="2963201"/>
              <a:ext cx="20638" cy="36513"/>
            </a:xfrm>
            <a:custGeom>
              <a:avLst/>
              <a:gdLst>
                <a:gd name="T0" fmla="*/ 0 w 13"/>
                <a:gd name="T1" fmla="*/ 0 h 23"/>
                <a:gd name="T2" fmla="*/ 13 w 13"/>
                <a:gd name="T3" fmla="*/ 0 h 23"/>
                <a:gd name="T4" fmla="*/ 13 w 13"/>
                <a:gd name="T5" fmla="*/ 4 h 23"/>
                <a:gd name="T6" fmla="*/ 4 w 13"/>
                <a:gd name="T7" fmla="*/ 4 h 23"/>
                <a:gd name="T8" fmla="*/ 4 w 13"/>
                <a:gd name="T9" fmla="*/ 8 h 23"/>
                <a:gd name="T10" fmla="*/ 13 w 13"/>
                <a:gd name="T11" fmla="*/ 8 h 23"/>
                <a:gd name="T12" fmla="*/ 13 w 13"/>
                <a:gd name="T13" fmla="*/ 13 h 23"/>
                <a:gd name="T14" fmla="*/ 4 w 13"/>
                <a:gd name="T15" fmla="*/ 13 h 23"/>
                <a:gd name="T16" fmla="*/ 4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4" y="4"/>
                  </a:lnTo>
                  <a:lnTo>
                    <a:pt x="4" y="8"/>
                  </a:lnTo>
                  <a:lnTo>
                    <a:pt x="13" y="8"/>
                  </a:lnTo>
                  <a:lnTo>
                    <a:pt x="13" y="13"/>
                  </a:lnTo>
                  <a:lnTo>
                    <a:pt x="4" y="13"/>
                  </a:lnTo>
                  <a:lnTo>
                    <a:pt x="4" y="18"/>
                  </a:lnTo>
                  <a:lnTo>
                    <a:pt x="13" y="18"/>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51"/>
            <p:cNvSpPr>
              <a:spLocks/>
            </p:cNvSpPr>
            <p:nvPr userDrawn="1"/>
          </p:nvSpPr>
          <p:spPr bwMode="auto">
            <a:xfrm>
              <a:off x="11498339" y="2961613"/>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Rectangle 52"/>
            <p:cNvSpPr>
              <a:spLocks noChangeArrowheads="1"/>
            </p:cNvSpPr>
            <p:nvPr userDrawn="1"/>
          </p:nvSpPr>
          <p:spPr bwMode="auto">
            <a:xfrm>
              <a:off x="11539614" y="2963201"/>
              <a:ext cx="7938"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53"/>
            <p:cNvSpPr>
              <a:spLocks noEditPoints="1"/>
            </p:cNvSpPr>
            <p:nvPr userDrawn="1"/>
          </p:nvSpPr>
          <p:spPr bwMode="auto">
            <a:xfrm>
              <a:off x="11553902" y="2961613"/>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Freeform 54"/>
            <p:cNvSpPr>
              <a:spLocks/>
            </p:cNvSpPr>
            <p:nvPr userDrawn="1"/>
          </p:nvSpPr>
          <p:spPr bwMode="auto">
            <a:xfrm>
              <a:off x="11598352" y="2963201"/>
              <a:ext cx="33338" cy="36513"/>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Freeform 55"/>
            <p:cNvSpPr>
              <a:spLocks/>
            </p:cNvSpPr>
            <p:nvPr userDrawn="1"/>
          </p:nvSpPr>
          <p:spPr bwMode="auto">
            <a:xfrm>
              <a:off x="11439602" y="3014001"/>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56"/>
            <p:cNvSpPr>
              <a:spLocks noEditPoints="1"/>
            </p:cNvSpPr>
            <p:nvPr userDrawn="1"/>
          </p:nvSpPr>
          <p:spPr bwMode="auto">
            <a:xfrm>
              <a:off x="11479289"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57"/>
            <p:cNvSpPr>
              <a:spLocks noEditPoints="1"/>
            </p:cNvSpPr>
            <p:nvPr userDrawn="1"/>
          </p:nvSpPr>
          <p:spPr bwMode="auto">
            <a:xfrm>
              <a:off x="11523739" y="3014001"/>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58"/>
            <p:cNvSpPr>
              <a:spLocks noEditPoints="1"/>
            </p:cNvSpPr>
            <p:nvPr userDrawn="1"/>
          </p:nvSpPr>
          <p:spPr bwMode="auto">
            <a:xfrm>
              <a:off x="11555489" y="3014001"/>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Freeform 59"/>
            <p:cNvSpPr>
              <a:spLocks noEditPoints="1"/>
            </p:cNvSpPr>
            <p:nvPr userDrawn="1"/>
          </p:nvSpPr>
          <p:spPr bwMode="auto">
            <a:xfrm>
              <a:off x="11588827" y="3014001"/>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9" name="Freeform 60"/>
            <p:cNvSpPr>
              <a:spLocks noEditPoints="1"/>
            </p:cNvSpPr>
            <p:nvPr userDrawn="1"/>
          </p:nvSpPr>
          <p:spPr bwMode="auto">
            <a:xfrm>
              <a:off x="11617402"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Freeform 61"/>
            <p:cNvSpPr>
              <a:spLocks/>
            </p:cNvSpPr>
            <p:nvPr userDrawn="1"/>
          </p:nvSpPr>
          <p:spPr bwMode="auto">
            <a:xfrm>
              <a:off x="11657089"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1" name="Freeform 62"/>
            <p:cNvSpPr>
              <a:spLocks/>
            </p:cNvSpPr>
            <p:nvPr userDrawn="1"/>
          </p:nvSpPr>
          <p:spPr bwMode="auto">
            <a:xfrm>
              <a:off x="11685664"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 name="Freeform 63"/>
            <p:cNvSpPr>
              <a:spLocks/>
            </p:cNvSpPr>
            <p:nvPr userDrawn="1"/>
          </p:nvSpPr>
          <p:spPr bwMode="auto">
            <a:xfrm>
              <a:off x="11717414" y="3014001"/>
              <a:ext cx="20638" cy="36513"/>
            </a:xfrm>
            <a:custGeom>
              <a:avLst/>
              <a:gdLst>
                <a:gd name="T0" fmla="*/ 0 w 13"/>
                <a:gd name="T1" fmla="*/ 0 h 23"/>
                <a:gd name="T2" fmla="*/ 13 w 13"/>
                <a:gd name="T3" fmla="*/ 0 h 23"/>
                <a:gd name="T4" fmla="*/ 13 w 13"/>
                <a:gd name="T5" fmla="*/ 4 h 23"/>
                <a:gd name="T6" fmla="*/ 5 w 13"/>
                <a:gd name="T7" fmla="*/ 4 h 23"/>
                <a:gd name="T8" fmla="*/ 5 w 13"/>
                <a:gd name="T9" fmla="*/ 9 h 23"/>
                <a:gd name="T10" fmla="*/ 13 w 13"/>
                <a:gd name="T11" fmla="*/ 9 h 23"/>
                <a:gd name="T12" fmla="*/ 13 w 13"/>
                <a:gd name="T13" fmla="*/ 13 h 23"/>
                <a:gd name="T14" fmla="*/ 5 w 13"/>
                <a:gd name="T15" fmla="*/ 13 h 23"/>
                <a:gd name="T16" fmla="*/ 5 w 13"/>
                <a:gd name="T17" fmla="*/ 19 h 23"/>
                <a:gd name="T18" fmla="*/ 13 w 13"/>
                <a:gd name="T19" fmla="*/ 19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9"/>
                  </a:lnTo>
                  <a:lnTo>
                    <a:pt x="13" y="9"/>
                  </a:lnTo>
                  <a:lnTo>
                    <a:pt x="13" y="13"/>
                  </a:lnTo>
                  <a:lnTo>
                    <a:pt x="5" y="13"/>
                  </a:lnTo>
                  <a:lnTo>
                    <a:pt x="5" y="19"/>
                  </a:lnTo>
                  <a:lnTo>
                    <a:pt x="13" y="19"/>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3" name="Freeform 64"/>
            <p:cNvSpPr>
              <a:spLocks/>
            </p:cNvSpPr>
            <p:nvPr userDrawn="1"/>
          </p:nvSpPr>
          <p:spPr bwMode="auto">
            <a:xfrm>
              <a:off x="11745989" y="3014001"/>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8897414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Lst>
  <p:hf hdr="0" ftr="0" dt="0"/>
  <p:txStyles>
    <p:titleStyle>
      <a:lvl1pPr algn="l" defTabSz="914400" rtl="0" eaLnBrk="1" latinLnBrk="0" hangingPunct="1">
        <a:lnSpc>
          <a:spcPct val="90000"/>
        </a:lnSpc>
        <a:spcBef>
          <a:spcPct val="0"/>
        </a:spcBef>
        <a:buNone/>
        <a:defRPr sz="4400" b="1" kern="1200" spc="-100" baseline="0">
          <a:solidFill>
            <a:schemeClr val="bg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52">
          <p15:clr>
            <a:srgbClr val="F26B43"/>
          </p15:clr>
        </p15:guide>
        <p15:guide id="2" orient="horz" pos="2996">
          <p15:clr>
            <a:srgbClr val="F26B43"/>
          </p15:clr>
        </p15:guide>
        <p15:guide id="3" orient="horz" pos="2438">
          <p15:clr>
            <a:srgbClr val="F26B43"/>
          </p15:clr>
        </p15:guide>
        <p15:guide id="4" orient="horz" pos="1882">
          <p15:clr>
            <a:srgbClr val="F26B43"/>
          </p15:clr>
        </p15:guide>
        <p15:guide id="5" orient="horz" pos="1324">
          <p15:clr>
            <a:srgbClr val="F26B43"/>
          </p15:clr>
        </p15:guide>
        <p15:guide id="6" orient="horz" pos="768">
          <p15:clr>
            <a:srgbClr val="F26B43"/>
          </p15:clr>
        </p15:guide>
        <p15:guide id="7" pos="3840">
          <p15:clr>
            <a:srgbClr val="F26B43"/>
          </p15:clr>
        </p15:guide>
        <p15:guide id="8" pos="770">
          <p15:clr>
            <a:srgbClr val="F26B43"/>
          </p15:clr>
        </p15:guide>
        <p15:guide id="9" pos="1382">
          <p15:clr>
            <a:srgbClr val="F26B43"/>
          </p15:clr>
        </p15:guide>
        <p15:guide id="10" pos="1998">
          <p15:clr>
            <a:srgbClr val="F26B43"/>
          </p15:clr>
        </p15:guide>
        <p15:guide id="11" pos="2612">
          <p15:clr>
            <a:srgbClr val="F26B43"/>
          </p15:clr>
        </p15:guide>
        <p15:guide id="12" pos="3226">
          <p15:clr>
            <a:srgbClr val="F26B43"/>
          </p15:clr>
        </p15:guide>
        <p15:guide id="13" pos="4454">
          <p15:clr>
            <a:srgbClr val="F26B43"/>
          </p15:clr>
        </p15:guide>
        <p15:guide id="14" pos="5070">
          <p15:clr>
            <a:srgbClr val="F26B43"/>
          </p15:clr>
        </p15:guide>
        <p15:guide id="15" pos="5682">
          <p15:clr>
            <a:srgbClr val="F26B43"/>
          </p15:clr>
        </p15:guide>
        <p15:guide id="16" pos="6298">
          <p15:clr>
            <a:srgbClr val="F26B43"/>
          </p15:clr>
        </p15:guide>
        <p15:guide id="17" pos="6912">
          <p15:clr>
            <a:srgbClr val="F26B43"/>
          </p15:clr>
        </p15:guide>
        <p15:guide id="18" pos="6602">
          <p15:clr>
            <a:srgbClr val="F26B43"/>
          </p15:clr>
        </p15:guide>
        <p15:guide id="19" pos="5990">
          <p15:clr>
            <a:srgbClr val="F26B43"/>
          </p15:clr>
        </p15:guide>
        <p15:guide id="20" pos="5376">
          <p15:clr>
            <a:srgbClr val="F26B43"/>
          </p15:clr>
        </p15:guide>
        <p15:guide id="21" pos="4762">
          <p15:clr>
            <a:srgbClr val="F26B43"/>
          </p15:clr>
        </p15:guide>
        <p15:guide id="22" pos="4146">
          <p15:clr>
            <a:srgbClr val="F26B43"/>
          </p15:clr>
        </p15:guide>
        <p15:guide id="23" pos="3530">
          <p15:clr>
            <a:srgbClr val="F26B43"/>
          </p15:clr>
        </p15:guide>
        <p15:guide id="24" pos="2916">
          <p15:clr>
            <a:srgbClr val="F26B43"/>
          </p15:clr>
        </p15:guide>
        <p15:guide id="25" pos="2304">
          <p15:clr>
            <a:srgbClr val="F26B43"/>
          </p15:clr>
        </p15:guide>
        <p15:guide id="26" pos="1688">
          <p15:clr>
            <a:srgbClr val="F26B43"/>
          </p15:clr>
        </p15:guide>
        <p15:guide id="27" pos="10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A7708EE-1203-6627-4492-4797498C9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FDCDABF-93DA-7B9F-6A5C-FDB0A4A4A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DC7827-972A-8F6F-1901-32D8CF4EA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23D8-D74E-45FF-8A5E-1F1467127A0A}" type="datetimeFigureOut">
              <a:rPr lang="sv-SE" smtClean="0"/>
              <a:t>2024-08-16</a:t>
            </a:fld>
            <a:endParaRPr lang="sv-SE"/>
          </a:p>
        </p:txBody>
      </p:sp>
      <p:sp>
        <p:nvSpPr>
          <p:cNvPr id="5" name="Platshållare för sidfot 4">
            <a:extLst>
              <a:ext uri="{FF2B5EF4-FFF2-40B4-BE49-F238E27FC236}">
                <a16:creationId xmlns:a16="http://schemas.microsoft.com/office/drawing/2014/main" id="{D5A5645A-D62C-7FAB-B5C8-08A26FFB5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C8BE34B-6991-6412-D784-7525E89C89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47564-E29A-4039-A521-FA633551344B}" type="slidenum">
              <a:rPr lang="sv-SE" smtClean="0"/>
              <a:pPr/>
              <a:t>‹#›</a:t>
            </a:fld>
            <a:endParaRPr lang="sv-SE"/>
          </a:p>
        </p:txBody>
      </p:sp>
      <p:sp>
        <p:nvSpPr>
          <p:cNvPr id="7" name="Rektangel 6">
            <a:extLst>
              <a:ext uri="{FF2B5EF4-FFF2-40B4-BE49-F238E27FC236}">
                <a16:creationId xmlns:a16="http://schemas.microsoft.com/office/drawing/2014/main" id="{B6AB5413-173C-4456-BB08-726C0322C0FA}"/>
              </a:ext>
            </a:extLst>
          </p:cNvPr>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RASTER" hidden="1">
            <a:extLst>
              <a:ext uri="{FF2B5EF4-FFF2-40B4-BE49-F238E27FC236}">
                <a16:creationId xmlns:a16="http://schemas.microsoft.com/office/drawing/2014/main" id="{CB3FE830-0E40-F857-37C2-526305937F8D}"/>
              </a:ext>
            </a:extLst>
          </p:cNvPr>
          <p:cNvGrpSpPr>
            <a:grpSpLocks noChangeAspect="1"/>
          </p:cNvGrpSpPr>
          <p:nvPr userDrawn="1"/>
        </p:nvGrpSpPr>
        <p:grpSpPr bwMode="auto">
          <a:xfrm>
            <a:off x="1588" y="-1"/>
            <a:ext cx="12190412" cy="6859031"/>
            <a:chOff x="1" y="0"/>
            <a:chExt cx="6336" cy="3565"/>
          </a:xfrm>
        </p:grpSpPr>
        <p:sp>
          <p:nvSpPr>
            <p:cNvPr id="9" name="AutoShape 3">
              <a:extLst>
                <a:ext uri="{FF2B5EF4-FFF2-40B4-BE49-F238E27FC236}">
                  <a16:creationId xmlns:a16="http://schemas.microsoft.com/office/drawing/2014/main" id="{AD3FCE2F-C454-3BF9-6A8A-F9DF10D8C984}"/>
                </a:ext>
              </a:extLst>
            </p:cNvPr>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5">
              <a:extLst>
                <a:ext uri="{FF2B5EF4-FFF2-40B4-BE49-F238E27FC236}">
                  <a16:creationId xmlns:a16="http://schemas.microsoft.com/office/drawing/2014/main" id="{09E65337-2EF4-050A-4AB1-346419C2B6A5}"/>
                </a:ext>
              </a:extLst>
            </p:cNvPr>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Rectangle 6">
              <a:extLst>
                <a:ext uri="{FF2B5EF4-FFF2-40B4-BE49-F238E27FC236}">
                  <a16:creationId xmlns:a16="http://schemas.microsoft.com/office/drawing/2014/main" id="{4DC03D66-EA45-FB33-C091-09831F3DB1DE}"/>
                </a:ext>
              </a:extLst>
            </p:cNvPr>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Rectangle 7">
              <a:extLst>
                <a:ext uri="{FF2B5EF4-FFF2-40B4-BE49-F238E27FC236}">
                  <a16:creationId xmlns:a16="http://schemas.microsoft.com/office/drawing/2014/main" id="{16D8787D-A574-B721-AE06-C3D2EEF6397C}"/>
                </a:ext>
              </a:extLst>
            </p:cNvPr>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Rectangle 8">
              <a:extLst>
                <a:ext uri="{FF2B5EF4-FFF2-40B4-BE49-F238E27FC236}">
                  <a16:creationId xmlns:a16="http://schemas.microsoft.com/office/drawing/2014/main" id="{E3210FE4-D40B-74F2-9DAA-CD800A9F70D0}"/>
                </a:ext>
              </a:extLst>
            </p:cNvPr>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Rectangle 9">
              <a:extLst>
                <a:ext uri="{FF2B5EF4-FFF2-40B4-BE49-F238E27FC236}">
                  <a16:creationId xmlns:a16="http://schemas.microsoft.com/office/drawing/2014/main" id="{9135B04C-A199-75B8-AFEA-259F4A0901B4}"/>
                </a:ext>
              </a:extLst>
            </p:cNvPr>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Rectangle 10">
              <a:extLst>
                <a:ext uri="{FF2B5EF4-FFF2-40B4-BE49-F238E27FC236}">
                  <a16:creationId xmlns:a16="http://schemas.microsoft.com/office/drawing/2014/main" id="{D0A183AE-4FF1-B273-21D5-5F5B19CC428E}"/>
                </a:ext>
              </a:extLst>
            </p:cNvPr>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Rectangle 11">
              <a:extLst>
                <a:ext uri="{FF2B5EF4-FFF2-40B4-BE49-F238E27FC236}">
                  <a16:creationId xmlns:a16="http://schemas.microsoft.com/office/drawing/2014/main" id="{C0509431-150C-D422-216F-275CDB4C2BB0}"/>
                </a:ext>
              </a:extLst>
            </p:cNvPr>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Rectangle 12">
              <a:extLst>
                <a:ext uri="{FF2B5EF4-FFF2-40B4-BE49-F238E27FC236}">
                  <a16:creationId xmlns:a16="http://schemas.microsoft.com/office/drawing/2014/main" id="{44BD1355-C073-C1C5-B031-580996A149EE}"/>
                </a:ext>
              </a:extLst>
            </p:cNvPr>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Rectangle 13">
              <a:extLst>
                <a:ext uri="{FF2B5EF4-FFF2-40B4-BE49-F238E27FC236}">
                  <a16:creationId xmlns:a16="http://schemas.microsoft.com/office/drawing/2014/main" id="{AFE73A15-D2BF-BADB-4913-E635B32A8D20}"/>
                </a:ext>
              </a:extLst>
            </p:cNvPr>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Rectangle 14">
              <a:extLst>
                <a:ext uri="{FF2B5EF4-FFF2-40B4-BE49-F238E27FC236}">
                  <a16:creationId xmlns:a16="http://schemas.microsoft.com/office/drawing/2014/main" id="{98C24860-2231-78E5-3BAA-9CD6F8C32197}"/>
                </a:ext>
              </a:extLst>
            </p:cNvPr>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Rectangle 15">
              <a:extLst>
                <a:ext uri="{FF2B5EF4-FFF2-40B4-BE49-F238E27FC236}">
                  <a16:creationId xmlns:a16="http://schemas.microsoft.com/office/drawing/2014/main" id="{7B156ED2-F158-F12F-2929-6F48CEB3D2F6}"/>
                </a:ext>
              </a:extLst>
            </p:cNvPr>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Line 16">
              <a:extLst>
                <a:ext uri="{FF2B5EF4-FFF2-40B4-BE49-F238E27FC236}">
                  <a16:creationId xmlns:a16="http://schemas.microsoft.com/office/drawing/2014/main" id="{6E96EDF4-926F-7B65-49EA-E58D1694E7A0}"/>
                </a:ext>
              </a:extLst>
            </p:cNvPr>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17">
              <a:extLst>
                <a:ext uri="{FF2B5EF4-FFF2-40B4-BE49-F238E27FC236}">
                  <a16:creationId xmlns:a16="http://schemas.microsoft.com/office/drawing/2014/main" id="{BDAC9F98-4CAD-8717-9DC5-25F1999B0AC3}"/>
                </a:ext>
              </a:extLst>
            </p:cNvPr>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18">
              <a:extLst>
                <a:ext uri="{FF2B5EF4-FFF2-40B4-BE49-F238E27FC236}">
                  <a16:creationId xmlns:a16="http://schemas.microsoft.com/office/drawing/2014/main" id="{4B08BA6E-5DF0-9716-C2EF-FF3DC54DF868}"/>
                </a:ext>
              </a:extLst>
            </p:cNvPr>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19">
              <a:extLst>
                <a:ext uri="{FF2B5EF4-FFF2-40B4-BE49-F238E27FC236}">
                  <a16:creationId xmlns:a16="http://schemas.microsoft.com/office/drawing/2014/main" id="{AF14C3C4-3BD2-B6D4-8215-441F9FB7FF30}"/>
                </a:ext>
              </a:extLst>
            </p:cNvPr>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0">
              <a:extLst>
                <a:ext uri="{FF2B5EF4-FFF2-40B4-BE49-F238E27FC236}">
                  <a16:creationId xmlns:a16="http://schemas.microsoft.com/office/drawing/2014/main" id="{4DCADB00-D842-C3DA-5987-6F3603B4FBE3}"/>
                </a:ext>
              </a:extLst>
            </p:cNvPr>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1">
              <a:extLst>
                <a:ext uri="{FF2B5EF4-FFF2-40B4-BE49-F238E27FC236}">
                  <a16:creationId xmlns:a16="http://schemas.microsoft.com/office/drawing/2014/main" id="{0DF61C44-723E-86B2-FE63-0006AACD91A3}"/>
                </a:ext>
              </a:extLst>
            </p:cNvPr>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22">
              <a:extLst>
                <a:ext uri="{FF2B5EF4-FFF2-40B4-BE49-F238E27FC236}">
                  <a16:creationId xmlns:a16="http://schemas.microsoft.com/office/drawing/2014/main" id="{810F39AC-B907-59BE-CEB3-599EDAF5E6C6}"/>
                </a:ext>
              </a:extLst>
            </p:cNvPr>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23">
              <a:extLst>
                <a:ext uri="{FF2B5EF4-FFF2-40B4-BE49-F238E27FC236}">
                  <a16:creationId xmlns:a16="http://schemas.microsoft.com/office/drawing/2014/main" id="{CFAC51DF-8796-5DC2-B22E-0EF839C69AB3}"/>
                </a:ext>
              </a:extLst>
            </p:cNvPr>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24">
              <a:extLst>
                <a:ext uri="{FF2B5EF4-FFF2-40B4-BE49-F238E27FC236}">
                  <a16:creationId xmlns:a16="http://schemas.microsoft.com/office/drawing/2014/main" id="{E8604D38-6EE2-FFCD-572A-B3508912AE79}"/>
                </a:ext>
              </a:extLst>
            </p:cNvPr>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25">
              <a:extLst>
                <a:ext uri="{FF2B5EF4-FFF2-40B4-BE49-F238E27FC236}">
                  <a16:creationId xmlns:a16="http://schemas.microsoft.com/office/drawing/2014/main" id="{AA381248-8A5F-E165-B873-9330C121CA04}"/>
                </a:ext>
              </a:extLst>
            </p:cNvPr>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26">
              <a:extLst>
                <a:ext uri="{FF2B5EF4-FFF2-40B4-BE49-F238E27FC236}">
                  <a16:creationId xmlns:a16="http://schemas.microsoft.com/office/drawing/2014/main" id="{F6BB7985-9FA3-E813-BE6A-E304C3CF88EF}"/>
                </a:ext>
              </a:extLst>
            </p:cNvPr>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Line 27">
              <a:extLst>
                <a:ext uri="{FF2B5EF4-FFF2-40B4-BE49-F238E27FC236}">
                  <a16:creationId xmlns:a16="http://schemas.microsoft.com/office/drawing/2014/main" id="{08B8BB0A-DD13-1368-B81E-6C4F95791E9A}"/>
                </a:ext>
              </a:extLst>
            </p:cNvPr>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3" name="Line 28">
              <a:extLst>
                <a:ext uri="{FF2B5EF4-FFF2-40B4-BE49-F238E27FC236}">
                  <a16:creationId xmlns:a16="http://schemas.microsoft.com/office/drawing/2014/main" id="{1ABDDC39-33FB-1CAB-69DE-115439F5ABEA}"/>
                </a:ext>
              </a:extLst>
            </p:cNvPr>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29">
              <a:extLst>
                <a:ext uri="{FF2B5EF4-FFF2-40B4-BE49-F238E27FC236}">
                  <a16:creationId xmlns:a16="http://schemas.microsoft.com/office/drawing/2014/main" id="{D2F0DB41-A951-EB8C-3417-3A566E717D26}"/>
                </a:ext>
              </a:extLst>
            </p:cNvPr>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30">
              <a:extLst>
                <a:ext uri="{FF2B5EF4-FFF2-40B4-BE49-F238E27FC236}">
                  <a16:creationId xmlns:a16="http://schemas.microsoft.com/office/drawing/2014/main" id="{5E30B3D3-70A6-7B42-DF1A-40832A7432AA}"/>
                </a:ext>
              </a:extLst>
            </p:cNvPr>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31">
              <a:extLst>
                <a:ext uri="{FF2B5EF4-FFF2-40B4-BE49-F238E27FC236}">
                  <a16:creationId xmlns:a16="http://schemas.microsoft.com/office/drawing/2014/main" id="{D0BC7947-36EE-C10F-EEA4-766410E14951}"/>
                </a:ext>
              </a:extLst>
            </p:cNvPr>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32">
              <a:extLst>
                <a:ext uri="{FF2B5EF4-FFF2-40B4-BE49-F238E27FC236}">
                  <a16:creationId xmlns:a16="http://schemas.microsoft.com/office/drawing/2014/main" id="{AC3A0E61-8D08-E6DC-48C9-453258B83850}"/>
                </a:ext>
              </a:extLst>
            </p:cNvPr>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Rectangle 33">
              <a:extLst>
                <a:ext uri="{FF2B5EF4-FFF2-40B4-BE49-F238E27FC236}">
                  <a16:creationId xmlns:a16="http://schemas.microsoft.com/office/drawing/2014/main" id="{25494421-FA63-1835-4B31-5B35229EDEB3}"/>
                </a:ext>
              </a:extLst>
            </p:cNvPr>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34">
              <a:extLst>
                <a:ext uri="{FF2B5EF4-FFF2-40B4-BE49-F238E27FC236}">
                  <a16:creationId xmlns:a16="http://schemas.microsoft.com/office/drawing/2014/main" id="{E0189599-F427-7737-5959-FA5EB034B346}"/>
                </a:ext>
              </a:extLst>
            </p:cNvPr>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35">
              <a:extLst>
                <a:ext uri="{FF2B5EF4-FFF2-40B4-BE49-F238E27FC236}">
                  <a16:creationId xmlns:a16="http://schemas.microsoft.com/office/drawing/2014/main" id="{66A663CC-C527-2D5F-A85C-A0167D9D85B1}"/>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36">
              <a:extLst>
                <a:ext uri="{FF2B5EF4-FFF2-40B4-BE49-F238E27FC236}">
                  <a16:creationId xmlns:a16="http://schemas.microsoft.com/office/drawing/2014/main" id="{C7A969BD-EBE8-7453-057B-A237698BCC26}"/>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37">
              <a:extLst>
                <a:ext uri="{FF2B5EF4-FFF2-40B4-BE49-F238E27FC236}">
                  <a16:creationId xmlns:a16="http://schemas.microsoft.com/office/drawing/2014/main" id="{29D623ED-3A67-1629-11F4-04549016035F}"/>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38">
              <a:extLst>
                <a:ext uri="{FF2B5EF4-FFF2-40B4-BE49-F238E27FC236}">
                  <a16:creationId xmlns:a16="http://schemas.microsoft.com/office/drawing/2014/main" id="{19F60CED-89D5-0667-398B-0D2091E4C8EE}"/>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39">
              <a:extLst>
                <a:ext uri="{FF2B5EF4-FFF2-40B4-BE49-F238E27FC236}">
                  <a16:creationId xmlns:a16="http://schemas.microsoft.com/office/drawing/2014/main" id="{11EE8508-BC64-CDE9-27CE-08E3EAAB49F1}"/>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40">
              <a:extLst>
                <a:ext uri="{FF2B5EF4-FFF2-40B4-BE49-F238E27FC236}">
                  <a16:creationId xmlns:a16="http://schemas.microsoft.com/office/drawing/2014/main" id="{F504DB39-9739-C6AA-65DC-E65951859FC5}"/>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41">
              <a:extLst>
                <a:ext uri="{FF2B5EF4-FFF2-40B4-BE49-F238E27FC236}">
                  <a16:creationId xmlns:a16="http://schemas.microsoft.com/office/drawing/2014/main" id="{094CABB5-7250-A7F4-FE49-50381BACD569}"/>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42">
              <a:extLst>
                <a:ext uri="{FF2B5EF4-FFF2-40B4-BE49-F238E27FC236}">
                  <a16:creationId xmlns:a16="http://schemas.microsoft.com/office/drawing/2014/main" id="{D399A47C-9629-8D25-36ED-50631E94D51D}"/>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43">
              <a:extLst>
                <a:ext uri="{FF2B5EF4-FFF2-40B4-BE49-F238E27FC236}">
                  <a16:creationId xmlns:a16="http://schemas.microsoft.com/office/drawing/2014/main" id="{0CA3B03A-E283-09D9-C01B-79ED25EE9179}"/>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44">
              <a:extLst>
                <a:ext uri="{FF2B5EF4-FFF2-40B4-BE49-F238E27FC236}">
                  <a16:creationId xmlns:a16="http://schemas.microsoft.com/office/drawing/2014/main" id="{D7C40C38-9B06-AD72-419A-A458BF2B7D80}"/>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Line 45">
              <a:extLst>
                <a:ext uri="{FF2B5EF4-FFF2-40B4-BE49-F238E27FC236}">
                  <a16:creationId xmlns:a16="http://schemas.microsoft.com/office/drawing/2014/main" id="{6B42AA9B-AEA5-190C-BD0A-ED8326D49473}"/>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46">
              <a:extLst>
                <a:ext uri="{FF2B5EF4-FFF2-40B4-BE49-F238E27FC236}">
                  <a16:creationId xmlns:a16="http://schemas.microsoft.com/office/drawing/2014/main" id="{F5C96371-AFD4-E205-B56C-95BF1C8BD6AB}"/>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47">
              <a:extLst>
                <a:ext uri="{FF2B5EF4-FFF2-40B4-BE49-F238E27FC236}">
                  <a16:creationId xmlns:a16="http://schemas.microsoft.com/office/drawing/2014/main" id="{2563EAD8-F84A-B4F7-5AD8-B8256AC26636}"/>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48">
              <a:extLst>
                <a:ext uri="{FF2B5EF4-FFF2-40B4-BE49-F238E27FC236}">
                  <a16:creationId xmlns:a16="http://schemas.microsoft.com/office/drawing/2014/main" id="{B4B1F52D-DB3F-BE62-015D-7FEC41957E54}"/>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49">
              <a:extLst>
                <a:ext uri="{FF2B5EF4-FFF2-40B4-BE49-F238E27FC236}">
                  <a16:creationId xmlns:a16="http://schemas.microsoft.com/office/drawing/2014/main" id="{82268BC3-7954-C6A6-4F78-43BC6ABD5B78}"/>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50">
              <a:extLst>
                <a:ext uri="{FF2B5EF4-FFF2-40B4-BE49-F238E27FC236}">
                  <a16:creationId xmlns:a16="http://schemas.microsoft.com/office/drawing/2014/main" id="{DDE6B868-B861-F9C9-7475-D664012A152B}"/>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51">
              <a:extLst>
                <a:ext uri="{FF2B5EF4-FFF2-40B4-BE49-F238E27FC236}">
                  <a16:creationId xmlns:a16="http://schemas.microsoft.com/office/drawing/2014/main" id="{C26E3AB3-392F-E993-6BFA-5B30059A562B}"/>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52">
              <a:extLst>
                <a:ext uri="{FF2B5EF4-FFF2-40B4-BE49-F238E27FC236}">
                  <a16:creationId xmlns:a16="http://schemas.microsoft.com/office/drawing/2014/main" id="{BF6052FE-3AC8-F1D5-235A-47B2F4CE3888}"/>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53">
              <a:extLst>
                <a:ext uri="{FF2B5EF4-FFF2-40B4-BE49-F238E27FC236}">
                  <a16:creationId xmlns:a16="http://schemas.microsoft.com/office/drawing/2014/main" id="{43993609-AAEE-FC82-99A5-D5B454EC23FB}"/>
                </a:ext>
              </a:extLst>
            </p:cNvPr>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59" name="textruta 58">
            <a:extLst>
              <a:ext uri="{FF2B5EF4-FFF2-40B4-BE49-F238E27FC236}">
                <a16:creationId xmlns:a16="http://schemas.microsoft.com/office/drawing/2014/main" id="{DD451DE0-14FB-2206-786B-597DB53B4EF6}"/>
              </a:ext>
            </a:extLst>
          </p:cNvPr>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a:latin typeface="Source Sans Pro" panose="020B0503030403020204" pitchFamily="34" charset="0"/>
              </a:rPr>
              <a:t>NORRBOTTEN.SE</a:t>
            </a:r>
          </a:p>
        </p:txBody>
      </p:sp>
      <p:grpSp>
        <p:nvGrpSpPr>
          <p:cNvPr id="60" name="Grupp 59">
            <a:extLst>
              <a:ext uri="{FF2B5EF4-FFF2-40B4-BE49-F238E27FC236}">
                <a16:creationId xmlns:a16="http://schemas.microsoft.com/office/drawing/2014/main" id="{7D8E94F4-616B-7226-8C5E-D544CC53D8D7}"/>
              </a:ext>
            </a:extLst>
          </p:cNvPr>
          <p:cNvGrpSpPr/>
          <p:nvPr userDrawn="1"/>
        </p:nvGrpSpPr>
        <p:grpSpPr>
          <a:xfrm>
            <a:off x="9389336" y="6076780"/>
            <a:ext cx="1576257" cy="238946"/>
            <a:chOff x="11130039" y="2821913"/>
            <a:chExt cx="649288" cy="98426"/>
          </a:xfrm>
        </p:grpSpPr>
        <p:sp>
          <p:nvSpPr>
            <p:cNvPr id="61" name="Oval 65">
              <a:extLst>
                <a:ext uri="{FF2B5EF4-FFF2-40B4-BE49-F238E27FC236}">
                  <a16:creationId xmlns:a16="http://schemas.microsoft.com/office/drawing/2014/main" id="{1A8ABA1D-88B2-5C2A-6CEE-42B289A53103}"/>
                </a:ext>
              </a:extLst>
            </p:cNvPr>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66">
              <a:extLst>
                <a:ext uri="{FF2B5EF4-FFF2-40B4-BE49-F238E27FC236}">
                  <a16:creationId xmlns:a16="http://schemas.microsoft.com/office/drawing/2014/main" id="{B890E4AD-7A00-E1A2-CAE0-7E5E68622CAD}"/>
                </a:ext>
              </a:extLst>
            </p:cNvPr>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67">
              <a:extLst>
                <a:ext uri="{FF2B5EF4-FFF2-40B4-BE49-F238E27FC236}">
                  <a16:creationId xmlns:a16="http://schemas.microsoft.com/office/drawing/2014/main" id="{FFCB68FD-5E62-5AC6-0662-8D82098929D9}"/>
                </a:ext>
              </a:extLst>
            </p:cNvPr>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68">
              <a:extLst>
                <a:ext uri="{FF2B5EF4-FFF2-40B4-BE49-F238E27FC236}">
                  <a16:creationId xmlns:a16="http://schemas.microsoft.com/office/drawing/2014/main" id="{6F779186-8D3C-CEB1-916E-0A693A931681}"/>
                </a:ext>
              </a:extLst>
            </p:cNvPr>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69">
              <a:extLst>
                <a:ext uri="{FF2B5EF4-FFF2-40B4-BE49-F238E27FC236}">
                  <a16:creationId xmlns:a16="http://schemas.microsoft.com/office/drawing/2014/main" id="{28DEB2E4-D1EF-1229-2870-705A5E570C29}"/>
                </a:ext>
              </a:extLst>
            </p:cNvPr>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70">
              <a:extLst>
                <a:ext uri="{FF2B5EF4-FFF2-40B4-BE49-F238E27FC236}">
                  <a16:creationId xmlns:a16="http://schemas.microsoft.com/office/drawing/2014/main" id="{291E62DD-9232-7DFC-6718-38C1521BD80C}"/>
                </a:ext>
              </a:extLst>
            </p:cNvPr>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71">
              <a:extLst>
                <a:ext uri="{FF2B5EF4-FFF2-40B4-BE49-F238E27FC236}">
                  <a16:creationId xmlns:a16="http://schemas.microsoft.com/office/drawing/2014/main" id="{36E4710E-9064-10A3-C816-AA51BAC388AD}"/>
                </a:ext>
              </a:extLst>
            </p:cNvPr>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Rectangle 72">
              <a:extLst>
                <a:ext uri="{FF2B5EF4-FFF2-40B4-BE49-F238E27FC236}">
                  <a16:creationId xmlns:a16="http://schemas.microsoft.com/office/drawing/2014/main" id="{4CC257FD-8376-C2AA-3CCC-A27BA7448EEF}"/>
                </a:ext>
              </a:extLst>
            </p:cNvPr>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73">
              <a:extLst>
                <a:ext uri="{FF2B5EF4-FFF2-40B4-BE49-F238E27FC236}">
                  <a16:creationId xmlns:a16="http://schemas.microsoft.com/office/drawing/2014/main" id="{4640CC72-9096-C68D-0F28-6517414017CC}"/>
                </a:ext>
              </a:extLst>
            </p:cNvPr>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74">
              <a:extLst>
                <a:ext uri="{FF2B5EF4-FFF2-40B4-BE49-F238E27FC236}">
                  <a16:creationId xmlns:a16="http://schemas.microsoft.com/office/drawing/2014/main" id="{297271F7-A1BF-70B9-F823-54FC126E4D36}"/>
                </a:ext>
              </a:extLst>
            </p:cNvPr>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75">
              <a:extLst>
                <a:ext uri="{FF2B5EF4-FFF2-40B4-BE49-F238E27FC236}">
                  <a16:creationId xmlns:a16="http://schemas.microsoft.com/office/drawing/2014/main" id="{90A2A085-DB02-0473-3268-A601D65A6F48}"/>
                </a:ext>
              </a:extLst>
            </p:cNvPr>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76">
              <a:extLst>
                <a:ext uri="{FF2B5EF4-FFF2-40B4-BE49-F238E27FC236}">
                  <a16:creationId xmlns:a16="http://schemas.microsoft.com/office/drawing/2014/main" id="{3B45BD55-872E-EAE6-5418-5612D46E584F}"/>
                </a:ext>
              </a:extLst>
            </p:cNvPr>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77">
              <a:extLst>
                <a:ext uri="{FF2B5EF4-FFF2-40B4-BE49-F238E27FC236}">
                  <a16:creationId xmlns:a16="http://schemas.microsoft.com/office/drawing/2014/main" id="{E8F49BEF-07E4-C82D-055A-B694E8CD2EEC}"/>
                </a:ext>
              </a:extLst>
            </p:cNvPr>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78">
              <a:extLst>
                <a:ext uri="{FF2B5EF4-FFF2-40B4-BE49-F238E27FC236}">
                  <a16:creationId xmlns:a16="http://schemas.microsoft.com/office/drawing/2014/main" id="{D8BAA78D-3C7D-1461-169A-3A1B0210E41A}"/>
                </a:ext>
              </a:extLst>
            </p:cNvPr>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79">
              <a:extLst>
                <a:ext uri="{FF2B5EF4-FFF2-40B4-BE49-F238E27FC236}">
                  <a16:creationId xmlns:a16="http://schemas.microsoft.com/office/drawing/2014/main" id="{4926B72C-D8EB-E021-0292-D7F8DC9721E0}"/>
                </a:ext>
              </a:extLst>
            </p:cNvPr>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80">
              <a:extLst>
                <a:ext uri="{FF2B5EF4-FFF2-40B4-BE49-F238E27FC236}">
                  <a16:creationId xmlns:a16="http://schemas.microsoft.com/office/drawing/2014/main" id="{FD4ED8B0-6A01-9FB2-92B4-F9ADE8F2B09A}"/>
                </a:ext>
              </a:extLst>
            </p:cNvPr>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81">
              <a:extLst>
                <a:ext uri="{FF2B5EF4-FFF2-40B4-BE49-F238E27FC236}">
                  <a16:creationId xmlns:a16="http://schemas.microsoft.com/office/drawing/2014/main" id="{54C88C3C-C6E9-09FD-89FB-491AE82813D4}"/>
                </a:ext>
              </a:extLst>
            </p:cNvPr>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82">
              <a:extLst>
                <a:ext uri="{FF2B5EF4-FFF2-40B4-BE49-F238E27FC236}">
                  <a16:creationId xmlns:a16="http://schemas.microsoft.com/office/drawing/2014/main" id="{497F9F78-88FE-CD4D-0C73-D1DEB3EFEA3D}"/>
                </a:ext>
              </a:extLst>
            </p:cNvPr>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Freeform 83">
              <a:extLst>
                <a:ext uri="{FF2B5EF4-FFF2-40B4-BE49-F238E27FC236}">
                  <a16:creationId xmlns:a16="http://schemas.microsoft.com/office/drawing/2014/main" id="{6F977945-9DA2-A127-F7AB-C057B556FAE2}"/>
                </a:ext>
              </a:extLst>
            </p:cNvPr>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Freeform 84">
              <a:extLst>
                <a:ext uri="{FF2B5EF4-FFF2-40B4-BE49-F238E27FC236}">
                  <a16:creationId xmlns:a16="http://schemas.microsoft.com/office/drawing/2014/main" id="{F290DCCD-949F-A632-2635-708695205FA0}"/>
                </a:ext>
              </a:extLst>
            </p:cNvPr>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98332631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01" r:id="rId15"/>
    <p:sldLayoutId id="2147483918" r:id="rId16"/>
    <p:sldLayoutId id="214748391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9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5.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hyperlink" Target="https://insidan.nll.se/Vardens-arbetsatt/Patientsakerhet-smittskydd-vardhygien/Vardhygien/" TargetMode="Externa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ubrik 2"/>
          <p:cNvSpPr>
            <a:spLocks noGrp="1"/>
          </p:cNvSpPr>
          <p:nvPr>
            <p:ph type="title"/>
          </p:nvPr>
        </p:nvSpPr>
        <p:spPr>
          <a:xfrm>
            <a:off x="645064" y="525982"/>
            <a:ext cx="4282983" cy="1200361"/>
          </a:xfrm>
        </p:spPr>
        <p:txBody>
          <a:bodyPr vert="horz" lIns="91440" tIns="45720" rIns="91440" bIns="45720" rtlCol="0" anchor="b">
            <a:normAutofit/>
          </a:bodyPr>
          <a:lstStyle/>
          <a:p>
            <a:r>
              <a:rPr lang="en-US" sz="2500" kern="1200" dirty="0">
                <a:solidFill>
                  <a:schemeClr val="tx1"/>
                </a:solidFill>
                <a:latin typeface="+mj-lt"/>
                <a:ea typeface="+mj-ea"/>
                <a:cs typeface="+mj-cs"/>
              </a:rPr>
              <a:t>Forum Hygienombud Kommunal vård och omsorg</a:t>
            </a:r>
            <a:br>
              <a:rPr lang="en-US" sz="2500" kern="1200" dirty="0">
                <a:solidFill>
                  <a:schemeClr val="tx1"/>
                </a:solidFill>
                <a:latin typeface="+mj-lt"/>
                <a:ea typeface="+mj-ea"/>
                <a:cs typeface="+mj-cs"/>
              </a:rPr>
            </a:br>
            <a:r>
              <a:rPr lang="en-US" sz="2500" kern="1200" dirty="0">
                <a:solidFill>
                  <a:schemeClr val="tx1"/>
                </a:solidFill>
                <a:latin typeface="+mj-lt"/>
                <a:ea typeface="+mj-ea"/>
                <a:cs typeface="+mj-cs"/>
              </a:rPr>
              <a:t>Mars 2024</a:t>
            </a:r>
          </a:p>
        </p:txBody>
      </p:sp>
      <p:sp>
        <p:nvSpPr>
          <p:cNvPr id="45" name="Rectangle 3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ruta 1"/>
          <p:cNvSpPr txBox="1"/>
          <p:nvPr/>
        </p:nvSpPr>
        <p:spPr>
          <a:xfrm>
            <a:off x="645066" y="2031101"/>
            <a:ext cx="4282984" cy="3511943"/>
          </a:xfrm>
          <a:prstGeom prst="rect">
            <a:avLst/>
          </a:prstGeom>
        </p:spPr>
        <p:txBody>
          <a:bodyPr vert="horz" lIns="91440" tIns="45720" rIns="91440" bIns="45720" rtlCol="0" anchor="ctr">
            <a:normAutofit/>
          </a:bodyPr>
          <a:lstStyle/>
          <a:p>
            <a:pPr>
              <a:lnSpc>
                <a:spcPct val="90000"/>
              </a:lnSpc>
              <a:spcAft>
                <a:spcPts val="600"/>
              </a:spcAft>
            </a:pPr>
            <a:r>
              <a:rPr lang="en-US" dirty="0" err="1"/>
              <a:t>Dagsläget</a:t>
            </a:r>
            <a:endParaRPr lang="en-US" dirty="0"/>
          </a:p>
          <a:p>
            <a:pPr>
              <a:lnSpc>
                <a:spcPct val="90000"/>
              </a:lnSpc>
              <a:spcAft>
                <a:spcPts val="600"/>
              </a:spcAft>
            </a:pPr>
            <a:r>
              <a:rPr lang="en-US" dirty="0" err="1"/>
              <a:t>Vårdskada</a:t>
            </a:r>
            <a:r>
              <a:rPr lang="en-US"/>
              <a:t>/ Vårdrelaterade</a:t>
            </a:r>
            <a:r>
              <a:rPr lang="en-US" dirty="0"/>
              <a:t> </a:t>
            </a:r>
            <a:r>
              <a:rPr lang="en-US" dirty="0" err="1"/>
              <a:t>infektioner</a:t>
            </a:r>
            <a:r>
              <a:rPr lang="en-US" dirty="0"/>
              <a:t> (VRI)</a:t>
            </a:r>
          </a:p>
          <a:p>
            <a:pPr>
              <a:lnSpc>
                <a:spcPct val="90000"/>
              </a:lnSpc>
              <a:spcAft>
                <a:spcPts val="600"/>
              </a:spcAft>
            </a:pPr>
            <a:r>
              <a:rPr lang="en-US" dirty="0" err="1"/>
              <a:t>Antibiotikaresistens</a:t>
            </a:r>
            <a:endParaRPr lang="en-US" dirty="0"/>
          </a:p>
          <a:p>
            <a:pPr>
              <a:lnSpc>
                <a:spcPct val="90000"/>
              </a:lnSpc>
              <a:spcAft>
                <a:spcPts val="600"/>
              </a:spcAft>
            </a:pPr>
            <a:endParaRPr lang="en-US" dirty="0"/>
          </a:p>
          <a:p>
            <a:pPr>
              <a:lnSpc>
                <a:spcPct val="90000"/>
              </a:lnSpc>
              <a:spcAft>
                <a:spcPts val="600"/>
              </a:spcAft>
            </a:pPr>
            <a:endParaRPr lang="en-US" dirty="0"/>
          </a:p>
          <a:p>
            <a:pPr>
              <a:lnSpc>
                <a:spcPct val="90000"/>
              </a:lnSpc>
              <a:spcAft>
                <a:spcPts val="600"/>
              </a:spcAft>
            </a:pPr>
            <a:r>
              <a:rPr lang="en-US" dirty="0"/>
              <a:t>Yvonne Samuelsson</a:t>
            </a:r>
          </a:p>
          <a:p>
            <a:pPr>
              <a:lnSpc>
                <a:spcPct val="90000"/>
              </a:lnSpc>
              <a:spcAft>
                <a:spcPts val="600"/>
              </a:spcAft>
            </a:pPr>
            <a:r>
              <a:rPr lang="en-US" dirty="0"/>
              <a:t>Veronica Jönsson</a:t>
            </a:r>
          </a:p>
          <a:p>
            <a:pPr>
              <a:lnSpc>
                <a:spcPct val="90000"/>
              </a:lnSpc>
              <a:spcAft>
                <a:spcPts val="600"/>
              </a:spcAft>
            </a:pPr>
            <a:endParaRPr lang="en-US" dirty="0"/>
          </a:p>
          <a:p>
            <a:pPr>
              <a:lnSpc>
                <a:spcPct val="90000"/>
              </a:lnSpc>
              <a:spcAft>
                <a:spcPts val="600"/>
              </a:spcAft>
            </a:pPr>
            <a:r>
              <a:rPr lang="en-US" dirty="0"/>
              <a:t>Vårdhygien</a:t>
            </a:r>
          </a:p>
        </p:txBody>
      </p:sp>
      <p:sp>
        <p:nvSpPr>
          <p:cNvPr id="37" name="Rectangle 3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latshållare för innehåll 1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078402" y="650494"/>
            <a:ext cx="5446690" cy="5324142"/>
          </a:xfrm>
          <a:prstGeom prst="rect">
            <a:avLst/>
          </a:prstGeom>
        </p:spPr>
      </p:pic>
      <p:sp>
        <p:nvSpPr>
          <p:cNvPr id="4" name="Platshållare för bildnummer 3"/>
          <p:cNvSpPr>
            <a:spLocks noGrp="1"/>
          </p:cNvSpPr>
          <p:nvPr>
            <p:ph type="sldNum" sz="quarter" idx="14"/>
          </p:nvPr>
        </p:nvSpPr>
        <p:spPr>
          <a:xfrm>
            <a:off x="8610600" y="649224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1</a:t>
            </a:fld>
            <a:endParaRPr lang="en-US" dirty="0"/>
          </a:p>
        </p:txBody>
      </p:sp>
    </p:spTree>
    <p:extLst>
      <p:ext uri="{BB962C8B-B14F-4D97-AF65-F5344CB8AC3E}">
        <p14:creationId xmlns:p14="http://schemas.microsoft.com/office/powerpoint/2010/main" val="150026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4">
            <a:extLst>
              <a:ext uri="{FF2B5EF4-FFF2-40B4-BE49-F238E27FC236}">
                <a16:creationId xmlns:a16="http://schemas.microsoft.com/office/drawing/2014/main" id="{0B4A113E-D208-4EF0-8BAB-25FDD2E588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0814"/>
            <a:ext cx="0" cy="3710227"/>
          </a:xfrm>
          <a:prstGeom prst="line">
            <a:avLst/>
          </a:prstGeom>
          <a:ln w="19050">
            <a:solidFill>
              <a:srgbClr val="FFAC35"/>
            </a:solidFill>
          </a:ln>
        </p:spPr>
        <p:style>
          <a:lnRef idx="1">
            <a:schemeClr val="accent1"/>
          </a:lnRef>
          <a:fillRef idx="0">
            <a:schemeClr val="accent1"/>
          </a:fillRef>
          <a:effectRef idx="0">
            <a:schemeClr val="accent1"/>
          </a:effectRef>
          <a:fontRef idx="minor">
            <a:schemeClr val="tx1"/>
          </a:fontRef>
        </p:style>
      </p:cxnSp>
      <p:pic>
        <p:nvPicPr>
          <p:cNvPr id="7" name="Bildobjekt 6" descr="En bild som visar skärmbild, text, Teckensnitt, design&#10;&#10;Automatiskt genererad beskrivning">
            <a:extLst>
              <a:ext uri="{FF2B5EF4-FFF2-40B4-BE49-F238E27FC236}">
                <a16:creationId xmlns:a16="http://schemas.microsoft.com/office/drawing/2014/main" id="{847A9DD8-D1BB-E800-943D-B46BCAC195E4}"/>
              </a:ext>
            </a:extLst>
          </p:cNvPr>
          <p:cNvPicPr>
            <a:picLocks noChangeAspect="1"/>
          </p:cNvPicPr>
          <p:nvPr/>
        </p:nvPicPr>
        <p:blipFill>
          <a:blip r:embed="rId3"/>
          <a:stretch>
            <a:fillRect/>
          </a:stretch>
        </p:blipFill>
        <p:spPr>
          <a:xfrm>
            <a:off x="1115616" y="1579148"/>
            <a:ext cx="6181688" cy="3693558"/>
          </a:xfrm>
          <a:prstGeom prst="rect">
            <a:avLst/>
          </a:prstGeom>
        </p:spPr>
      </p:pic>
      <p:cxnSp>
        <p:nvCxnSpPr>
          <p:cNvPr id="17" name="Straight Connector 16">
            <a:extLst>
              <a:ext uri="{FF2B5EF4-FFF2-40B4-BE49-F238E27FC236}">
                <a16:creationId xmlns:a16="http://schemas.microsoft.com/office/drawing/2014/main" id="{2FE16547-5205-4F0E-B809-89D18FF4C8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9896" y="1573887"/>
            <a:ext cx="0" cy="3710227"/>
          </a:xfrm>
          <a:prstGeom prst="line">
            <a:avLst/>
          </a:prstGeom>
          <a:ln w="19050">
            <a:solidFill>
              <a:srgbClr val="FFAC35"/>
            </a:solidFill>
          </a:ln>
        </p:spPr>
        <p:style>
          <a:lnRef idx="1">
            <a:schemeClr val="accent1"/>
          </a:lnRef>
          <a:fillRef idx="0">
            <a:schemeClr val="accent1"/>
          </a:fillRef>
          <a:effectRef idx="0">
            <a:schemeClr val="accent1"/>
          </a:effectRef>
          <a:fontRef idx="minor">
            <a:schemeClr val="tx1"/>
          </a:fontRef>
        </p:style>
      </p:cxnSp>
      <p:pic>
        <p:nvPicPr>
          <p:cNvPr id="5" name="Platshållare för bild 4" descr="En bild som visar tecknad serie, skärmbild, text, design&#10;&#10;Automatiskt genererad beskrivning">
            <a:extLst>
              <a:ext uri="{FF2B5EF4-FFF2-40B4-BE49-F238E27FC236}">
                <a16:creationId xmlns:a16="http://schemas.microsoft.com/office/drawing/2014/main" id="{C555E058-1E8F-DA73-72CD-110317B617BC}"/>
              </a:ext>
            </a:extLst>
          </p:cNvPr>
          <p:cNvPicPr>
            <a:picLocks noGrp="1" noChangeAspect="1"/>
          </p:cNvPicPr>
          <p:nvPr>
            <p:ph type="pic" sz="quarter" idx="13"/>
          </p:nvPr>
        </p:nvPicPr>
        <p:blipFill rotWithShape="1">
          <a:blip r:embed="rId4"/>
          <a:srcRect t="7804"/>
          <a:stretch/>
        </p:blipFill>
        <p:spPr>
          <a:xfrm>
            <a:off x="7772008" y="1988840"/>
            <a:ext cx="3868605" cy="2952328"/>
          </a:xfrm>
          <a:prstGeom prst="rect">
            <a:avLst/>
          </a:prstGeom>
        </p:spPr>
      </p:pic>
      <p:sp>
        <p:nvSpPr>
          <p:cNvPr id="3" name="Platshållare för bildnummer 2">
            <a:extLst>
              <a:ext uri="{FF2B5EF4-FFF2-40B4-BE49-F238E27FC236}">
                <a16:creationId xmlns:a16="http://schemas.microsoft.com/office/drawing/2014/main" id="{D572D491-B09D-B434-C4BE-1DE995DE9FBC}"/>
              </a:ext>
            </a:extLst>
          </p:cNvPr>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a:pPr>
                <a:spcAft>
                  <a:spcPts val="600"/>
                </a:spcAft>
              </a:pPr>
              <a:t>10</a:t>
            </a:fld>
            <a:endParaRPr lang="en-US"/>
          </a:p>
        </p:txBody>
      </p:sp>
    </p:spTree>
    <p:extLst>
      <p:ext uri="{BB962C8B-B14F-4D97-AF65-F5344CB8AC3E}">
        <p14:creationId xmlns:p14="http://schemas.microsoft.com/office/powerpoint/2010/main" val="24728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Bildobjekt 4">
            <a:extLst>
              <a:ext uri="{FF2B5EF4-FFF2-40B4-BE49-F238E27FC236}">
                <a16:creationId xmlns:a16="http://schemas.microsoft.com/office/drawing/2014/main" id="{245FBC76-D461-51C0-1769-55A205244E47}"/>
              </a:ext>
            </a:extLst>
          </p:cNvPr>
          <p:cNvPicPr>
            <a:picLocks noChangeAspect="1"/>
          </p:cNvPicPr>
          <p:nvPr/>
        </p:nvPicPr>
        <p:blipFill rotWithShape="1">
          <a:blip r:embed="rId3"/>
          <a:srcRect b="7425"/>
          <a:stretch/>
        </p:blipFill>
        <p:spPr>
          <a:xfrm>
            <a:off x="20" y="1282"/>
            <a:ext cx="12191980" cy="6856718"/>
          </a:xfrm>
          <a:prstGeom prst="rect">
            <a:avLst/>
          </a:prstGeom>
        </p:spPr>
      </p:pic>
      <p:sp>
        <p:nvSpPr>
          <p:cNvPr id="3" name="Platshållare för bildnummer 2">
            <a:extLst>
              <a:ext uri="{FF2B5EF4-FFF2-40B4-BE49-F238E27FC236}">
                <a16:creationId xmlns:a16="http://schemas.microsoft.com/office/drawing/2014/main" id="{BBC81BF9-4F84-CC0B-7D22-608A95045A9D}"/>
              </a:ext>
            </a:extLst>
          </p:cNvPr>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171291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1ABF7A2-BFBD-F0EB-1C0F-7E15BD83226C}"/>
              </a:ext>
            </a:extLst>
          </p:cNvPr>
          <p:cNvSpPr>
            <a:spLocks noGrp="1"/>
          </p:cNvSpPr>
          <p:nvPr>
            <p:ph type="title"/>
          </p:nvPr>
        </p:nvSpPr>
        <p:spPr>
          <a:xfrm>
            <a:off x="686834" y="1153572"/>
            <a:ext cx="3200400" cy="4461163"/>
          </a:xfrm>
        </p:spPr>
        <p:txBody>
          <a:bodyPr>
            <a:normAutofit/>
          </a:bodyPr>
          <a:lstStyle/>
          <a:p>
            <a:r>
              <a:rPr lang="sv-SE" sz="4100" b="1">
                <a:solidFill>
                  <a:srgbClr val="FFFFFF"/>
                </a:solidFill>
                <a:cs typeface="Calibri Light"/>
              </a:rPr>
              <a:t>Bryt alltid smittvägarna!</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3A0C9767-B2D0-AC3D-CB66-FD9EB4CFD56F}"/>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sv-SE" dirty="0">
                <a:cs typeface="Calibri"/>
              </a:rPr>
              <a:t>Städning</a:t>
            </a:r>
          </a:p>
          <a:p>
            <a:r>
              <a:rPr lang="sv-SE" dirty="0">
                <a:cs typeface="Calibri"/>
              </a:rPr>
              <a:t>Tvätt och avfall</a:t>
            </a:r>
          </a:p>
          <a:p>
            <a:r>
              <a:rPr lang="sv-SE" dirty="0">
                <a:cs typeface="Calibri"/>
              </a:rPr>
              <a:t>Korrekt omvårdnad och behandling, kateterhantering- och sårvård</a:t>
            </a:r>
          </a:p>
          <a:p>
            <a:r>
              <a:rPr lang="sv-SE" dirty="0">
                <a:cs typeface="Calibri"/>
              </a:rPr>
              <a:t>Rengöring, desinfektion, sterilisering</a:t>
            </a:r>
          </a:p>
          <a:p>
            <a:r>
              <a:rPr lang="sv-SE" dirty="0">
                <a:cs typeface="Calibri"/>
              </a:rPr>
              <a:t>Lokaler</a:t>
            </a:r>
          </a:p>
          <a:p>
            <a:pPr marL="0" indent="0">
              <a:buNone/>
            </a:pPr>
            <a:endParaRPr lang="sv-SE" dirty="0">
              <a:cs typeface="Calibri"/>
            </a:endParaRPr>
          </a:p>
          <a:p>
            <a:pPr marL="0" indent="0">
              <a:buNone/>
            </a:pPr>
            <a:r>
              <a:rPr lang="sv-SE" b="1" dirty="0">
                <a:cs typeface="Calibri"/>
              </a:rPr>
              <a:t>   Använd basala Hygienrutiner!</a:t>
            </a:r>
          </a:p>
          <a:p>
            <a:endParaRPr lang="sv-SE" dirty="0">
              <a:cs typeface="Calibri"/>
            </a:endParaRPr>
          </a:p>
          <a:p>
            <a:endParaRPr lang="sv-SE" dirty="0">
              <a:cs typeface="Calibri"/>
            </a:endParaRPr>
          </a:p>
        </p:txBody>
      </p:sp>
      <p:sp>
        <p:nvSpPr>
          <p:cNvPr id="4" name="Platshållare för bildnummer 3">
            <a:extLst>
              <a:ext uri="{FF2B5EF4-FFF2-40B4-BE49-F238E27FC236}">
                <a16:creationId xmlns:a16="http://schemas.microsoft.com/office/drawing/2014/main" id="{388B99C9-F719-138D-8343-E8A69B1373D2}"/>
              </a:ext>
            </a:extLst>
          </p:cNvPr>
          <p:cNvSpPr>
            <a:spLocks noGrp="1"/>
          </p:cNvSpPr>
          <p:nvPr>
            <p:ph type="sldNum" sz="quarter" idx="12"/>
          </p:nvPr>
        </p:nvSpPr>
        <p:spPr>
          <a:xfrm>
            <a:off x="9541564" y="6356350"/>
            <a:ext cx="1812235" cy="365125"/>
          </a:xfrm>
        </p:spPr>
        <p:txBody>
          <a:bodyPr>
            <a:normAutofit/>
          </a:bodyPr>
          <a:lstStyle/>
          <a:p>
            <a:pPr>
              <a:spcAft>
                <a:spcPts val="600"/>
              </a:spcAft>
            </a:pPr>
            <a:fld id="{77247564-E29A-4039-A521-FA633551344B}" type="slidenum">
              <a:rPr lang="sv-SE" smtClean="0"/>
              <a:pPr>
                <a:spcAft>
                  <a:spcPts val="600"/>
                </a:spcAft>
              </a:pPr>
              <a:t>12</a:t>
            </a:fld>
            <a:endParaRPr lang="sv-SE"/>
          </a:p>
        </p:txBody>
      </p:sp>
    </p:spTree>
    <p:extLst>
      <p:ext uri="{BB962C8B-B14F-4D97-AF65-F5344CB8AC3E}">
        <p14:creationId xmlns:p14="http://schemas.microsoft.com/office/powerpoint/2010/main" val="2543481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bildnummer 2">
            <a:extLst>
              <a:ext uri="{FF2B5EF4-FFF2-40B4-BE49-F238E27FC236}">
                <a16:creationId xmlns:a16="http://schemas.microsoft.com/office/drawing/2014/main" id="{AEF5DD2B-CA03-EABB-D4C8-6C6DF38A2A6A}"/>
              </a:ext>
            </a:extLst>
          </p:cNvPr>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defRPr/>
            </a:pPr>
            <a:fld id="{77247564-E29A-4039-A521-FA633551344B}" type="slidenum">
              <a:rPr lang="en-US" smtClean="0">
                <a:solidFill>
                  <a:prstClr val="black">
                    <a:tint val="75000"/>
                  </a:prstClr>
                </a:solidFill>
                <a:latin typeface="Calibri" panose="020F0502020204030204"/>
              </a:rPr>
              <a:pPr>
                <a:spcAft>
                  <a:spcPts val="600"/>
                </a:spcAft>
                <a:defRPr/>
              </a:pPr>
              <a:t>13</a:t>
            </a:fld>
            <a:endParaRPr lang="en-US">
              <a:solidFill>
                <a:prstClr val="black">
                  <a:tint val="75000"/>
                </a:prstClr>
              </a:solidFill>
              <a:latin typeface="Calibri" panose="020F0502020204030204"/>
            </a:endParaRPr>
          </a:p>
        </p:txBody>
      </p:sp>
      <p:graphicFrame>
        <p:nvGraphicFramePr>
          <p:cNvPr id="9" name="textruta 4">
            <a:extLst>
              <a:ext uri="{FF2B5EF4-FFF2-40B4-BE49-F238E27FC236}">
                <a16:creationId xmlns:a16="http://schemas.microsoft.com/office/drawing/2014/main" id="{F844FAFB-2A63-7E62-C5FA-005B9AF61F8F}"/>
              </a:ext>
            </a:extLst>
          </p:cNvPr>
          <p:cNvGraphicFramePr/>
          <p:nvPr>
            <p:extLst>
              <p:ext uri="{D42A27DB-BD31-4B8C-83A1-F6EECF244321}">
                <p14:modId xmlns:p14="http://schemas.microsoft.com/office/powerpoint/2010/main" val="10504387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176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5F7AAE-D5C7-8B56-66FC-81489E4DB540}"/>
              </a:ext>
            </a:extLst>
          </p:cNvPr>
          <p:cNvSpPr>
            <a:spLocks noGrp="1"/>
          </p:cNvSpPr>
          <p:nvPr>
            <p:ph type="title"/>
          </p:nvPr>
        </p:nvSpPr>
        <p:spPr>
          <a:xfrm>
            <a:off x="596442" y="512493"/>
            <a:ext cx="10828149" cy="618995"/>
          </a:xfrm>
        </p:spPr>
        <p:txBody>
          <a:bodyPr/>
          <a:lstStyle/>
          <a:p>
            <a:pPr algn="ctr"/>
            <a:r>
              <a:rPr lang="sv-SE"/>
              <a:t>Åtgärder som ingår i ett multimodalt arbetssätt</a:t>
            </a:r>
          </a:p>
        </p:txBody>
      </p:sp>
      <p:pic>
        <p:nvPicPr>
          <p:cNvPr id="4" name="Platshållare för innehåll 3">
            <a:extLst>
              <a:ext uri="{FF2B5EF4-FFF2-40B4-BE49-F238E27FC236}">
                <a16:creationId xmlns:a16="http://schemas.microsoft.com/office/drawing/2014/main" id="{899625E9-60DB-C177-052E-BF9B213A36E5}"/>
              </a:ext>
            </a:extLst>
          </p:cNvPr>
          <p:cNvPicPr>
            <a:picLocks noGrp="1" noChangeAspect="1"/>
          </p:cNvPicPr>
          <p:nvPr>
            <p:ph sz="half" idx="1"/>
          </p:nvPr>
        </p:nvPicPr>
        <p:blipFill>
          <a:blip r:embed="rId3"/>
          <a:stretch>
            <a:fillRect/>
          </a:stretch>
        </p:blipFill>
        <p:spPr>
          <a:xfrm>
            <a:off x="3071664" y="1268760"/>
            <a:ext cx="5616624" cy="4476999"/>
          </a:xfrm>
          <a:prstGeom prst="rect">
            <a:avLst/>
          </a:prstGeom>
        </p:spPr>
      </p:pic>
    </p:spTree>
    <p:extLst>
      <p:ext uri="{BB962C8B-B14F-4D97-AF65-F5344CB8AC3E}">
        <p14:creationId xmlns:p14="http://schemas.microsoft.com/office/powerpoint/2010/main" val="376971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797501" y="329184"/>
            <a:ext cx="6755626" cy="1783080"/>
          </a:xfrm>
        </p:spPr>
        <p:txBody>
          <a:bodyPr vert="horz" lIns="91440" tIns="45720" rIns="91440" bIns="45720" rtlCol="0" anchor="b">
            <a:normAutofit/>
          </a:bodyPr>
          <a:lstStyle/>
          <a:p>
            <a:r>
              <a:rPr lang="en-US" sz="5400" dirty="0"/>
              <a:t>Hygienombudet</a:t>
            </a:r>
          </a:p>
        </p:txBody>
      </p:sp>
      <p:pic>
        <p:nvPicPr>
          <p:cNvPr id="2052" name="Picture 4" descr="Exclamation mark Free Stock Photos, Images, and Pictures of Exclamation mark">
            <a:extLst>
              <a:ext uri="{FF2B5EF4-FFF2-40B4-BE49-F238E27FC236}">
                <a16:creationId xmlns:a16="http://schemas.microsoft.com/office/drawing/2014/main" id="{A7143A53-E0C1-309A-E20F-7E7E92A3C3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408" y="1215040"/>
            <a:ext cx="3168352" cy="4446208"/>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p:cNvPicPr/>
          <p:nvPr/>
        </p:nvPicPr>
        <p:blipFill rotWithShape="1">
          <a:blip r:embed="rId4"/>
          <a:srcRect l="39955" t="80364" r="50171" b="9251"/>
          <a:stretch/>
        </p:blipFill>
        <p:spPr bwMode="auto">
          <a:xfrm>
            <a:off x="7984236" y="5661248"/>
            <a:ext cx="3995928" cy="821848"/>
          </a:xfrm>
          <a:prstGeom prst="rect">
            <a:avLst/>
          </a:prstGeom>
          <a:extLst>
            <a:ext uri="{53640926-AAD7-44D8-BBD7-CCE9431645EC}">
              <a14:shadowObscured xmlns:a14="http://schemas.microsoft.com/office/drawing/2010/main"/>
            </a:ext>
          </a:extLst>
        </p:spPr>
      </p:pic>
      <p:sp>
        <p:nvSpPr>
          <p:cNvPr id="2" name="Platshållare för innehåll 1"/>
          <p:cNvSpPr>
            <a:spLocks noGrp="1"/>
          </p:cNvSpPr>
          <p:nvPr>
            <p:ph sz="quarter" idx="13"/>
          </p:nvPr>
        </p:nvSpPr>
        <p:spPr>
          <a:xfrm>
            <a:off x="4797494" y="2706624"/>
            <a:ext cx="6755626" cy="3483864"/>
          </a:xfrm>
        </p:spPr>
        <p:txBody>
          <a:bodyPr vert="horz" lIns="91440" tIns="45720" rIns="91440" bIns="45720" rtlCol="0">
            <a:normAutofit fontScale="92500"/>
          </a:bodyPr>
          <a:lstStyle/>
          <a:p>
            <a:pPr>
              <a:lnSpc>
                <a:spcPct val="150000"/>
              </a:lnSpc>
            </a:pPr>
            <a:r>
              <a:rPr lang="en-US" sz="2200" dirty="0"/>
              <a:t>Hygienombudets roll är att fungera som en resursperson i vårdhygieniska frågor och delge kunskap till kollegor på arbetsplatsen. </a:t>
            </a:r>
          </a:p>
          <a:p>
            <a:pPr>
              <a:lnSpc>
                <a:spcPct val="150000"/>
              </a:lnSpc>
            </a:pPr>
            <a:r>
              <a:rPr lang="en-US" sz="2200" dirty="0" err="1"/>
              <a:t>Hygienombudet</a:t>
            </a:r>
            <a:r>
              <a:rPr lang="en-US" sz="2200" dirty="0"/>
              <a:t> ska tillsammans med enhetschefen arbeta för att förhindra smittspridning och uppkomst av vårdrelaterade infektioner på enheten.</a:t>
            </a:r>
            <a:br>
              <a:rPr lang="en-US" sz="2200" dirty="0"/>
            </a:br>
            <a:endParaRPr lang="en-US" sz="2200" dirty="0"/>
          </a:p>
          <a:p>
            <a:endParaRPr lang="en-US" sz="2200" dirty="0"/>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15</a:t>
            </a:fld>
            <a:endParaRPr lang="en-US"/>
          </a:p>
        </p:txBody>
      </p:sp>
    </p:spTree>
    <p:extLst>
      <p:ext uri="{BB962C8B-B14F-4D97-AF65-F5344CB8AC3E}">
        <p14:creationId xmlns:p14="http://schemas.microsoft.com/office/powerpoint/2010/main" val="2039994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8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27D11C4B-1169-A79A-332E-4F0F44742926}"/>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b="1" kern="1200" dirty="0" err="1">
                <a:latin typeface="+mj-lt"/>
                <a:ea typeface="+mj-ea"/>
                <a:cs typeface="+mj-cs"/>
              </a:rPr>
              <a:t>Vilka</a:t>
            </a:r>
            <a:r>
              <a:rPr lang="en-US" sz="5600" b="1" kern="1200" dirty="0">
                <a:latin typeface="+mj-lt"/>
                <a:ea typeface="+mj-ea"/>
                <a:cs typeface="+mj-cs"/>
              </a:rPr>
              <a:t> </a:t>
            </a:r>
            <a:r>
              <a:rPr lang="en-US" sz="5600" b="1" kern="1200" dirty="0" err="1">
                <a:latin typeface="+mj-lt"/>
                <a:ea typeface="+mj-ea"/>
                <a:cs typeface="+mj-cs"/>
              </a:rPr>
              <a:t>verktyg</a:t>
            </a:r>
            <a:r>
              <a:rPr lang="en-US" sz="5600" b="1" kern="1200" dirty="0">
                <a:latin typeface="+mj-lt"/>
                <a:ea typeface="+mj-ea"/>
                <a:cs typeface="+mj-cs"/>
              </a:rPr>
              <a:t> </a:t>
            </a:r>
            <a:r>
              <a:rPr lang="en-US" sz="5600" b="1" kern="1200" dirty="0" err="1">
                <a:latin typeface="+mj-lt"/>
                <a:ea typeface="+mj-ea"/>
                <a:cs typeface="+mj-cs"/>
              </a:rPr>
              <a:t>har</a:t>
            </a:r>
            <a:r>
              <a:rPr lang="en-US" sz="5600" b="1" kern="1200" dirty="0">
                <a:latin typeface="+mj-lt"/>
                <a:ea typeface="+mj-ea"/>
                <a:cs typeface="+mj-cs"/>
              </a:rPr>
              <a:t> jag?</a:t>
            </a:r>
          </a:p>
        </p:txBody>
      </p:sp>
      <p:sp>
        <p:nvSpPr>
          <p:cNvPr id="90" name="Oval 8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descr="En bild som visar leksak, tecknad serie, konst&#10;&#10;Automatiskt genererad beskrivning">
            <a:extLst>
              <a:ext uri="{FF2B5EF4-FFF2-40B4-BE49-F238E27FC236}">
                <a16:creationId xmlns:a16="http://schemas.microsoft.com/office/drawing/2014/main" id="{9AC963EE-1BE7-7B7D-FF48-39E7D364CA77}"/>
              </a:ext>
            </a:extLst>
          </p:cNvPr>
          <p:cNvPicPr>
            <a:picLocks noChangeAspect="1"/>
          </p:cNvPicPr>
          <p:nvPr/>
        </p:nvPicPr>
        <p:blipFill rotWithShape="1">
          <a:blip r:embed="rId3"/>
          <a:srcRect r="1"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0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0" name="Content Placeholder 79">
            <a:extLst>
              <a:ext uri="{FF2B5EF4-FFF2-40B4-BE49-F238E27FC236}">
                <a16:creationId xmlns:a16="http://schemas.microsoft.com/office/drawing/2014/main" id="{690B38F0-F04A-3921-0F90-8160EE2F9F6C}"/>
              </a:ext>
            </a:extLst>
          </p:cNvPr>
          <p:cNvSpPr>
            <a:spLocks noGrp="1"/>
          </p:cNvSpPr>
          <p:nvPr>
            <p:ph idx="1"/>
          </p:nvPr>
        </p:nvSpPr>
        <p:spPr>
          <a:xfrm>
            <a:off x="6657715" y="2990818"/>
            <a:ext cx="4195673" cy="2913872"/>
          </a:xfrm>
        </p:spPr>
        <p:txBody>
          <a:bodyPr anchor="t">
            <a:normAutofit lnSpcReduction="10000"/>
          </a:bodyPr>
          <a:lstStyle/>
          <a:p>
            <a:pPr marL="0" indent="0">
              <a:buNone/>
            </a:pPr>
            <a:endParaRPr lang="en-US" sz="2000" dirty="0">
              <a:solidFill>
                <a:schemeClr val="tx1">
                  <a:alpha val="80000"/>
                </a:schemeClr>
              </a:solidFill>
            </a:endParaRPr>
          </a:p>
          <a:p>
            <a:r>
              <a:rPr lang="en-US" sz="2000" dirty="0">
                <a:solidFill>
                  <a:schemeClr val="tx1">
                    <a:alpha val="80000"/>
                  </a:schemeClr>
                </a:solidFill>
              </a:rPr>
              <a:t>Vårdgivarwebben</a:t>
            </a:r>
          </a:p>
          <a:p>
            <a:r>
              <a:rPr lang="en-US" sz="2000" dirty="0" err="1">
                <a:solidFill>
                  <a:schemeClr val="tx1">
                    <a:alpha val="80000"/>
                  </a:schemeClr>
                </a:solidFill>
              </a:rPr>
              <a:t>Socialstyrelsens</a:t>
            </a:r>
            <a:r>
              <a:rPr lang="en-US" sz="2000" dirty="0">
                <a:solidFill>
                  <a:schemeClr val="tx1">
                    <a:alpha val="80000"/>
                  </a:schemeClr>
                </a:solidFill>
              </a:rPr>
              <a:t> e-Utbildningar och </a:t>
            </a:r>
            <a:r>
              <a:rPr lang="en-US" sz="2000" dirty="0" err="1">
                <a:solidFill>
                  <a:schemeClr val="tx1">
                    <a:alpha val="80000"/>
                  </a:schemeClr>
                </a:solidFill>
              </a:rPr>
              <a:t>utbildningsmaterial</a:t>
            </a:r>
            <a:endParaRPr lang="en-US" sz="2000" dirty="0">
              <a:solidFill>
                <a:schemeClr val="tx1">
                  <a:alpha val="80000"/>
                </a:schemeClr>
              </a:solidFill>
            </a:endParaRPr>
          </a:p>
          <a:p>
            <a:r>
              <a:rPr lang="en-US" sz="2000" dirty="0" err="1">
                <a:solidFill>
                  <a:schemeClr val="tx1">
                    <a:alpha val="80000"/>
                  </a:schemeClr>
                </a:solidFill>
              </a:rPr>
              <a:t>Vårdhygiensk</a:t>
            </a:r>
            <a:r>
              <a:rPr lang="en-US" sz="2000" dirty="0">
                <a:solidFill>
                  <a:schemeClr val="tx1">
                    <a:alpha val="80000"/>
                  </a:schemeClr>
                </a:solidFill>
              </a:rPr>
              <a:t> </a:t>
            </a:r>
            <a:r>
              <a:rPr lang="en-US" sz="2000" dirty="0" err="1">
                <a:solidFill>
                  <a:schemeClr val="tx1">
                    <a:alpha val="80000"/>
                  </a:schemeClr>
                </a:solidFill>
              </a:rPr>
              <a:t>expertis</a:t>
            </a:r>
            <a:r>
              <a:rPr lang="en-US" sz="2000" dirty="0">
                <a:solidFill>
                  <a:schemeClr val="tx1">
                    <a:alpha val="80000"/>
                  </a:schemeClr>
                </a:solidFill>
              </a:rPr>
              <a:t> </a:t>
            </a:r>
            <a:r>
              <a:rPr lang="en-US" sz="2000" dirty="0" err="1">
                <a:solidFill>
                  <a:schemeClr val="tx1">
                    <a:alpha val="80000"/>
                  </a:schemeClr>
                </a:solidFill>
              </a:rPr>
              <a:t>dvs</a:t>
            </a:r>
            <a:r>
              <a:rPr lang="en-US" sz="2000" dirty="0">
                <a:solidFill>
                  <a:schemeClr val="tx1">
                    <a:alpha val="80000"/>
                  </a:schemeClr>
                </a:solidFill>
              </a:rPr>
              <a:t> </a:t>
            </a:r>
            <a:r>
              <a:rPr lang="en-US" sz="2000" dirty="0" err="1">
                <a:solidFill>
                  <a:schemeClr val="tx1">
                    <a:alpha val="80000"/>
                  </a:schemeClr>
                </a:solidFill>
              </a:rPr>
              <a:t>oss</a:t>
            </a:r>
            <a:endParaRPr lang="en-US" sz="2000" dirty="0">
              <a:solidFill>
                <a:schemeClr val="tx1">
                  <a:alpha val="80000"/>
                </a:schemeClr>
              </a:solidFill>
            </a:endParaRPr>
          </a:p>
          <a:p>
            <a:r>
              <a:rPr lang="en-US" sz="2000" dirty="0" err="1">
                <a:solidFill>
                  <a:schemeClr val="tx1">
                    <a:alpha val="80000"/>
                  </a:schemeClr>
                </a:solidFill>
              </a:rPr>
              <a:t>Varandra</a:t>
            </a:r>
            <a:r>
              <a:rPr lang="en-US" sz="2000" dirty="0">
                <a:solidFill>
                  <a:schemeClr val="tx1">
                    <a:alpha val="80000"/>
                  </a:schemeClr>
                </a:solidFill>
              </a:rPr>
              <a:t> </a:t>
            </a:r>
          </a:p>
          <a:p>
            <a:r>
              <a:rPr lang="en-US" sz="2000" dirty="0" err="1">
                <a:solidFill>
                  <a:schemeClr val="tx1">
                    <a:alpha val="80000"/>
                  </a:schemeClr>
                </a:solidFill>
              </a:rPr>
              <a:t>Enhetschefen</a:t>
            </a:r>
            <a:endParaRPr lang="en-US" sz="2000" dirty="0">
              <a:solidFill>
                <a:schemeClr val="tx1">
                  <a:alpha val="80000"/>
                </a:schemeClr>
              </a:solidFill>
            </a:endParaRPr>
          </a:p>
          <a:p>
            <a:r>
              <a:rPr lang="en-US" sz="2000" dirty="0" err="1">
                <a:solidFill>
                  <a:schemeClr val="tx1">
                    <a:alpha val="80000"/>
                  </a:schemeClr>
                </a:solidFill>
              </a:rPr>
              <a:t>Åtgärder</a:t>
            </a:r>
            <a:r>
              <a:rPr lang="en-US" sz="2000" dirty="0">
                <a:solidFill>
                  <a:schemeClr val="tx1">
                    <a:alpha val="80000"/>
                  </a:schemeClr>
                </a:solidFill>
              </a:rPr>
              <a:t>- (</a:t>
            </a:r>
            <a:r>
              <a:rPr lang="en-US" sz="2000" dirty="0" err="1">
                <a:solidFill>
                  <a:schemeClr val="tx1">
                    <a:alpha val="80000"/>
                  </a:schemeClr>
                </a:solidFill>
              </a:rPr>
              <a:t>arbetsvägran</a:t>
            </a:r>
            <a:r>
              <a:rPr lang="en-US" sz="2000" dirty="0">
                <a:solidFill>
                  <a:schemeClr val="tx1">
                    <a:alpha val="80000"/>
                  </a:schemeClr>
                </a:solidFill>
              </a:rPr>
              <a:t>), </a:t>
            </a:r>
            <a:r>
              <a:rPr lang="en-US" sz="2000" dirty="0" err="1">
                <a:solidFill>
                  <a:schemeClr val="tx1">
                    <a:alpha val="80000"/>
                  </a:schemeClr>
                </a:solidFill>
              </a:rPr>
              <a:t>avvikelse</a:t>
            </a:r>
            <a:endParaRPr lang="en-US" sz="2000" dirty="0">
              <a:solidFill>
                <a:schemeClr val="tx1">
                  <a:alpha val="80000"/>
                </a:schemeClr>
              </a:solidFill>
            </a:endParaRPr>
          </a:p>
          <a:p>
            <a:endParaRPr lang="en-US" sz="2000" dirty="0">
              <a:solidFill>
                <a:schemeClr val="tx1">
                  <a:alpha val="80000"/>
                </a:schemeClr>
              </a:solidFill>
            </a:endParaRPr>
          </a:p>
        </p:txBody>
      </p:sp>
      <p:sp>
        <p:nvSpPr>
          <p:cNvPr id="10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766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249"/>
                                          </p:stCondLst>
                                        </p:cTn>
                                        <p:tgtEl>
                                          <p:spTgt spid="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249"/>
                                          </p:stCondLst>
                                        </p:cTn>
                                        <p:tgtEl>
                                          <p:spTgt spid="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249"/>
                                          </p:stCondLst>
                                        </p:cTn>
                                        <p:tgtEl>
                                          <p:spTgt spid="8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249"/>
                                          </p:stCondLst>
                                        </p:cTn>
                                        <p:tgtEl>
                                          <p:spTgt spid="8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249"/>
                                          </p:stCondLst>
                                        </p:cTn>
                                        <p:tgtEl>
                                          <p:spTgt spid="8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249"/>
                                          </p:stCondLst>
                                        </p:cTn>
                                        <p:tgtEl>
                                          <p:spTgt spid="80">
                                            <p:txEl>
                                              <p:pRg st="6" end="6"/>
                                            </p:txEl>
                                          </p:spTgt>
                                        </p:tgtEl>
                                        <p:attrNameLst>
                                          <p:attrName>style.visibility</p:attrName>
                                        </p:attrNameLst>
                                      </p:cBhvr>
                                      <p:to>
                                        <p:strVal val="visible"/>
                                      </p:to>
                                    </p:set>
                                  </p:childTnLst>
                                </p:cTn>
                              </p:par>
                              <p:par>
                                <p:cTn id="27" presetID="1" presetClass="entr" presetSubtype="0" fill="hold" nodeType="withEffect">
                                  <p:stCondLst>
                                    <p:cond delay="250"/>
                                  </p:stCondLst>
                                  <p:childTnLst>
                                    <p:set>
                                      <p:cBhvr>
                                        <p:cTn id="28" dur="1" fill="hold">
                                          <p:stCondLst>
                                            <p:cond delay="249"/>
                                          </p:stCondLst>
                                        </p:cTn>
                                        <p:tgtEl>
                                          <p:spTgt spid="80">
                                            <p:txEl>
                                              <p:pRg st="1" end="1"/>
                                            </p:txEl>
                                          </p:spTgt>
                                        </p:tgtEl>
                                        <p:attrNameLst>
                                          <p:attrName>style.visibility</p:attrName>
                                        </p:attrNameLst>
                                      </p:cBhvr>
                                      <p:to>
                                        <p:strVal val="visible"/>
                                      </p:to>
                                    </p:set>
                                  </p:childTnLst>
                                </p:cTn>
                              </p:par>
                              <p:par>
                                <p:cTn id="29" presetID="1" presetClass="entr" presetSubtype="0" fill="hold" nodeType="withEffect">
                                  <p:stCondLst>
                                    <p:cond delay="250"/>
                                  </p:stCondLst>
                                  <p:childTnLst>
                                    <p:set>
                                      <p:cBhvr>
                                        <p:cTn id="30" dur="1" fill="hold">
                                          <p:stCondLst>
                                            <p:cond delay="249"/>
                                          </p:stCondLst>
                                        </p:cTn>
                                        <p:tgtEl>
                                          <p:spTgt spid="80">
                                            <p:txEl>
                                              <p:pRg st="2" end="2"/>
                                            </p:txEl>
                                          </p:spTgt>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249"/>
                                          </p:stCondLst>
                                        </p:cTn>
                                        <p:tgtEl>
                                          <p:spTgt spid="80">
                                            <p:txEl>
                                              <p:pRg st="3" end="3"/>
                                            </p:txEl>
                                          </p:spTgt>
                                        </p:tgtEl>
                                        <p:attrNameLst>
                                          <p:attrName>style.visibility</p:attrName>
                                        </p:attrNameLst>
                                      </p:cBhvr>
                                      <p:to>
                                        <p:strVal val="visible"/>
                                      </p:to>
                                    </p:set>
                                  </p:childTnLst>
                                </p:cTn>
                              </p:par>
                              <p:par>
                                <p:cTn id="33" presetID="1" presetClass="entr" presetSubtype="0" fill="hold" nodeType="withEffect">
                                  <p:stCondLst>
                                    <p:cond delay="250"/>
                                  </p:stCondLst>
                                  <p:childTnLst>
                                    <p:set>
                                      <p:cBhvr>
                                        <p:cTn id="34" dur="1" fill="hold">
                                          <p:stCondLst>
                                            <p:cond delay="249"/>
                                          </p:stCondLst>
                                        </p:cTn>
                                        <p:tgtEl>
                                          <p:spTgt spid="80">
                                            <p:txEl>
                                              <p:pRg st="4" end="4"/>
                                            </p:txEl>
                                          </p:spTgt>
                                        </p:tgtEl>
                                        <p:attrNameLst>
                                          <p:attrName>style.visibility</p:attrName>
                                        </p:attrNameLst>
                                      </p:cBhvr>
                                      <p:to>
                                        <p:strVal val="visible"/>
                                      </p:to>
                                    </p:set>
                                  </p:childTnLst>
                                </p:cTn>
                              </p:par>
                              <p:par>
                                <p:cTn id="35" presetID="1" presetClass="entr" presetSubtype="0" fill="hold" nodeType="withEffect">
                                  <p:stCondLst>
                                    <p:cond delay="250"/>
                                  </p:stCondLst>
                                  <p:childTnLst>
                                    <p:set>
                                      <p:cBhvr>
                                        <p:cTn id="36" dur="1" fill="hold">
                                          <p:stCondLst>
                                            <p:cond delay="249"/>
                                          </p:stCondLst>
                                        </p:cTn>
                                        <p:tgtEl>
                                          <p:spTgt spid="80">
                                            <p:txEl>
                                              <p:pRg st="5" end="5"/>
                                            </p:txEl>
                                          </p:spTgt>
                                        </p:tgtEl>
                                        <p:attrNameLst>
                                          <p:attrName>style.visibility</p:attrName>
                                        </p:attrNameLst>
                                      </p:cBhvr>
                                      <p:to>
                                        <p:strVal val="visible"/>
                                      </p:to>
                                    </p:set>
                                  </p:childTnLst>
                                </p:cTn>
                              </p:par>
                              <p:par>
                                <p:cTn id="37" presetID="1" presetClass="entr" presetSubtype="0" fill="hold" nodeType="withEffect">
                                  <p:stCondLst>
                                    <p:cond delay="250"/>
                                  </p:stCondLst>
                                  <p:childTnLst>
                                    <p:set>
                                      <p:cBhvr>
                                        <p:cTn id="38" dur="1" fill="hold">
                                          <p:stCondLst>
                                            <p:cond delay="249"/>
                                          </p:stCondLst>
                                        </p:cTn>
                                        <p:tgtEl>
                                          <p:spTgt spid="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5C598A5-96C2-4FDC-965F-DA31B4B8BC15}"/>
              </a:ext>
            </a:extLst>
          </p:cNvPr>
          <p:cNvSpPr>
            <a:spLocks noGrp="1"/>
          </p:cNvSpPr>
          <p:nvPr>
            <p:ph type="title"/>
          </p:nvPr>
        </p:nvSpPr>
        <p:spPr>
          <a:xfrm>
            <a:off x="645064" y="525982"/>
            <a:ext cx="4282983" cy="1200361"/>
          </a:xfrm>
        </p:spPr>
        <p:txBody>
          <a:bodyPr vert="horz" lIns="91440" tIns="45720" rIns="91440" bIns="45720" rtlCol="0" anchor="b">
            <a:normAutofit fontScale="90000"/>
          </a:bodyPr>
          <a:lstStyle/>
          <a:p>
            <a:r>
              <a:rPr lang="en-US" sz="3600" kern="1200">
                <a:solidFill>
                  <a:schemeClr val="tx1"/>
                </a:solidFill>
                <a:latin typeface="+mj-lt"/>
                <a:ea typeface="+mj-ea"/>
                <a:cs typeface="+mj-cs"/>
              </a:rPr>
              <a:t>Utbildningar och arbetsmaterial Socialstyrelsen</a:t>
            </a:r>
          </a:p>
        </p:txBody>
      </p:sp>
      <p:sp>
        <p:nvSpPr>
          <p:cNvPr id="29"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text 2">
            <a:extLst>
              <a:ext uri="{FF2B5EF4-FFF2-40B4-BE49-F238E27FC236}">
                <a16:creationId xmlns:a16="http://schemas.microsoft.com/office/drawing/2014/main" id="{4D92FC1F-564B-4CA2-A843-A546F26E9909}"/>
              </a:ext>
            </a:extLst>
          </p:cNvPr>
          <p:cNvSpPr>
            <a:spLocks noGrp="1"/>
          </p:cNvSpPr>
          <p:nvPr>
            <p:ph type="body" sz="quarter" idx="15"/>
          </p:nvPr>
        </p:nvSpPr>
        <p:spPr>
          <a:xfrm>
            <a:off x="645066" y="2031101"/>
            <a:ext cx="4282984" cy="3511943"/>
          </a:xfrm>
        </p:spPr>
        <p:txBody>
          <a:bodyPr vert="horz" lIns="91440" tIns="45720" rIns="91440" bIns="45720" rtlCol="0" anchor="ctr">
            <a:normAutofit/>
          </a:bodyPr>
          <a:lstStyle/>
          <a:p>
            <a:r>
              <a:rPr lang="en-US" dirty="0"/>
              <a:t>Utbildning om basala hygienrutiner i vård och omsorg, finns även på engelska.</a:t>
            </a:r>
          </a:p>
          <a:p>
            <a:r>
              <a:rPr lang="en-US" b="1" dirty="0"/>
              <a:t>Arbetsmaterial</a:t>
            </a:r>
            <a:r>
              <a:rPr lang="en-US" dirty="0"/>
              <a:t>- ” Stöd i arbetet med basala hygienrutiner</a:t>
            </a:r>
            <a:r>
              <a:rPr lang="en-US" sz="1800" dirty="0"/>
              <a:t>” </a:t>
            </a:r>
          </a:p>
        </p:txBody>
      </p:sp>
      <p:sp>
        <p:nvSpPr>
          <p:cNvPr id="30"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DA12B572-9E38-4E3C-BAF9-CC8D0A3A3360}"/>
              </a:ext>
            </a:extLst>
          </p:cNvPr>
          <p:cNvPicPr>
            <a:picLocks noChangeAspect="1"/>
          </p:cNvPicPr>
          <p:nvPr/>
        </p:nvPicPr>
        <p:blipFill>
          <a:blip r:embed="rId3"/>
          <a:stretch>
            <a:fillRect/>
          </a:stretch>
        </p:blipFill>
        <p:spPr>
          <a:xfrm>
            <a:off x="5987738" y="688502"/>
            <a:ext cx="5628018" cy="5248126"/>
          </a:xfrm>
          <a:prstGeom prst="rect">
            <a:avLst/>
          </a:prstGeom>
        </p:spPr>
      </p:pic>
    </p:spTree>
    <p:extLst>
      <p:ext uri="{BB962C8B-B14F-4D97-AF65-F5344CB8AC3E}">
        <p14:creationId xmlns:p14="http://schemas.microsoft.com/office/powerpoint/2010/main" val="348480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klädsel, person, Människoansikte, bordsservis&#10;&#10;Automatiskt genererad beskrivning">
            <a:extLst>
              <a:ext uri="{FF2B5EF4-FFF2-40B4-BE49-F238E27FC236}">
                <a16:creationId xmlns:a16="http://schemas.microsoft.com/office/drawing/2014/main" id="{0C0CD4E4-BA47-FF3F-B93D-4820F49D2907}"/>
              </a:ext>
            </a:extLst>
          </p:cNvPr>
          <p:cNvPicPr>
            <a:picLocks noChangeAspect="1"/>
          </p:cNvPicPr>
          <p:nvPr/>
        </p:nvPicPr>
        <p:blipFill rotWithShape="1">
          <a:blip r:embed="rId3"/>
          <a:srcRect l="22424" t="9091" r="1" b="1"/>
          <a:stretch/>
        </p:blipFill>
        <p:spPr>
          <a:xfrm>
            <a:off x="20" y="10"/>
            <a:ext cx="12191981" cy="6857990"/>
          </a:xfrm>
          <a:prstGeom prst="rect">
            <a:avLst/>
          </a:prstGeom>
        </p:spPr>
      </p:pic>
      <p:sp>
        <p:nvSpPr>
          <p:cNvPr id="2" name="Rubrik 1">
            <a:extLst>
              <a:ext uri="{FF2B5EF4-FFF2-40B4-BE49-F238E27FC236}">
                <a16:creationId xmlns:a16="http://schemas.microsoft.com/office/drawing/2014/main" id="{BDB58AE7-85B4-F077-5650-2BCF5638D907}"/>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br>
              <a:rPr lang="en-US" sz="5100" b="1"/>
            </a:br>
            <a:br>
              <a:rPr lang="en-US" sz="5100" b="1"/>
            </a:br>
            <a:br>
              <a:rPr lang="en-US" sz="5100" b="1"/>
            </a:br>
            <a:r>
              <a:rPr lang="en-US" sz="5100" b="1">
                <a:solidFill>
                  <a:schemeClr val="bg1"/>
                </a:solidFill>
              </a:rPr>
              <a:t>Bli </a:t>
            </a:r>
            <a:r>
              <a:rPr lang="en-US" sz="5100" b="1" err="1">
                <a:solidFill>
                  <a:schemeClr val="bg1"/>
                </a:solidFill>
              </a:rPr>
              <a:t>antibiotikasmart</a:t>
            </a:r>
            <a:r>
              <a:rPr lang="en-US" sz="5100" b="1">
                <a:solidFill>
                  <a:schemeClr val="bg1"/>
                </a:solidFill>
              </a:rPr>
              <a:t> </a:t>
            </a:r>
            <a:r>
              <a:rPr lang="en-US" sz="5100" b="1" err="1">
                <a:solidFill>
                  <a:schemeClr val="bg1"/>
                </a:solidFill>
              </a:rPr>
              <a:t>Äldre</a:t>
            </a:r>
            <a:r>
              <a:rPr lang="en-US" sz="5100" b="1">
                <a:solidFill>
                  <a:schemeClr val="bg1"/>
                </a:solidFill>
              </a:rPr>
              <a:t>- </a:t>
            </a:r>
            <a:r>
              <a:rPr lang="en-US" sz="5100" b="1" err="1">
                <a:solidFill>
                  <a:schemeClr val="bg1"/>
                </a:solidFill>
              </a:rPr>
              <a:t>och</a:t>
            </a:r>
            <a:r>
              <a:rPr lang="en-US" sz="5100" b="1">
                <a:solidFill>
                  <a:schemeClr val="bg1"/>
                </a:solidFill>
              </a:rPr>
              <a:t> </a:t>
            </a:r>
            <a:r>
              <a:rPr lang="en-US" sz="5100" b="1" err="1">
                <a:solidFill>
                  <a:schemeClr val="bg1"/>
                </a:solidFill>
              </a:rPr>
              <a:t>funktionshinderomsorg</a:t>
            </a:r>
            <a:endParaRPr lang="en-US" sz="5100" err="1">
              <a:solidFill>
                <a:schemeClr val="bg1"/>
              </a:solidFill>
            </a:endParaRPr>
          </a:p>
          <a:p>
            <a:endParaRPr lang="en-US" sz="5100" b="1">
              <a:solidFill>
                <a:schemeClr val="bg1"/>
              </a:solidFill>
            </a:endParaRPr>
          </a:p>
          <a:p>
            <a:endParaRPr lang="en-US" sz="5100">
              <a:solidFill>
                <a:schemeClr val="bg1"/>
              </a:solidFill>
            </a:endParaRPr>
          </a:p>
        </p:txBody>
      </p:sp>
    </p:spTree>
    <p:extLst>
      <p:ext uri="{BB962C8B-B14F-4D97-AF65-F5344CB8AC3E}">
        <p14:creationId xmlns:p14="http://schemas.microsoft.com/office/powerpoint/2010/main" val="4263221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838200" y="365125"/>
            <a:ext cx="10515600" cy="1325563"/>
          </a:xfrm>
        </p:spPr>
        <p:txBody>
          <a:bodyPr vert="horz" lIns="91440" tIns="45720" rIns="91440" bIns="45720" rtlCol="0" anchor="ctr">
            <a:normAutofit/>
          </a:bodyPr>
          <a:lstStyle/>
          <a:p>
            <a:br>
              <a:rPr lang="en-US" sz="4200" kern="1200">
                <a:solidFill>
                  <a:schemeClr val="tx1"/>
                </a:solidFill>
                <a:latin typeface="+mj-lt"/>
                <a:ea typeface="+mj-ea"/>
                <a:cs typeface="+mj-cs"/>
              </a:rPr>
            </a:br>
            <a:r>
              <a:rPr lang="en-US" sz="4200" kern="1200">
                <a:solidFill>
                  <a:schemeClr val="tx1"/>
                </a:solidFill>
                <a:latin typeface="+mj-lt"/>
                <a:ea typeface="+mj-ea"/>
                <a:cs typeface="+mj-cs"/>
              </a:rPr>
              <a:t>Alltid på agendan</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19</a:t>
            </a:fld>
            <a:endParaRPr lang="en-US"/>
          </a:p>
        </p:txBody>
      </p:sp>
      <p:graphicFrame>
        <p:nvGraphicFramePr>
          <p:cNvPr id="17" name="Platshållare för innehåll 1">
            <a:extLst>
              <a:ext uri="{FF2B5EF4-FFF2-40B4-BE49-F238E27FC236}">
                <a16:creationId xmlns:a16="http://schemas.microsoft.com/office/drawing/2014/main" id="{1CD5ABEF-1DD6-6838-5EFA-C1083D474570}"/>
              </a:ext>
            </a:extLst>
          </p:cNvPr>
          <p:cNvGraphicFramePr>
            <a:graphicFrameLocks noGrp="1"/>
          </p:cNvGraphicFramePr>
          <p:nvPr>
            <p:ph sz="quarter" idx="13"/>
            <p:extLst>
              <p:ext uri="{D42A27DB-BD31-4B8C-83A1-F6EECF244321}">
                <p14:modId xmlns:p14="http://schemas.microsoft.com/office/powerpoint/2010/main" val="246040835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01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err="1">
                <a:solidFill>
                  <a:schemeClr val="tx1"/>
                </a:solidFill>
                <a:latin typeface="+mj-lt"/>
                <a:ea typeface="+mj-ea"/>
                <a:cs typeface="+mj-cs"/>
              </a:rPr>
              <a:t>Varför</a:t>
            </a:r>
            <a:r>
              <a:rPr lang="en-US" sz="5000" kern="1200">
                <a:solidFill>
                  <a:schemeClr val="tx1"/>
                </a:solidFill>
                <a:latin typeface="+mj-lt"/>
                <a:ea typeface="+mj-ea"/>
                <a:cs typeface="+mj-cs"/>
              </a:rPr>
              <a:t> har vi ett Forum?</a:t>
            </a:r>
          </a:p>
        </p:txBody>
      </p:sp>
      <p:sp>
        <p:nvSpPr>
          <p:cNvPr id="4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ktangel 4"/>
          <p:cNvSpPr/>
          <p:nvPr/>
        </p:nvSpPr>
        <p:spPr>
          <a:xfrm>
            <a:off x="630936" y="2660904"/>
            <a:ext cx="5753096" cy="3547872"/>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2400"/>
              <a:t>Möjlighet till kunskapsinhämtning och utbyte av erfarenheter. </a:t>
            </a:r>
          </a:p>
          <a:p>
            <a:pPr marL="457200" indent="-228600">
              <a:lnSpc>
                <a:spcPct val="90000"/>
              </a:lnSpc>
              <a:spcAft>
                <a:spcPts val="600"/>
              </a:spcAft>
              <a:buFont typeface="Arial" panose="020B0604020202020204" pitchFamily="34" charset="0"/>
              <a:buChar char="•"/>
            </a:pPr>
            <a:endParaRPr lang="en-US" sz="2400"/>
          </a:p>
          <a:p>
            <a:pPr marL="457200" indent="-228600">
              <a:lnSpc>
                <a:spcPct val="90000"/>
              </a:lnSpc>
              <a:spcAft>
                <a:spcPts val="600"/>
              </a:spcAft>
              <a:buFont typeface="Arial" panose="020B0604020202020204" pitchFamily="34" charset="0"/>
              <a:buChar char="•"/>
            </a:pPr>
            <a:r>
              <a:rPr lang="en-US" sz="2400"/>
              <a:t>Stödjande funktion. </a:t>
            </a:r>
          </a:p>
          <a:p>
            <a:pPr indent="-228600">
              <a:lnSpc>
                <a:spcPct val="90000"/>
              </a:lnSpc>
              <a:spcAft>
                <a:spcPts val="600"/>
              </a:spcAft>
              <a:buFont typeface="Arial" panose="020B0604020202020204" pitchFamily="34" charset="0"/>
              <a:buChar char="•"/>
            </a:pPr>
            <a:endParaRPr lang="en-US" sz="2400"/>
          </a:p>
          <a:p>
            <a:pPr marL="457200" indent="-228600">
              <a:lnSpc>
                <a:spcPct val="90000"/>
              </a:lnSpc>
              <a:spcAft>
                <a:spcPts val="600"/>
              </a:spcAft>
              <a:buFont typeface="Arial" panose="020B0604020202020204" pitchFamily="34" charset="0"/>
              <a:buChar char="•"/>
            </a:pPr>
            <a:r>
              <a:rPr lang="en-US" sz="2400"/>
              <a:t>Diskussion kring situationer som uppstått.</a:t>
            </a:r>
          </a:p>
          <a:p>
            <a:pPr marL="457200" indent="-228600">
              <a:lnSpc>
                <a:spcPct val="90000"/>
              </a:lnSpc>
              <a:spcAft>
                <a:spcPts val="600"/>
              </a:spcAft>
              <a:buFont typeface="Arial" panose="020B0604020202020204" pitchFamily="34" charset="0"/>
              <a:buChar char="•"/>
            </a:pPr>
            <a:endParaRPr lang="en-US" sz="2400"/>
          </a:p>
          <a:p>
            <a:pPr marL="457200" indent="-228600">
              <a:lnSpc>
                <a:spcPct val="90000"/>
              </a:lnSpc>
              <a:spcAft>
                <a:spcPts val="600"/>
              </a:spcAft>
              <a:buFont typeface="Arial" panose="020B0604020202020204" pitchFamily="34" charset="0"/>
              <a:buChar char="•"/>
            </a:pPr>
            <a:r>
              <a:rPr lang="en-US" sz="2400"/>
              <a:t>Kort information/utbildningstillfälle</a:t>
            </a:r>
          </a:p>
        </p:txBody>
      </p:sp>
      <p:pic>
        <p:nvPicPr>
          <p:cNvPr id="29" name="Graphic 28" descr="Användare">
            <a:extLst>
              <a:ext uri="{FF2B5EF4-FFF2-40B4-BE49-F238E27FC236}">
                <a16:creationId xmlns:a16="http://schemas.microsoft.com/office/drawing/2014/main" id="{69AC090C-1376-0365-1B87-D93708D39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228" y="2090734"/>
            <a:ext cx="4669928" cy="4265616"/>
          </a:xfrm>
          <a:prstGeom prst="rect">
            <a:avLst/>
          </a:prstGeom>
        </p:spPr>
      </p:pic>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2</a:t>
            </a:fld>
            <a:endParaRPr lang="en-US"/>
          </a:p>
        </p:txBody>
      </p:sp>
    </p:spTree>
    <p:extLst>
      <p:ext uri="{BB962C8B-B14F-4D97-AF65-F5344CB8AC3E}">
        <p14:creationId xmlns:p14="http://schemas.microsoft.com/office/powerpoint/2010/main" val="2473807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Forum framåt exempel på ämnen:</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innehåll 1"/>
          <p:cNvSpPr>
            <a:spLocks noGrp="1"/>
          </p:cNvSpPr>
          <p:nvPr>
            <p:ph sz="quarter" idx="13"/>
          </p:nvPr>
        </p:nvSpPr>
        <p:spPr>
          <a:xfrm>
            <a:off x="572493" y="2071316"/>
            <a:ext cx="6713552" cy="4119172"/>
          </a:xfrm>
        </p:spPr>
        <p:txBody>
          <a:bodyPr vert="horz" lIns="91440" tIns="45720" rIns="91440" bIns="45720" rtlCol="0" anchor="t">
            <a:normAutofit fontScale="92500" lnSpcReduction="20000"/>
          </a:bodyPr>
          <a:lstStyle/>
          <a:p>
            <a:r>
              <a:rPr lang="en-US" dirty="0" err="1"/>
              <a:t>Framgångsfaktorer</a:t>
            </a:r>
            <a:endParaRPr lang="en-US" dirty="0" err="1">
              <a:cs typeface="Calibri"/>
            </a:endParaRPr>
          </a:p>
          <a:p>
            <a:r>
              <a:rPr lang="en-US" dirty="0" err="1"/>
              <a:t>Vägledning</a:t>
            </a:r>
            <a:r>
              <a:rPr lang="en-US" dirty="0"/>
              <a:t> för </a:t>
            </a:r>
            <a:r>
              <a:rPr lang="en-US" dirty="0" err="1"/>
              <a:t>vårdhygieniskt</a:t>
            </a:r>
            <a:r>
              <a:rPr lang="en-US" dirty="0"/>
              <a:t> </a:t>
            </a:r>
            <a:r>
              <a:rPr lang="en-US" dirty="0" err="1"/>
              <a:t>arbete</a:t>
            </a:r>
            <a:endParaRPr lang="en-US" dirty="0" err="1">
              <a:cs typeface="Calibri"/>
            </a:endParaRPr>
          </a:p>
          <a:p>
            <a:r>
              <a:rPr lang="en-US" dirty="0" err="1"/>
              <a:t>Smittor</a:t>
            </a:r>
            <a:r>
              <a:rPr lang="en-US" dirty="0"/>
              <a:t> </a:t>
            </a:r>
            <a:r>
              <a:rPr lang="en-US" dirty="0" err="1"/>
              <a:t>i</a:t>
            </a:r>
            <a:r>
              <a:rPr lang="en-US" dirty="0"/>
              <a:t> </a:t>
            </a:r>
            <a:r>
              <a:rPr lang="en-US" dirty="0" err="1"/>
              <a:t>vården</a:t>
            </a:r>
            <a:r>
              <a:rPr lang="en-US" dirty="0"/>
              <a:t>, </a:t>
            </a:r>
            <a:r>
              <a:rPr lang="en-US" dirty="0" err="1"/>
              <a:t>smittvägar</a:t>
            </a:r>
            <a:endParaRPr lang="en-US" dirty="0" err="1">
              <a:cs typeface="Calibri"/>
            </a:endParaRPr>
          </a:p>
          <a:p>
            <a:r>
              <a:rPr lang="en-US" dirty="0" err="1"/>
              <a:t>Städning</a:t>
            </a:r>
            <a:r>
              <a:rPr lang="en-US" dirty="0"/>
              <a:t> </a:t>
            </a:r>
            <a:r>
              <a:rPr lang="en-US" dirty="0" err="1"/>
              <a:t>och</a:t>
            </a:r>
            <a:r>
              <a:rPr lang="en-US" dirty="0"/>
              <a:t> </a:t>
            </a:r>
            <a:r>
              <a:rPr lang="en-US" dirty="0" err="1"/>
              <a:t>ytdesinfektion</a:t>
            </a:r>
            <a:endParaRPr lang="en-US" dirty="0" err="1">
              <a:cs typeface="Calibri"/>
            </a:endParaRPr>
          </a:p>
          <a:p>
            <a:r>
              <a:rPr lang="en-US" dirty="0" err="1"/>
              <a:t>Förråd</a:t>
            </a:r>
            <a:endParaRPr lang="en-US" dirty="0" err="1">
              <a:cs typeface="Calibri"/>
            </a:endParaRPr>
          </a:p>
          <a:p>
            <a:r>
              <a:rPr lang="en-US" dirty="0" err="1"/>
              <a:t>Hygienpolicy</a:t>
            </a:r>
            <a:endParaRPr lang="en-US" dirty="0" err="1">
              <a:cs typeface="Calibri"/>
            </a:endParaRPr>
          </a:p>
          <a:p>
            <a:r>
              <a:rPr lang="en-US" dirty="0" err="1"/>
              <a:t>Användning</a:t>
            </a:r>
            <a:r>
              <a:rPr lang="en-US" dirty="0"/>
              <a:t> av </a:t>
            </a:r>
            <a:r>
              <a:rPr lang="en-US" dirty="0" err="1"/>
              <a:t>skyddsutrustning</a:t>
            </a:r>
            <a:endParaRPr lang="en-US" dirty="0">
              <a:cs typeface="Calibri"/>
            </a:endParaRPr>
          </a:p>
          <a:p>
            <a:r>
              <a:rPr lang="en-US" dirty="0" err="1">
                <a:cs typeface="Calibri"/>
              </a:rPr>
              <a:t>Riskfaktorer</a:t>
            </a:r>
            <a:endParaRPr lang="en-US" dirty="0">
              <a:cs typeface="Calibri"/>
            </a:endParaRPr>
          </a:p>
          <a:p>
            <a:r>
              <a:rPr lang="en-US" dirty="0" err="1">
                <a:cs typeface="Calibri"/>
              </a:rPr>
              <a:t>Önskemål</a:t>
            </a:r>
            <a:r>
              <a:rPr lang="en-US" dirty="0">
                <a:cs typeface="Calibri"/>
              </a:rPr>
              <a:t>; </a:t>
            </a:r>
            <a:r>
              <a:rPr lang="en-US" dirty="0" err="1">
                <a:cs typeface="Calibri"/>
              </a:rPr>
              <a:t>Sophantering</a:t>
            </a:r>
            <a:r>
              <a:rPr lang="en-US" dirty="0">
                <a:cs typeface="Calibri"/>
              </a:rPr>
              <a:t>, </a:t>
            </a:r>
            <a:r>
              <a:rPr lang="en-US" dirty="0" err="1">
                <a:cs typeface="Calibri"/>
              </a:rPr>
              <a:t>Dekontaminatorer</a:t>
            </a:r>
            <a:r>
              <a:rPr lang="en-US" dirty="0">
                <a:cs typeface="Calibri"/>
              </a:rPr>
              <a:t>, </a:t>
            </a:r>
            <a:r>
              <a:rPr lang="en-US" dirty="0" err="1">
                <a:cs typeface="Calibri"/>
              </a:rPr>
              <a:t>Smutstvätt</a:t>
            </a:r>
            <a:endParaRPr lang="en-US" dirty="0">
              <a:cs typeface="Calibri"/>
            </a:endParaRPr>
          </a:p>
          <a:p>
            <a:endParaRPr lang="en-US" sz="2200" dirty="0"/>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defRPr/>
            </a:pPr>
            <a:fld id="{77247564-E29A-4039-A521-FA633551344B}" type="slidenum">
              <a:rPr lang="en-US" smtClean="0">
                <a:solidFill>
                  <a:prstClr val="black">
                    <a:tint val="75000"/>
                  </a:prstClr>
                </a:solidFill>
                <a:latin typeface="Calibri" panose="020F0502020204030204"/>
              </a:rPr>
              <a:pPr>
                <a:spcAft>
                  <a:spcPts val="600"/>
                </a:spcAft>
                <a:defRPr/>
              </a:pPr>
              <a:t>20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67928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ubrik 8"/>
          <p:cNvSpPr>
            <a:spLocks noGrp="1"/>
          </p:cNvSpPr>
          <p:nvPr>
            <p:ph type="title"/>
          </p:nvPr>
        </p:nvSpPr>
        <p:spPr>
          <a:xfrm>
            <a:off x="841248" y="548640"/>
            <a:ext cx="3600860" cy="5431536"/>
          </a:xfrm>
        </p:spPr>
        <p:txBody>
          <a:bodyPr>
            <a:normAutofit/>
          </a:bodyPr>
          <a:lstStyle/>
          <a:p>
            <a:r>
              <a:rPr lang="sv-SE" sz="5400"/>
              <a:t>Hitta Vårdhygien </a:t>
            </a:r>
          </a:p>
        </p:txBody>
      </p:sp>
      <p:sp>
        <p:nvSpPr>
          <p:cNvPr id="2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atshållare för innehåll 9"/>
          <p:cNvSpPr>
            <a:spLocks noGrp="1"/>
          </p:cNvSpPr>
          <p:nvPr>
            <p:ph idx="1"/>
          </p:nvPr>
        </p:nvSpPr>
        <p:spPr>
          <a:xfrm>
            <a:off x="5126418" y="552091"/>
            <a:ext cx="6224335" cy="5431536"/>
          </a:xfrm>
        </p:spPr>
        <p:txBody>
          <a:bodyPr anchor="ctr">
            <a:normAutofit/>
          </a:bodyPr>
          <a:lstStyle/>
          <a:p>
            <a:pPr marL="0" indent="0">
              <a:buNone/>
            </a:pPr>
            <a:r>
              <a:rPr lang="sv-SE" sz="2200" dirty="0"/>
              <a:t>	</a:t>
            </a:r>
            <a:endParaRPr lang="sv-SE" sz="2200" dirty="0">
              <a:hlinkClick r:id="rId2"/>
            </a:endParaRPr>
          </a:p>
          <a:p>
            <a:r>
              <a:rPr lang="sv-SE" sz="2200" dirty="0"/>
              <a:t>Vårdhygien Vårdgivarwebben- Hygienombud</a:t>
            </a:r>
          </a:p>
          <a:p>
            <a:endParaRPr lang="sv-SE" sz="2200" dirty="0"/>
          </a:p>
          <a:p>
            <a:r>
              <a:rPr lang="sv-SE" sz="2200" dirty="0"/>
              <a:t>A-Ö Vårdgivarwebben </a:t>
            </a:r>
          </a:p>
          <a:p>
            <a:endParaRPr lang="sv-SE" sz="2200" dirty="0"/>
          </a:p>
          <a:p>
            <a:r>
              <a:rPr lang="sv-SE" sz="2200" dirty="0"/>
              <a:t>Kontaktväg till Vårdhygien</a:t>
            </a:r>
          </a:p>
          <a:p>
            <a:endParaRPr lang="sv-SE" sz="2200" dirty="0"/>
          </a:p>
          <a:p>
            <a:r>
              <a:rPr lang="sv-SE" sz="2200" dirty="0"/>
              <a:t>Utforska- Finns det information som saknas på Vårdhygiens hemsida och sida för hygienombud?</a:t>
            </a:r>
          </a:p>
          <a:p>
            <a:endParaRPr lang="sv-SE" sz="2200" dirty="0"/>
          </a:p>
        </p:txBody>
      </p:sp>
      <p:sp>
        <p:nvSpPr>
          <p:cNvPr id="3" name="Platshållare för bildnummer 2"/>
          <p:cNvSpPr>
            <a:spLocks noGrp="1"/>
          </p:cNvSpPr>
          <p:nvPr>
            <p:ph type="sldNum" sz="quarter" idx="12"/>
          </p:nvPr>
        </p:nvSpPr>
        <p:spPr>
          <a:xfrm>
            <a:off x="8610600" y="6356350"/>
            <a:ext cx="2743200" cy="365125"/>
          </a:xfrm>
        </p:spPr>
        <p:txBody>
          <a:bodyPr>
            <a:normAutofit/>
          </a:bodyPr>
          <a:lstStyle/>
          <a:p>
            <a:pPr>
              <a:spcAft>
                <a:spcPts val="600"/>
              </a:spcAft>
            </a:pPr>
            <a:fld id="{77247564-E29A-4039-A521-FA633551344B}" type="slidenum">
              <a:rPr lang="sv-SE" smtClean="0"/>
              <a:pPr>
                <a:spcAft>
                  <a:spcPts val="600"/>
                </a:spcAft>
              </a:pPr>
              <a:t>21</a:t>
            </a:fld>
            <a:endParaRPr lang="sv-SE"/>
          </a:p>
        </p:txBody>
      </p:sp>
    </p:spTree>
    <p:extLst>
      <p:ext uri="{BB962C8B-B14F-4D97-AF65-F5344CB8AC3E}">
        <p14:creationId xmlns:p14="http://schemas.microsoft.com/office/powerpoint/2010/main" val="1660139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894962" y="479493"/>
            <a:ext cx="5458838" cy="1325563"/>
          </a:xfrm>
        </p:spPr>
        <p:txBody>
          <a:bodyPr vert="horz" lIns="91440" tIns="45720" rIns="91440" bIns="45720" rtlCol="0" anchor="ctr">
            <a:normAutofit/>
          </a:bodyPr>
          <a:lstStyle/>
          <a:p>
            <a:r>
              <a:rPr lang="en-US" kern="1200">
                <a:solidFill>
                  <a:schemeClr val="tx1"/>
                </a:solidFill>
                <a:latin typeface="+mj-lt"/>
                <a:ea typeface="+mj-ea"/>
                <a:cs typeface="+mj-cs"/>
              </a:rPr>
              <a:t>En ren hand är en säker hand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610915"/>
            <a:ext cx="4777381" cy="546642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tshållare för innehåll 2"/>
          <p:cNvSpPr>
            <a:spLocks noGrp="1"/>
          </p:cNvSpPr>
          <p:nvPr>
            <p:ph idx="4294967295"/>
          </p:nvPr>
        </p:nvSpPr>
        <p:spPr>
          <a:xfrm>
            <a:off x="5894962" y="1984443"/>
            <a:ext cx="5458838" cy="4192520"/>
          </a:xfrm>
        </p:spPr>
        <p:txBody>
          <a:bodyPr vert="horz" lIns="91440" tIns="45720" rIns="91440" bIns="45720" rtlCol="0" anchor="t">
            <a:normAutofit/>
          </a:bodyPr>
          <a:lstStyle/>
          <a:p>
            <a:endParaRPr lang="en-US" dirty="0"/>
          </a:p>
          <a:p>
            <a:endParaRPr lang="en-US"/>
          </a:p>
          <a:p>
            <a:pPr marL="0" indent="0">
              <a:buNone/>
            </a:pPr>
            <a:r>
              <a:rPr lang="en-US" b="1"/>
              <a:t>Tack för </a:t>
            </a:r>
            <a:r>
              <a:rPr lang="en-US" b="1" dirty="0" err="1"/>
              <a:t>uppmärksamheten</a:t>
            </a:r>
            <a:r>
              <a:rPr lang="en-US" b="1" dirty="0"/>
              <a:t>!</a:t>
            </a:r>
            <a:endParaRPr lang="en-US" b="1" dirty="0">
              <a:cs typeface="Calibri"/>
            </a:endParaRPr>
          </a:p>
        </p:txBody>
      </p:sp>
      <p:sp>
        <p:nvSpPr>
          <p:cNvPr id="4" name="Platshållare för sidfot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Vårdhygien</a:t>
            </a:r>
          </a:p>
        </p:txBody>
      </p:sp>
    </p:spTree>
    <p:extLst>
      <p:ext uri="{BB962C8B-B14F-4D97-AF65-F5344CB8AC3E}">
        <p14:creationId xmlns:p14="http://schemas.microsoft.com/office/powerpoint/2010/main" val="164339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841248" y="548640"/>
            <a:ext cx="3600860" cy="4959499"/>
          </a:xfrm>
        </p:spPr>
        <p:txBody>
          <a:bodyPr vert="horz" lIns="91440" tIns="45720" rIns="91440" bIns="45720" rtlCol="0" anchor="ctr">
            <a:normAutofit/>
          </a:bodyPr>
          <a:lstStyle/>
          <a:p>
            <a:r>
              <a:rPr lang="en-US" sz="5400" kern="1200">
                <a:solidFill>
                  <a:schemeClr val="tx1"/>
                </a:solidFill>
                <a:latin typeface="+mj-lt"/>
                <a:ea typeface="+mj-ea"/>
                <a:cs typeface="+mj-cs"/>
              </a:rPr>
              <a:t>Hur går det i dag?</a:t>
            </a:r>
            <a:br>
              <a:rPr lang="en-US" sz="5400" kern="1200">
                <a:solidFill>
                  <a:schemeClr val="tx1"/>
                </a:solidFill>
                <a:latin typeface="+mj-lt"/>
                <a:ea typeface="+mj-ea"/>
                <a:cs typeface="+mj-cs"/>
              </a:rPr>
            </a:br>
            <a:endParaRPr lang="en-US" sz="5400" kern="1200">
              <a:solidFill>
                <a:schemeClr val="tx1"/>
              </a:solidFill>
              <a:latin typeface="+mj-lt"/>
              <a:ea typeface="+mj-ea"/>
              <a:cs typeface="+mj-cs"/>
            </a:endParaRP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atshållare för innehåll 1"/>
          <p:cNvSpPr>
            <a:spLocks noGrp="1"/>
          </p:cNvSpPr>
          <p:nvPr>
            <p:ph sz="quarter" idx="13"/>
          </p:nvPr>
        </p:nvSpPr>
        <p:spPr>
          <a:xfrm>
            <a:off x="5126418" y="552091"/>
            <a:ext cx="6224335" cy="5431536"/>
          </a:xfrm>
        </p:spPr>
        <p:txBody>
          <a:bodyPr vert="horz" lIns="91440" tIns="45720" rIns="91440" bIns="45720" rtlCol="0" anchor="ctr">
            <a:normAutofit/>
          </a:bodyPr>
          <a:lstStyle/>
          <a:p>
            <a:r>
              <a:rPr lang="en-US"/>
              <a:t>Vet du vad du ska göra?</a:t>
            </a:r>
          </a:p>
          <a:p>
            <a:r>
              <a:rPr lang="en-US"/>
              <a:t>Får du förutsättningar?</a:t>
            </a:r>
          </a:p>
          <a:p>
            <a:r>
              <a:rPr lang="en-US"/>
              <a:t>Kan du bolla frågor med en kollega eller chef?</a:t>
            </a:r>
          </a:p>
          <a:p>
            <a:r>
              <a:rPr lang="en-US"/>
              <a:t>Svårigheter…?</a:t>
            </a:r>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3</a:t>
            </a:fld>
            <a:endParaRPr lang="en-US"/>
          </a:p>
        </p:txBody>
      </p:sp>
    </p:spTree>
    <p:extLst>
      <p:ext uri="{BB962C8B-B14F-4D97-AF65-F5344CB8AC3E}">
        <p14:creationId xmlns:p14="http://schemas.microsoft.com/office/powerpoint/2010/main" val="123552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bild 5">
            <a:extLst>
              <a:ext uri="{FF2B5EF4-FFF2-40B4-BE49-F238E27FC236}">
                <a16:creationId xmlns:a16="http://schemas.microsoft.com/office/drawing/2014/main" id="{75542230-8F30-1452-489D-E2CF798A8D56}"/>
              </a:ext>
            </a:extLst>
          </p:cNvPr>
          <p:cNvPicPr>
            <a:picLocks noGrp="1" noChangeAspect="1"/>
          </p:cNvPicPr>
          <p:nvPr>
            <p:ph idx="1"/>
          </p:nvPr>
        </p:nvPicPr>
        <p:blipFill rotWithShape="1">
          <a:blip r:embed="rId3"/>
          <a:srcRect r="1" b="10994"/>
          <a:stretch/>
        </p:blipFill>
        <p:spPr>
          <a:xfrm>
            <a:off x="577637" y="1268760"/>
            <a:ext cx="11036726" cy="502504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a:noFill/>
        </p:spPr>
      </p:pic>
      <p:sp>
        <p:nvSpPr>
          <p:cNvPr id="4" name="Platshållare för bildnummer 3">
            <a:extLst>
              <a:ext uri="{FF2B5EF4-FFF2-40B4-BE49-F238E27FC236}">
                <a16:creationId xmlns:a16="http://schemas.microsoft.com/office/drawing/2014/main" id="{A559B14A-CE54-6687-6CAF-DF92611E731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a:pPr>
                <a:spcAft>
                  <a:spcPts val="600"/>
                </a:spcAft>
              </a:pPr>
              <a:t>4</a:t>
            </a:fld>
            <a:endParaRPr lang="en-US"/>
          </a:p>
        </p:txBody>
      </p:sp>
      <p:sp>
        <p:nvSpPr>
          <p:cNvPr id="6" name="Title 1">
            <a:extLst>
              <a:ext uri="{FF2B5EF4-FFF2-40B4-BE49-F238E27FC236}">
                <a16:creationId xmlns:a16="http://schemas.microsoft.com/office/drawing/2014/main" id="{0DCB61F6-39F0-AC74-E3AF-92875850146B}"/>
              </a:ext>
            </a:extLst>
          </p:cNvPr>
          <p:cNvSpPr>
            <a:spLocks noGrp="1"/>
          </p:cNvSpPr>
          <p:nvPr>
            <p:ph type="title"/>
          </p:nvPr>
        </p:nvSpPr>
        <p:spPr>
          <a:xfrm>
            <a:off x="758751" y="127109"/>
            <a:ext cx="10873207" cy="1332383"/>
          </a:xfrm>
        </p:spPr>
        <p:txBody>
          <a:bodyPr>
            <a:normAutofit/>
          </a:bodyPr>
          <a:lstStyle/>
          <a:p>
            <a:pPr algn="ctr"/>
            <a:r>
              <a:rPr lang="en-US" sz="3600">
                <a:solidFill>
                  <a:schemeClr val="tx2">
                    <a:lumMod val="60000"/>
                    <a:lumOff val="40000"/>
                  </a:schemeClr>
                </a:solidFill>
              </a:rPr>
              <a:t>Vårdrelaterad infektion – den vanligaste vårdskadan</a:t>
            </a:r>
          </a:p>
        </p:txBody>
      </p:sp>
      <p:sp>
        <p:nvSpPr>
          <p:cNvPr id="2" name="textruta 1">
            <a:extLst>
              <a:ext uri="{FF2B5EF4-FFF2-40B4-BE49-F238E27FC236}">
                <a16:creationId xmlns:a16="http://schemas.microsoft.com/office/drawing/2014/main" id="{5BB8CB44-DC39-10FA-BF0D-36A420179A40}"/>
              </a:ext>
            </a:extLst>
          </p:cNvPr>
          <p:cNvSpPr txBox="1"/>
          <p:nvPr/>
        </p:nvSpPr>
        <p:spPr>
          <a:xfrm>
            <a:off x="5715916" y="6407888"/>
            <a:ext cx="557940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8497B0"/>
                </a:solidFill>
                <a:latin typeface="Calibri Light"/>
              </a:rPr>
              <a:t> </a:t>
            </a:r>
            <a:r>
              <a:rPr lang="en-US" sz="1100">
                <a:solidFill>
                  <a:srgbClr val="202124"/>
                </a:solidFill>
                <a:latin typeface="Calibri Light"/>
              </a:rPr>
              <a:t>(SKR) - Sveriges kommuner och regioner, markörbaserad journalgranskning</a:t>
            </a:r>
            <a:endParaRPr lang="sv-SE"/>
          </a:p>
        </p:txBody>
      </p:sp>
    </p:spTree>
    <p:extLst>
      <p:ext uri="{BB962C8B-B14F-4D97-AF65-F5344CB8AC3E}">
        <p14:creationId xmlns:p14="http://schemas.microsoft.com/office/powerpoint/2010/main" val="4179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ruta 2">
            <a:extLst>
              <a:ext uri="{FF2B5EF4-FFF2-40B4-BE49-F238E27FC236}">
                <a16:creationId xmlns:a16="http://schemas.microsoft.com/office/drawing/2014/main" id="{C46A896C-2452-2D76-40EE-7EC0A0704D3D}"/>
              </a:ext>
            </a:extLst>
          </p:cNvPr>
          <p:cNvSpPr txBox="1"/>
          <p:nvPr/>
        </p:nvSpPr>
        <p:spPr>
          <a:xfrm>
            <a:off x="4447308" y="136525"/>
            <a:ext cx="6906491" cy="604043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2400" dirty="0">
              <a:ea typeface="Calibri" panose="020F0502020204030204"/>
              <a:cs typeface="Calibri" panose="020F0502020204030204"/>
            </a:endParaRPr>
          </a:p>
          <a:p>
            <a:pPr>
              <a:lnSpc>
                <a:spcPct val="90000"/>
              </a:lnSpc>
              <a:spcAft>
                <a:spcPts val="600"/>
              </a:spcAft>
            </a:pPr>
            <a:r>
              <a:rPr lang="en-US" sz="2400" b="1" dirty="0" err="1"/>
              <a:t>Vårdskada</a:t>
            </a:r>
            <a:endParaRPr lang="en-US" sz="2400" b="1" dirty="0"/>
          </a:p>
          <a:p>
            <a:pPr>
              <a:lnSpc>
                <a:spcPct val="90000"/>
              </a:lnSpc>
              <a:spcAft>
                <a:spcPts val="600"/>
              </a:spcAft>
            </a:pPr>
            <a:r>
              <a:rPr lang="en-US" sz="2400" dirty="0" err="1"/>
              <a:t>Ett</a:t>
            </a:r>
            <a:r>
              <a:rPr lang="en-US" sz="2400" dirty="0"/>
              <a:t> "</a:t>
            </a:r>
            <a:r>
              <a:rPr lang="en-US" sz="2400" dirty="0" err="1"/>
              <a:t>lidande</a:t>
            </a:r>
            <a:r>
              <a:rPr lang="en-US" sz="2400" dirty="0"/>
              <a:t>, </a:t>
            </a:r>
            <a:r>
              <a:rPr lang="en-US" sz="2400" dirty="0" err="1"/>
              <a:t>kroppslig</a:t>
            </a:r>
            <a:r>
              <a:rPr lang="en-US" sz="2400" dirty="0"/>
              <a:t> </a:t>
            </a:r>
            <a:r>
              <a:rPr lang="en-US" sz="2400" dirty="0" err="1"/>
              <a:t>eller</a:t>
            </a:r>
            <a:r>
              <a:rPr lang="en-US" sz="2400" dirty="0"/>
              <a:t> </a:t>
            </a:r>
            <a:r>
              <a:rPr lang="en-US" sz="2400" dirty="0" err="1"/>
              <a:t>psykisk</a:t>
            </a:r>
            <a:r>
              <a:rPr lang="en-US" sz="2400" dirty="0"/>
              <a:t> </a:t>
            </a:r>
            <a:r>
              <a:rPr lang="en-US" sz="2400" dirty="0" err="1"/>
              <a:t>skada</a:t>
            </a:r>
            <a:r>
              <a:rPr lang="en-US" sz="2400" dirty="0"/>
              <a:t> </a:t>
            </a:r>
            <a:r>
              <a:rPr lang="en-US" sz="2400" dirty="0" err="1"/>
              <a:t>eller</a:t>
            </a:r>
            <a:r>
              <a:rPr lang="en-US" sz="2400" dirty="0"/>
              <a:t> </a:t>
            </a:r>
            <a:r>
              <a:rPr lang="en-US" sz="2400" dirty="0" err="1"/>
              <a:t>sjukdom</a:t>
            </a:r>
            <a:r>
              <a:rPr lang="en-US" sz="2400" dirty="0"/>
              <a:t> </a:t>
            </a:r>
            <a:r>
              <a:rPr lang="en-US" sz="2400" dirty="0" err="1"/>
              <a:t>samt</a:t>
            </a:r>
            <a:r>
              <a:rPr lang="en-US" sz="2400" dirty="0"/>
              <a:t> </a:t>
            </a:r>
            <a:r>
              <a:rPr lang="en-US" sz="2400" dirty="0" err="1"/>
              <a:t>dödsfall</a:t>
            </a:r>
            <a:r>
              <a:rPr lang="en-US" sz="2400" dirty="0"/>
              <a:t> </a:t>
            </a:r>
            <a:r>
              <a:rPr lang="en-US" sz="2400" dirty="0" err="1"/>
              <a:t>som</a:t>
            </a:r>
            <a:r>
              <a:rPr lang="en-US" sz="2400" dirty="0"/>
              <a:t> hade </a:t>
            </a:r>
            <a:r>
              <a:rPr lang="en-US" sz="2400" dirty="0" err="1"/>
              <a:t>kunnat</a:t>
            </a:r>
            <a:r>
              <a:rPr lang="en-US" sz="2400" dirty="0"/>
              <a:t> </a:t>
            </a:r>
            <a:r>
              <a:rPr lang="en-US" sz="2400" dirty="0" err="1"/>
              <a:t>undvikas</a:t>
            </a:r>
            <a:r>
              <a:rPr lang="en-US" sz="2400" dirty="0"/>
              <a:t> om </a:t>
            </a:r>
            <a:r>
              <a:rPr lang="en-US" sz="2400" dirty="0" err="1"/>
              <a:t>adekvata</a:t>
            </a:r>
            <a:r>
              <a:rPr lang="en-US" sz="2400" dirty="0"/>
              <a:t> </a:t>
            </a:r>
            <a:r>
              <a:rPr lang="en-US" sz="2400" dirty="0" err="1"/>
              <a:t>åtgärder</a:t>
            </a:r>
            <a:r>
              <a:rPr lang="en-US" sz="2400" dirty="0"/>
              <a:t> hade </a:t>
            </a:r>
            <a:r>
              <a:rPr lang="en-US" sz="2400" dirty="0" err="1"/>
              <a:t>vidtagits</a:t>
            </a:r>
            <a:r>
              <a:rPr lang="en-US" sz="2400" dirty="0"/>
              <a:t> vid </a:t>
            </a:r>
            <a:r>
              <a:rPr lang="en-US" sz="2400" dirty="0" err="1"/>
              <a:t>vårdtagarens</a:t>
            </a:r>
            <a:r>
              <a:rPr lang="en-US" sz="2400" dirty="0"/>
              <a:t> </a:t>
            </a:r>
            <a:r>
              <a:rPr lang="en-US" sz="2400" dirty="0" err="1"/>
              <a:t>kontakt</a:t>
            </a:r>
            <a:r>
              <a:rPr lang="en-US" sz="2400" dirty="0"/>
              <a:t> med </a:t>
            </a:r>
            <a:r>
              <a:rPr lang="en-US" sz="2400" dirty="0" err="1"/>
              <a:t>hälso</a:t>
            </a:r>
            <a:r>
              <a:rPr lang="en-US" sz="2400" dirty="0"/>
              <a:t>- </a:t>
            </a:r>
            <a:r>
              <a:rPr lang="en-US" sz="2400" dirty="0" err="1"/>
              <a:t>och</a:t>
            </a:r>
            <a:r>
              <a:rPr lang="en-US" sz="2400" dirty="0"/>
              <a:t> </a:t>
            </a:r>
            <a:r>
              <a:rPr lang="en-US" sz="2400" dirty="0" err="1"/>
              <a:t>sjukvården</a:t>
            </a:r>
            <a:r>
              <a:rPr lang="en-US" sz="2400" dirty="0"/>
              <a:t>".</a:t>
            </a:r>
            <a:endParaRPr lang="en-US" sz="2400" dirty="0">
              <a:ea typeface="Calibri" panose="020F0502020204030204"/>
              <a:cs typeface="Calibri" panose="020F0502020204030204"/>
            </a:endParaRPr>
          </a:p>
        </p:txBody>
      </p:sp>
      <p:sp>
        <p:nvSpPr>
          <p:cNvPr id="2" name="Platshållare för bildnummer 1">
            <a:extLst>
              <a:ext uri="{FF2B5EF4-FFF2-40B4-BE49-F238E27FC236}">
                <a16:creationId xmlns:a16="http://schemas.microsoft.com/office/drawing/2014/main" id="{B44D3C6C-85D6-CC69-0CD7-04C8AC94A110}"/>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5</a:t>
            </a:fld>
            <a:endParaRPr lang="en-US"/>
          </a:p>
        </p:txBody>
      </p:sp>
      <p:sp>
        <p:nvSpPr>
          <p:cNvPr id="5" name="textruta 4">
            <a:extLst>
              <a:ext uri="{FF2B5EF4-FFF2-40B4-BE49-F238E27FC236}">
                <a16:creationId xmlns:a16="http://schemas.microsoft.com/office/drawing/2014/main" id="{6E4E7BB0-6D49-C1CA-844C-8DDA77DE3BF5}"/>
              </a:ext>
            </a:extLst>
          </p:cNvPr>
          <p:cNvSpPr txBox="1"/>
          <p:nvPr/>
        </p:nvSpPr>
        <p:spPr>
          <a:xfrm>
            <a:off x="95003" y="3336368"/>
            <a:ext cx="3794139" cy="400110"/>
          </a:xfrm>
          <a:prstGeom prst="rect">
            <a:avLst/>
          </a:prstGeom>
          <a:noFill/>
        </p:spPr>
        <p:txBody>
          <a:bodyPr wrap="square">
            <a:spAutoFit/>
          </a:bodyPr>
          <a:lstStyle/>
          <a:p>
            <a:r>
              <a:rPr lang="en-US" sz="2000" b="1" dirty="0">
                <a:solidFill>
                  <a:schemeClr val="bg1"/>
                </a:solidFill>
              </a:rPr>
              <a:t>Patientsäkerhetslagens</a:t>
            </a:r>
            <a:r>
              <a:rPr lang="en-US" sz="1800" b="1" dirty="0"/>
              <a:t> </a:t>
            </a:r>
            <a:r>
              <a:rPr lang="en-US" sz="1800" b="1" dirty="0">
                <a:solidFill>
                  <a:schemeClr val="bg1"/>
                </a:solidFill>
              </a:rPr>
              <a:t>definition</a:t>
            </a:r>
            <a:endParaRPr lang="sv-SE" dirty="0">
              <a:solidFill>
                <a:schemeClr val="bg1"/>
              </a:solidFill>
            </a:endParaRPr>
          </a:p>
        </p:txBody>
      </p:sp>
    </p:spTree>
    <p:extLst>
      <p:ext uri="{BB962C8B-B14F-4D97-AF65-F5344CB8AC3E}">
        <p14:creationId xmlns:p14="http://schemas.microsoft.com/office/powerpoint/2010/main" val="389195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text, skärmbild, cirkel, diagram&#10;&#10;Automatiskt genererad beskrivning">
            <a:extLst>
              <a:ext uri="{FF2B5EF4-FFF2-40B4-BE49-F238E27FC236}">
                <a16:creationId xmlns:a16="http://schemas.microsoft.com/office/drawing/2014/main" id="{EC8A70CF-6620-A70F-FF3C-7213A81CDD93}"/>
              </a:ext>
            </a:extLst>
          </p:cNvPr>
          <p:cNvPicPr>
            <a:picLocks noChangeAspect="1"/>
          </p:cNvPicPr>
          <p:nvPr/>
        </p:nvPicPr>
        <p:blipFill>
          <a:blip r:embed="rId3"/>
          <a:stretch>
            <a:fillRect/>
          </a:stretch>
        </p:blipFill>
        <p:spPr>
          <a:xfrm>
            <a:off x="3287688" y="260648"/>
            <a:ext cx="5904655" cy="6095702"/>
          </a:xfrm>
          <a:prstGeom prst="rect">
            <a:avLst/>
          </a:prstGeom>
          <a:noFill/>
        </p:spPr>
      </p:pic>
      <p:sp>
        <p:nvSpPr>
          <p:cNvPr id="3" name="Platshållare för bildnummer 2">
            <a:extLst>
              <a:ext uri="{FF2B5EF4-FFF2-40B4-BE49-F238E27FC236}">
                <a16:creationId xmlns:a16="http://schemas.microsoft.com/office/drawing/2014/main" id="{D08E7F3E-3223-FAC6-CFCF-BA68E8522C07}"/>
              </a:ext>
            </a:extLst>
          </p:cNvPr>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a:pPr>
                <a:spcAft>
                  <a:spcPts val="600"/>
                </a:spcAft>
              </a:pPr>
              <a:t>6</a:t>
            </a:fld>
            <a:endParaRPr lang="en-US"/>
          </a:p>
        </p:txBody>
      </p:sp>
      <p:sp>
        <p:nvSpPr>
          <p:cNvPr id="2" name="textruta 1">
            <a:extLst>
              <a:ext uri="{FF2B5EF4-FFF2-40B4-BE49-F238E27FC236}">
                <a16:creationId xmlns:a16="http://schemas.microsoft.com/office/drawing/2014/main" id="{C76F0281-BADC-4046-433D-C67486B24513}"/>
              </a:ext>
            </a:extLst>
          </p:cNvPr>
          <p:cNvSpPr txBox="1"/>
          <p:nvPr/>
        </p:nvSpPr>
        <p:spPr>
          <a:xfrm>
            <a:off x="6469912" y="6425609"/>
            <a:ext cx="408999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8497B0"/>
                </a:solidFill>
                <a:latin typeface="Calibri Light"/>
              </a:rPr>
              <a:t> </a:t>
            </a:r>
            <a:r>
              <a:rPr lang="en-US" sz="1100">
                <a:latin typeface="Calibri Light"/>
              </a:rPr>
              <a:t> (ECDE)</a:t>
            </a:r>
            <a:r>
              <a:rPr lang="en-US" sz="1100">
                <a:solidFill>
                  <a:srgbClr val="8497B0"/>
                </a:solidFill>
                <a:latin typeface="Calibri Light"/>
              </a:rPr>
              <a:t> </a:t>
            </a:r>
            <a:r>
              <a:rPr lang="en-US" sz="1100">
                <a:solidFill>
                  <a:srgbClr val="202124"/>
                </a:solidFill>
                <a:latin typeface="Calibri Light"/>
              </a:rPr>
              <a:t>European Centre for Disease Prevention and Control – 2023 </a:t>
            </a:r>
            <a:endParaRPr lang="sv-SE"/>
          </a:p>
        </p:txBody>
      </p:sp>
    </p:spTree>
    <p:extLst>
      <p:ext uri="{BB962C8B-B14F-4D97-AF65-F5344CB8AC3E}">
        <p14:creationId xmlns:p14="http://schemas.microsoft.com/office/powerpoint/2010/main" val="18279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ruta 3">
            <a:extLst>
              <a:ext uri="{FF2B5EF4-FFF2-40B4-BE49-F238E27FC236}">
                <a16:creationId xmlns:a16="http://schemas.microsoft.com/office/drawing/2014/main" id="{6A581843-EA60-11B7-FA9A-8A8D05A099F1}"/>
              </a:ext>
            </a:extLst>
          </p:cNvPr>
          <p:cNvSpPr txBox="1"/>
          <p:nvPr/>
        </p:nvSpPr>
        <p:spPr>
          <a:xfrm>
            <a:off x="4447308" y="760021"/>
            <a:ext cx="6906491" cy="5416942"/>
          </a:xfrm>
          <a:prstGeom prst="rect">
            <a:avLst/>
          </a:prstGeom>
        </p:spPr>
        <p:txBody>
          <a:bodyPr vert="horz" lIns="91440" tIns="45720" rIns="91440" bIns="45720" rtlCol="0" anchor="ctr">
            <a:normAutofit/>
          </a:bodyPr>
          <a:lstStyle/>
          <a:p>
            <a:pPr>
              <a:lnSpc>
                <a:spcPct val="90000"/>
              </a:lnSpc>
              <a:spcAft>
                <a:spcPts val="600"/>
              </a:spcAft>
            </a:pPr>
            <a:endParaRPr lang="sv-SE" sz="2400" b="1" dirty="0">
              <a:ea typeface="Calibri" panose="020F0502020204030204"/>
              <a:cs typeface="Calibri" panose="020F0502020204030204"/>
            </a:endParaRPr>
          </a:p>
          <a:p>
            <a:pPr>
              <a:lnSpc>
                <a:spcPct val="90000"/>
              </a:lnSpc>
              <a:spcAft>
                <a:spcPts val="600"/>
              </a:spcAft>
            </a:pPr>
            <a:r>
              <a:rPr lang="en-US" sz="2400" b="1" dirty="0"/>
              <a:t>VRI </a:t>
            </a:r>
          </a:p>
          <a:p>
            <a:pPr>
              <a:lnSpc>
                <a:spcPct val="90000"/>
              </a:lnSpc>
              <a:spcAft>
                <a:spcPts val="600"/>
              </a:spcAft>
            </a:pPr>
            <a:r>
              <a:rPr lang="en-US" sz="2400" dirty="0" err="1"/>
              <a:t>Infektion</a:t>
            </a:r>
            <a:r>
              <a:rPr lang="en-US" sz="2400" dirty="0"/>
              <a:t> som </a:t>
            </a:r>
            <a:r>
              <a:rPr lang="en-US" sz="2400" dirty="0" err="1"/>
              <a:t>uppkommer</a:t>
            </a:r>
            <a:r>
              <a:rPr lang="en-US" sz="2400" dirty="0"/>
              <a:t> hos person under </a:t>
            </a:r>
            <a:r>
              <a:rPr lang="en-US" sz="2400" dirty="0" err="1"/>
              <a:t>slutenvård</a:t>
            </a:r>
            <a:r>
              <a:rPr lang="en-US" sz="2400" dirty="0"/>
              <a:t> eller till </a:t>
            </a:r>
            <a:r>
              <a:rPr lang="en-US" sz="2400" dirty="0" err="1"/>
              <a:t>följd</a:t>
            </a:r>
            <a:r>
              <a:rPr lang="en-US" sz="2400" dirty="0"/>
              <a:t> av </a:t>
            </a:r>
            <a:r>
              <a:rPr lang="en-US" sz="2400" dirty="0" err="1"/>
              <a:t>åtgärd</a:t>
            </a:r>
            <a:r>
              <a:rPr lang="en-US" sz="2400" dirty="0"/>
              <a:t> i form av </a:t>
            </a:r>
            <a:r>
              <a:rPr lang="en-US" sz="2400" dirty="0" err="1"/>
              <a:t>diagnostik</a:t>
            </a:r>
            <a:r>
              <a:rPr lang="en-US" sz="2400" dirty="0"/>
              <a:t>, </a:t>
            </a:r>
            <a:r>
              <a:rPr lang="en-US" sz="2400" dirty="0" err="1"/>
              <a:t>behandling</a:t>
            </a:r>
            <a:r>
              <a:rPr lang="en-US" sz="2400" dirty="0"/>
              <a:t> eller </a:t>
            </a:r>
            <a:r>
              <a:rPr lang="en-US" sz="2400" dirty="0" err="1"/>
              <a:t>omvårdnad</a:t>
            </a:r>
            <a:r>
              <a:rPr lang="en-US" sz="2400" dirty="0"/>
              <a:t> </a:t>
            </a:r>
            <a:r>
              <a:rPr lang="en-US" sz="2400" dirty="0" err="1"/>
              <a:t>inom</a:t>
            </a:r>
            <a:r>
              <a:rPr lang="en-US" sz="2400" dirty="0"/>
              <a:t> </a:t>
            </a:r>
            <a:r>
              <a:rPr lang="en-US" sz="2400" dirty="0" err="1"/>
              <a:t>övrig</a:t>
            </a:r>
            <a:r>
              <a:rPr lang="en-US" sz="2400" dirty="0"/>
              <a:t> vård och omsorg, eller som personal som </a:t>
            </a:r>
            <a:r>
              <a:rPr lang="en-US" sz="2400" dirty="0" err="1"/>
              <a:t>arbetar</a:t>
            </a:r>
            <a:r>
              <a:rPr lang="en-US" sz="2400" dirty="0"/>
              <a:t> </a:t>
            </a:r>
            <a:r>
              <a:rPr lang="en-US" sz="2400" dirty="0" err="1"/>
              <a:t>inom</a:t>
            </a:r>
            <a:r>
              <a:rPr lang="en-US" sz="2400" dirty="0"/>
              <a:t> vård och omsorg </a:t>
            </a:r>
            <a:r>
              <a:rPr lang="en-US" sz="2400" dirty="0" err="1"/>
              <a:t>ådrar</a:t>
            </a:r>
            <a:r>
              <a:rPr lang="en-US" sz="2400" dirty="0"/>
              <a:t> sig till </a:t>
            </a:r>
            <a:r>
              <a:rPr lang="en-US" sz="2400" dirty="0" err="1"/>
              <a:t>följd</a:t>
            </a:r>
            <a:r>
              <a:rPr lang="en-US" sz="2400" dirty="0"/>
              <a:t> av sin </a:t>
            </a:r>
            <a:r>
              <a:rPr lang="en-US" sz="2400" dirty="0" err="1"/>
              <a:t>yrkesutövning</a:t>
            </a:r>
            <a:r>
              <a:rPr lang="en-US" sz="2400" dirty="0"/>
              <a:t>.</a:t>
            </a:r>
            <a:endParaRPr lang="sv-SE" sz="2400" dirty="0">
              <a:ea typeface="Calibri"/>
              <a:cs typeface="Calibri" panose="020F0502020204030204"/>
            </a:endParaRPr>
          </a:p>
        </p:txBody>
      </p:sp>
      <p:sp>
        <p:nvSpPr>
          <p:cNvPr id="3" name="textruta 2">
            <a:extLst>
              <a:ext uri="{FF2B5EF4-FFF2-40B4-BE49-F238E27FC236}">
                <a16:creationId xmlns:a16="http://schemas.microsoft.com/office/drawing/2014/main" id="{8E4E938A-42C3-DA49-7ECF-B8AA91CBAC69}"/>
              </a:ext>
            </a:extLst>
          </p:cNvPr>
          <p:cNvSpPr txBox="1"/>
          <p:nvPr/>
        </p:nvSpPr>
        <p:spPr>
          <a:xfrm>
            <a:off x="118753" y="3336368"/>
            <a:ext cx="3770389" cy="461665"/>
          </a:xfrm>
          <a:prstGeom prst="rect">
            <a:avLst/>
          </a:prstGeom>
          <a:noFill/>
        </p:spPr>
        <p:txBody>
          <a:bodyPr wrap="square">
            <a:spAutoFit/>
          </a:bodyPr>
          <a:lstStyle/>
          <a:p>
            <a:r>
              <a:rPr lang="en-US" sz="2400" b="1" dirty="0" err="1">
                <a:solidFill>
                  <a:schemeClr val="bg1"/>
                </a:solidFill>
              </a:rPr>
              <a:t>Socialstyrelsens</a:t>
            </a:r>
            <a:r>
              <a:rPr lang="en-US" sz="2400" b="1" dirty="0"/>
              <a:t> </a:t>
            </a:r>
            <a:r>
              <a:rPr lang="en-US" sz="2400" b="1" dirty="0">
                <a:solidFill>
                  <a:schemeClr val="bg1"/>
                </a:solidFill>
              </a:rPr>
              <a:t>definition</a:t>
            </a:r>
            <a:endParaRPr lang="sv-SE" sz="2400" dirty="0">
              <a:solidFill>
                <a:schemeClr val="bg1"/>
              </a:solidFill>
            </a:endParaRPr>
          </a:p>
        </p:txBody>
      </p:sp>
    </p:spTree>
    <p:extLst>
      <p:ext uri="{BB962C8B-B14F-4D97-AF65-F5344CB8AC3E}">
        <p14:creationId xmlns:p14="http://schemas.microsoft.com/office/powerpoint/2010/main" val="168087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4896618-7E9A-651E-4197-1A0DD746057D}"/>
              </a:ext>
            </a:extLst>
          </p:cNvPr>
          <p:cNvSpPr>
            <a:spLocks noGrp="1"/>
          </p:cNvSpPr>
          <p:nvPr>
            <p:ph type="title"/>
          </p:nvPr>
        </p:nvSpPr>
        <p:spPr>
          <a:xfrm>
            <a:off x="1175745" y="809898"/>
            <a:ext cx="10040896" cy="1554480"/>
          </a:xfrm>
        </p:spPr>
        <p:txBody>
          <a:bodyPr vert="horz" lIns="91440" tIns="45720" rIns="91440" bIns="45720" rtlCol="0" anchor="ctr">
            <a:normAutofit/>
          </a:bodyPr>
          <a:lstStyle/>
          <a:p>
            <a:pPr algn="ctr"/>
            <a:r>
              <a:rPr lang="en-US" sz="4800" kern="1200">
                <a:solidFill>
                  <a:schemeClr val="tx1"/>
                </a:solidFill>
                <a:latin typeface="+mj-lt"/>
                <a:ea typeface="+mj-ea"/>
                <a:cs typeface="+mj-cs"/>
              </a:rPr>
              <a:t>Aktuell statistik</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latshållare för bildnummer 3">
            <a:extLst>
              <a:ext uri="{FF2B5EF4-FFF2-40B4-BE49-F238E27FC236}">
                <a16:creationId xmlns:a16="http://schemas.microsoft.com/office/drawing/2014/main" id="{D0C9A5C8-5634-921C-3FE5-0CEC92B3E98C}"/>
              </a:ext>
            </a:extLst>
          </p:cNvPr>
          <p:cNvSpPr>
            <a:spLocks noGrp="1"/>
          </p:cNvSpPr>
          <p:nvPr>
            <p:ph type="sldNum" sz="quarter" idx="14"/>
          </p:nvPr>
        </p:nvSpPr>
        <p:spPr>
          <a:xfrm>
            <a:off x="8610600" y="649224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8</a:t>
            </a:fld>
            <a:endParaRPr lang="en-US"/>
          </a:p>
        </p:txBody>
      </p:sp>
      <p:graphicFrame>
        <p:nvGraphicFramePr>
          <p:cNvPr id="6" name="Platshållare för bild 2">
            <a:extLst>
              <a:ext uri="{FF2B5EF4-FFF2-40B4-BE49-F238E27FC236}">
                <a16:creationId xmlns:a16="http://schemas.microsoft.com/office/drawing/2014/main" id="{E31C9557-26C1-D8D6-F2C5-6D30E4F16DF0}"/>
              </a:ext>
            </a:extLst>
          </p:cNvPr>
          <p:cNvGraphicFramePr/>
          <p:nvPr>
            <p:extLst>
              <p:ext uri="{D42A27DB-BD31-4B8C-83A1-F6EECF244321}">
                <p14:modId xmlns:p14="http://schemas.microsoft.com/office/powerpoint/2010/main" val="301037062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ruta 25">
            <a:extLst>
              <a:ext uri="{FF2B5EF4-FFF2-40B4-BE49-F238E27FC236}">
                <a16:creationId xmlns:a16="http://schemas.microsoft.com/office/drawing/2014/main" id="{24D44D1E-60CF-8AD6-3F48-5902390C91A3}"/>
              </a:ext>
            </a:extLst>
          </p:cNvPr>
          <p:cNvSpPr txBox="1"/>
          <p:nvPr/>
        </p:nvSpPr>
        <p:spPr>
          <a:xfrm>
            <a:off x="7036982" y="6531935"/>
            <a:ext cx="424061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8497B0"/>
                </a:solidFill>
                <a:latin typeface="Calibri Light"/>
              </a:rPr>
              <a:t> </a:t>
            </a:r>
            <a:r>
              <a:rPr lang="en-US" sz="1100">
                <a:latin typeface="Calibri Light"/>
              </a:rPr>
              <a:t> (ECDE)</a:t>
            </a:r>
            <a:r>
              <a:rPr lang="en-US" sz="1100">
                <a:solidFill>
                  <a:srgbClr val="8497B0"/>
                </a:solidFill>
                <a:latin typeface="Calibri Light"/>
              </a:rPr>
              <a:t> </a:t>
            </a:r>
            <a:r>
              <a:rPr lang="en-US" sz="1100">
                <a:solidFill>
                  <a:srgbClr val="202124"/>
                </a:solidFill>
                <a:latin typeface="Calibri Light"/>
              </a:rPr>
              <a:t>European Centre for Disease Prevention and Control – 2023 </a:t>
            </a:r>
            <a:endParaRPr lang="sv-SE"/>
          </a:p>
        </p:txBody>
      </p:sp>
    </p:spTree>
    <p:extLst>
      <p:ext uri="{BB962C8B-B14F-4D97-AF65-F5344CB8AC3E}">
        <p14:creationId xmlns:p14="http://schemas.microsoft.com/office/powerpoint/2010/main" val="417139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6"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Bildobjekt 3">
            <a:extLst>
              <a:ext uri="{FF2B5EF4-FFF2-40B4-BE49-F238E27FC236}">
                <a16:creationId xmlns:a16="http://schemas.microsoft.com/office/drawing/2014/main" id="{155A9ABE-A2BA-0AF6-99F2-9AA502A571CB}"/>
              </a:ext>
            </a:extLst>
          </p:cNvPr>
          <p:cNvPicPr>
            <a:picLocks noChangeAspect="1"/>
          </p:cNvPicPr>
          <p:nvPr/>
        </p:nvPicPr>
        <p:blipFill>
          <a:blip r:embed="rId3"/>
          <a:stretch>
            <a:fillRect/>
          </a:stretch>
        </p:blipFill>
        <p:spPr>
          <a:xfrm>
            <a:off x="2927648" y="409955"/>
            <a:ext cx="6840760" cy="5809870"/>
          </a:xfrm>
          <a:prstGeom prst="rect">
            <a:avLst/>
          </a:prstGeom>
        </p:spPr>
      </p:pic>
      <p:sp>
        <p:nvSpPr>
          <p:cNvPr id="3" name="Platshållare för bildnummer 2">
            <a:extLst>
              <a:ext uri="{FF2B5EF4-FFF2-40B4-BE49-F238E27FC236}">
                <a16:creationId xmlns:a16="http://schemas.microsoft.com/office/drawing/2014/main" id="{0BABE81B-AD9D-F952-F299-C5236D759477}"/>
              </a:ext>
            </a:extLst>
          </p:cNvPr>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9</a:t>
            </a:fld>
            <a:endParaRPr lang="en-US"/>
          </a:p>
        </p:txBody>
      </p:sp>
    </p:spTree>
    <p:extLst>
      <p:ext uri="{BB962C8B-B14F-4D97-AF65-F5344CB8AC3E}">
        <p14:creationId xmlns:p14="http://schemas.microsoft.com/office/powerpoint/2010/main" val="2253591383"/>
      </p:ext>
    </p:extLst>
  </p:cSld>
  <p:clrMapOvr>
    <a:masterClrMapping/>
  </p:clrMapOvr>
</p:sld>
</file>

<file path=ppt/theme/theme1.xml><?xml version="1.0" encoding="utf-8"?>
<a:theme xmlns:a="http://schemas.openxmlformats.org/drawingml/2006/main" name="Ljus-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5C6709FC-B5B2-4200-9193-C1C68836758E}"/>
    </a:ext>
  </a:extLst>
</a:theme>
</file>

<file path=ppt/theme/theme2.xml><?xml version="1.0" encoding="utf-8"?>
<a:theme xmlns:a="http://schemas.openxmlformats.org/drawingml/2006/main" name="Mörk-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BB5CC104-9630-4095-A3B2-5FCB4E4E1F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1214505165" UniqueId="15436f43-43ec-43f4-afa0-3fdfa097cfae">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907CEEA6569A954C976B7824CE75F91F" ma:contentTypeVersion="1901" ma:contentTypeDescription="Informerande dokument" ma:contentTypeScope="" ma:versionID="bfd5cb6dbdcc9b0d18e65ff628bcabbc">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69919442f72531a3f91be6bad0a3edb9"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2024-08-15T22:00:00+00:00</NLLPublishDate>
    <NLLPublished xmlns="http://schemas.microsoft.com/sharepoint/v3" xsi:nil="true"/>
    <NLLPublishingstatus xmlns="http://schemas.microsoft.com/sharepoint/v3">Publicerad</NLLPublishingstatus>
    <NLLDocumentIDValue xmlns="http://schemas.microsoft.com/sharepoint/v3">ARBGRP1003-197849450-150</NLLDocumentIDValue>
    <NLLThinningTime xmlns="http://schemas.microsoft.com/sharepoint/v3">2027-08-15T22:00:00+00:00</NLLThinningTime>
    <NLLPublishDateQuickpart xmlns="http://schemas.microsoft.com/sharepoint/v3">2024-08-16</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NLLEstablishedByQuickpart xmlns="http://schemas.microsoft.com/sharepoint/v3">Yvonne Samuelsson</NLLEstablishedByQuickpart>
    <prdProcessTaxHTField0 xmlns="http://schemas.microsoft.com/sharepoint/v3">
      <Terms xmlns="http://schemas.microsoft.com/office/infopath/2007/PartnerControls">
        <TermInfo xmlns="http://schemas.microsoft.com/office/infopath/2007/PartnerControls">
          <TermName xmlns="http://schemas.microsoft.com/office/infopath/2007/PartnerControls">Vårdhygien</TermName>
          <TermId xmlns="http://schemas.microsoft.com/office/infopath/2007/PartnerControls">e41f11ce-04fc-4262-90fc-8bf38d85327e</TermId>
        </TermInfo>
      </Terms>
    </prdProcessTaxHTField0>
    <AnsvarigQuickpart xmlns="http://schemas.microsoft.com/sharepoint/v3">Yvonne Samuelsson</AnsvarigQuickpart>
    <NLLEstablishedBy xmlns="http://schemas.microsoft.com/sharepoint/v3">
      <UserInfo>
        <DisplayName>Yvonne Samuelsson</DisplayName>
        <AccountId>604</AccountId>
        <AccountType/>
      </UserInfo>
    </NLLEstablishedBy>
    <NLLStakeholderTaxHTField0 xmlns="http://schemas.microsoft.com/sharepoint/v3">
      <Terms xmlns="http://schemas.microsoft.com/office/infopath/2007/PartnerControls">
        <TermInfo xmlns="http://schemas.microsoft.com/office/infopath/2007/PartnerControls">
          <TermName xmlns="http://schemas.microsoft.com/office/infopath/2007/PartnerControls">Region Norrbotten</TermName>
          <TermId xmlns="http://schemas.microsoft.com/office/infopath/2007/PartnerControls">2ac66d7d-7456-4491-b0c4-3e1d538f92db</TermId>
        </TermInfo>
      </Term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NLLVersion xmlns="http://schemas.microsoft.com/sharepoint/v3">3.0</NLLVersion>
    <NLLInformationclass xmlns="http://schemas.microsoft.com/sharepoint/v3">Publik</NLLInformationclass>
    <NLLModifiedBy xmlns="http://schemas.microsoft.com/sharepoint/v3">Viktoria Kristoffersson</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Vårdhygien Vårdsäkerhetsenheten</TermName>
          <TermId xmlns="http://schemas.microsoft.com/office/infopath/2007/PartnerControls">ed857f27-1ed9-4a2d-8873-ca27fa1aacdd</TermId>
        </TermInfo>
      </Terms>
    </NLLProducerPlaceTaxHTField0>
    <VersionComment xmlns="http://schemas.microsoft.com/sharepoint/v3">Formaterat anteckningstext/Viktoria</VersionComment>
    <NLLDiarienummer xmlns="http://schemas.microsoft.com/sharepoint/v3" xsi:nil="true"/>
    <TaxKeywordTaxHTField xmlns="c7918ce9-5289-4a18-805d-4141408e948c">
      <Terms xmlns="http://schemas.microsoft.com/office/infopath/2007/PartnerControls">
        <TermInfo xmlns="http://schemas.microsoft.com/office/infopath/2007/PartnerControls">
          <TermName xmlns="http://schemas.microsoft.com/office/infopath/2007/PartnerControls">hygienombud</TermName>
          <TermId xmlns="http://schemas.microsoft.com/office/infopath/2007/PartnerControls">10e0d0eb-8fde-405b-a096-266bd9100e9a</TermId>
        </TermInfo>
        <TermInfo xmlns="http://schemas.microsoft.com/office/infopath/2007/PartnerControls">
          <TermName xmlns="http://schemas.microsoft.com/office/infopath/2007/PartnerControls">forum</TermName>
          <TermId xmlns="http://schemas.microsoft.com/office/infopath/2007/PartnerControls">441fc8c1-11b6-4d9a-8cf8-fd50e6928cd0</TermId>
        </TermInfo>
        <TermInfo xmlns="http://schemas.microsoft.com/office/infopath/2007/PartnerControls">
          <TermName xmlns="http://schemas.microsoft.com/office/infopath/2007/PartnerControls">kommunal vård och omsorg</TermName>
          <TermId xmlns="http://schemas.microsoft.com/office/infopath/2007/PartnerControls">e8a08ba5-efba-408a-9312-321ffe0967cb</TermId>
        </TermInfo>
      </Terms>
    </TaxKeywordTaxHTField>
    <_dlc_DocId xmlns="c7918ce9-5289-4a18-805d-4141408e948c">ARBGRP1003-197849450-150</_dlc_DocId>
    <_dlc_DocIdUrl xmlns="c7918ce9-5289-4a18-805d-4141408e948c">
      <Url>http://spportal.extvis.local/process/administrativ/_layouts/15/DocIdRedir.aspx?ID=ARBGRP1003-197849450-150</Url>
      <Description>ARBGRP1003-197849450-150</Description>
    </_dlc_DocIdUrl>
    <_dlc_DocIdPersistId xmlns="c7918ce9-5289-4a18-805d-4141408e948c">true</_dlc_DocIdPersistId>
    <_dlc_ExpireDateSaved xmlns="http://schemas.microsoft.com/sharepoint/v3" xsi:nil="true"/>
    <_dlc_ExpireDate xmlns="http://schemas.microsoft.com/sharepoint/v3">2027-09-15T22:00:00+00:00</_dlc_ExpireDate>
    <VIS_DocumentId xmlns="e1dec489-f745-4ed5-9c00-958a11aea6df">
      <Url>https://samarbeta.nll.se/producentplats/vardhygienvardsakerhetsenheten/_layouts/15/DocIdRedir.aspx?ID=ARBGRP1003-197849450-150</Url>
      <Description>ARBGRP1003-197849450-150</Description>
    </VIS_DocumentId>
    <VISResponsible xmlns="e1dec489-f745-4ed5-9c00-958a11aea6df">
      <UserInfo>
        <DisplayName>Yvonne Samuelsson</DisplayName>
        <AccountId>604</AccountId>
        <AccountType/>
      </UserInfo>
    </VISResponsible>
    <DocumentStatus xmlns="e1dec489-f745-4ed5-9c00-958a11aea6df">
      <Url>https://samarbeta.nll.se/producentplats/vardhygienvardsakerhetsenheten/_layouts/15/wrkstat.aspx?List=d2ddd865-a7e4-49ff-b477-5a451efab4c5&amp;WorkflowInstanceName=75cfc842-a4cc-4f11-9305-4d926593285d</Url>
      <Description>Publicerad</Description>
    </DocumentStatus>
    <_dlc_Exempt xmlns="http://schemas.microsoft.com/sharepoint/v3">false</_dlc_Exempt>
  </documentManagement>
</p:properties>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CA28CAF-8988-4525-AE36-615CC7A3A545}"/>
</file>

<file path=customXml/itemProps2.xml><?xml version="1.0" encoding="utf-8"?>
<ds:datastoreItem xmlns:ds="http://schemas.openxmlformats.org/officeDocument/2006/customXml" ds:itemID="{EB0BF362-0097-491B-823E-2B8868A0EE2C}"/>
</file>

<file path=customXml/itemProps3.xml><?xml version="1.0" encoding="utf-8"?>
<ds:datastoreItem xmlns:ds="http://schemas.openxmlformats.org/officeDocument/2006/customXml" ds:itemID="{F25EF97C-67B8-44B1-ADD6-E82269BAB476}"/>
</file>

<file path=customXml/itemProps4.xml><?xml version="1.0" encoding="utf-8"?>
<ds:datastoreItem xmlns:ds="http://schemas.openxmlformats.org/officeDocument/2006/customXml" ds:itemID="{314FA309-C7F5-4EFD-B27B-A26098B18A2F}">
  <ds:schemaRef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 ds:uri="http://purl.org/dc/elements/1.1/"/>
    <ds:schemaRef ds:uri="http://purl.org/dc/dcmitype/"/>
    <ds:schemaRef ds:uri="68ff135a-2e68-4a91-be56-0b7934569718"/>
  </ds:schemaRefs>
</ds:datastoreItem>
</file>

<file path=customXml/itemProps5.xml><?xml version="1.0" encoding="utf-8"?>
<ds:datastoreItem xmlns:ds="http://schemas.openxmlformats.org/officeDocument/2006/customXml" ds:itemID="{972DBF7D-BB0D-40AB-B137-07F81A636517}"/>
</file>

<file path=docProps/app.xml><?xml version="1.0" encoding="utf-8"?>
<Properties xmlns="http://schemas.openxmlformats.org/officeDocument/2006/extended-properties" xmlns:vt="http://schemas.openxmlformats.org/officeDocument/2006/docPropsVTypes">
  <Template>Region Norrbotten Vit Blå</Template>
  <TotalTime>1093</TotalTime>
  <Words>3167</Words>
  <Application>Microsoft Office PowerPoint</Application>
  <PresentationFormat>Bredbild</PresentationFormat>
  <Paragraphs>213</Paragraphs>
  <Slides>22</Slides>
  <Notes>20</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22</vt:i4>
      </vt:variant>
    </vt:vector>
  </HeadingPairs>
  <TitlesOfParts>
    <vt:vector size="33" baseType="lpstr">
      <vt:lpstr>Arial</vt:lpstr>
      <vt:lpstr>Calibri</vt:lpstr>
      <vt:lpstr>Calibri Light</vt:lpstr>
      <vt:lpstr>Lato</vt:lpstr>
      <vt:lpstr>Open Sans</vt:lpstr>
      <vt:lpstr>Source Sans Pro</vt:lpstr>
      <vt:lpstr>Source Sans Pro Black</vt:lpstr>
      <vt:lpstr>Tahoma</vt:lpstr>
      <vt:lpstr>Ljus-bakgrund</vt:lpstr>
      <vt:lpstr>Mörk-bakgrund</vt:lpstr>
      <vt:lpstr>Office-tema</vt:lpstr>
      <vt:lpstr>Forum Hygienombud Kommunal vård och omsorg Mars 2024</vt:lpstr>
      <vt:lpstr>Varför har vi ett Forum?</vt:lpstr>
      <vt:lpstr>Hur går det i dag? </vt:lpstr>
      <vt:lpstr>Vårdrelaterad infektion – den vanligaste vårdskadan</vt:lpstr>
      <vt:lpstr>PowerPoint-presentation</vt:lpstr>
      <vt:lpstr>PowerPoint-presentation</vt:lpstr>
      <vt:lpstr>PowerPoint-presentation</vt:lpstr>
      <vt:lpstr>Aktuell statistik</vt:lpstr>
      <vt:lpstr>PowerPoint-presentation</vt:lpstr>
      <vt:lpstr>PowerPoint-presentation</vt:lpstr>
      <vt:lpstr>PowerPoint-presentation</vt:lpstr>
      <vt:lpstr>Bryt alltid smittvägarna!</vt:lpstr>
      <vt:lpstr>PowerPoint-presentation</vt:lpstr>
      <vt:lpstr>Åtgärder som ingår i ett multimodalt arbetssätt</vt:lpstr>
      <vt:lpstr>Hygienombudet</vt:lpstr>
      <vt:lpstr>Vilka verktyg har jag?</vt:lpstr>
      <vt:lpstr>Utbildningar och arbetsmaterial Socialstyrelsen</vt:lpstr>
      <vt:lpstr>   Bli antibiotikasmart Äldre- och funktionshinderomsorg  </vt:lpstr>
      <vt:lpstr> Alltid på agendan</vt:lpstr>
      <vt:lpstr>Forum framåt exempel på ämnen:</vt:lpstr>
      <vt:lpstr>Hitta Vårdhygien </vt:lpstr>
      <vt:lpstr>En ren hand är en säker hand</vt:lpstr>
    </vt:vector>
  </TitlesOfParts>
  <Company>Region Norrbotten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hygienombud Kommun Mars</dc:title>
  <dc:creator>Margareta Nilsson</dc:creator>
  <cp:keywords>kommunal vård och omsorg; hygienombud; forum</cp:keywords>
  <cp:lastModifiedBy>Viktoria Kristoffersson</cp:lastModifiedBy>
  <cp:revision>32</cp:revision>
  <cp:lastPrinted>2022-12-12T14:40:19Z</cp:lastPrinted>
  <dcterms:created xsi:type="dcterms:W3CDTF">2022-12-05T12:26:57Z</dcterms:created>
  <dcterms:modified xsi:type="dcterms:W3CDTF">2024-08-16T08:26:52Z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0x010100D7963E0E5B7A40E5AEA07389401D709F007B1238BBD93543428C20870054E92DBF0100907CEEA6569A954C976B7824CE75F91F</vt:lpwstr>
  </property>
  <property fmtid="{D5CDD505-2E9C-101B-9397-08002B2CF9AE}" pid="3" name="RN_DocumentType">
    <vt:lpwstr/>
  </property>
  <property fmtid="{D5CDD505-2E9C-101B-9397-08002B2CF9AE}" pid="4" name="RN_Process">
    <vt:lpwstr/>
  </property>
  <property fmtid="{D5CDD505-2E9C-101B-9397-08002B2CF9AE}" pid="5" name="lcf76f155ced4ddcb4097134ff3c332f">
    <vt:lpwstr/>
  </property>
  <property fmtid="{D5CDD505-2E9C-101B-9397-08002B2CF9AE}" pid="6" name="RN_ProducerPlace">
    <vt:lpwstr/>
  </property>
  <property fmtid="{D5CDD505-2E9C-101B-9397-08002B2CF9AE}" pid="7" name="MediaServiceImageTags">
    <vt:lpwstr/>
  </property>
  <property fmtid="{D5CDD505-2E9C-101B-9397-08002B2CF9AE}" pid="8" name="TaxKeyword">
    <vt:lpwstr>11465;#hygienombud|10e0d0eb-8fde-405b-a096-266bd9100e9a;#12054;#forum|441fc8c1-11b6-4d9a-8cf8-fd50e6928cd0;#11158;#kommunal vård och omsorg|e8a08ba5-efba-408a-9312-321ffe0967cb</vt:lpwstr>
  </property>
  <property fmtid="{D5CDD505-2E9C-101B-9397-08002B2CF9AE}" pid="9" name="CareActionCodeSurgical">
    <vt:lpwstr/>
  </property>
  <property fmtid="{D5CDD505-2E9C-101B-9397-08002B2CF9AE}" pid="10" name="NLLProducerPlace">
    <vt:lpwstr>11128;#Vårdhygien Vårdsäkerhetsenheten|ed857f27-1ed9-4a2d-8873-ca27fa1aacdd</vt:lpwstr>
  </property>
  <property fmtid="{D5CDD505-2E9C-101B-9397-08002B2CF9AE}" pid="11" name="NLLInformationCollection">
    <vt:lpwstr/>
  </property>
  <property fmtid="{D5CDD505-2E9C-101B-9397-08002B2CF9AE}" pid="12" name="NLLProjectDescription">
    <vt:lpwstr/>
  </property>
  <property fmtid="{D5CDD505-2E9C-101B-9397-08002B2CF9AE}" pid="13" name="PsychiatricCodeTaxHTField0">
    <vt:lpwstr/>
  </property>
  <property fmtid="{D5CDD505-2E9C-101B-9397-08002B2CF9AE}" pid="14" name="NLLStakeholder">
    <vt:lpwstr>1687;#|2ac66d7d-7456-4491-b0c4-3e1d538f92db</vt:lpwstr>
  </property>
  <property fmtid="{D5CDD505-2E9C-101B-9397-08002B2CF9AE}" pid="15" name="NLLApprovedByQuickPart">
    <vt:lpwstr/>
  </property>
  <property fmtid="{D5CDD505-2E9C-101B-9397-08002B2CF9AE}" pid="16" name="_dlc_policyId">
    <vt:lpwstr>0x010100D7963E0E5B7A40E5AEA07389401D709F007B1238BBD93543428C20870054E92DBF|1214505165</vt:lpwstr>
  </property>
  <property fmtid="{D5CDD505-2E9C-101B-9397-08002B2CF9AE}" pid="17" name="TLVCodeDiagnosisTaxHTField0">
    <vt:lpwstr/>
  </property>
  <property fmtid="{D5CDD505-2E9C-101B-9397-08002B2CF9AE}" pid="18" name="NPUCode">
    <vt:lpwstr/>
  </property>
  <property fmtid="{D5CDD505-2E9C-101B-9397-08002B2CF9AE}" pid="19" name="NLLProducerplaceID">
    <vt:lpwstr/>
  </property>
  <property fmtid="{D5CDD505-2E9C-101B-9397-08002B2CF9AE}" pid="20" name="NLLClosureDate">
    <vt:lpwstr/>
  </property>
  <property fmtid="{D5CDD505-2E9C-101B-9397-08002B2CF9AE}" pid="21" name="NLLPublishedTemplate">
    <vt:lpwstr/>
  </property>
  <property fmtid="{D5CDD505-2E9C-101B-9397-08002B2CF9AE}" pid="22" name="NLLWFComment">
    <vt:lpwstr/>
  </property>
  <property fmtid="{D5CDD505-2E9C-101B-9397-08002B2CF9AE}" pid="23" name="NLLPTCName">
    <vt:lpwstr/>
  </property>
  <property fmtid="{D5CDD505-2E9C-101B-9397-08002B2CF9AE}" pid="24" name="SpecialtyTaxHTField0">
    <vt:lpwstr/>
  </property>
  <property fmtid="{D5CDD505-2E9C-101B-9397-08002B2CF9AE}" pid="25" name="CareActionCodeNonSurgical">
    <vt:lpwstr/>
  </property>
  <property fmtid="{D5CDD505-2E9C-101B-9397-08002B2CF9AE}" pid="26" name="AnalysisNameTaxHTField0">
    <vt:lpwstr/>
  </property>
  <property fmtid="{D5CDD505-2E9C-101B-9397-08002B2CF9AE}" pid="27" name="Specialty">
    <vt:lpwstr/>
  </property>
  <property fmtid="{D5CDD505-2E9C-101B-9397-08002B2CF9AE}" pid="28" name="NLLProjectUrl">
    <vt:lpwstr/>
  </property>
  <property fmtid="{D5CDD505-2E9C-101B-9397-08002B2CF9AE}" pid="29" name="NLLMeetingTypeTaxHTField0">
    <vt:lpwstr/>
  </property>
  <property fmtid="{D5CDD505-2E9C-101B-9397-08002B2CF9AE}" pid="30" name="NLLTemplateStatus">
    <vt:lpwstr/>
  </property>
  <property fmtid="{D5CDD505-2E9C-101B-9397-08002B2CF9AE}" pid="31" name="NLLDecisionLevelManagedTaxHTField0">
    <vt:lpwstr/>
  </property>
  <property fmtid="{D5CDD505-2E9C-101B-9397-08002B2CF9AE}" pid="32" name="NLLProjectVisitor">
    <vt:lpwstr/>
  </property>
  <property fmtid="{D5CDD505-2E9C-101B-9397-08002B2CF9AE}" pid="33" name="CompulsoryAction">
    <vt:lpwstr/>
  </property>
  <property fmtid="{D5CDD505-2E9C-101B-9397-08002B2CF9AE}" pid="34" name="NLLProjectDivisionTaxHTField0">
    <vt:lpwstr/>
  </property>
  <property fmtid="{D5CDD505-2E9C-101B-9397-08002B2CF9AE}" pid="35" name="_dlc_ItemStageId">
    <vt:lpwstr/>
  </property>
  <property fmtid="{D5CDD505-2E9C-101B-9397-08002B2CF9AE}" pid="36" name="NLLProjectOwner">
    <vt:lpwstr/>
  </property>
  <property fmtid="{D5CDD505-2E9C-101B-9397-08002B2CF9AE}" pid="37" name="TLVCodeAction">
    <vt:lpwstr/>
  </property>
  <property fmtid="{D5CDD505-2E9C-101B-9397-08002B2CF9AE}" pid="38" name="References">
    <vt:lpwstr/>
  </property>
  <property fmtid="{D5CDD505-2E9C-101B-9397-08002B2CF9AE}" pid="39" name="NLLReferenceGroup">
    <vt:lpwstr/>
  </property>
  <property fmtid="{D5CDD505-2E9C-101B-9397-08002B2CF9AE}" pid="40" name="TLVCodeDiagnosis">
    <vt:lpwstr/>
  </property>
  <property fmtid="{D5CDD505-2E9C-101B-9397-08002B2CF9AE}" pid="41" name="PharmaceuticalCode">
    <vt:lpwstr/>
  </property>
  <property fmtid="{D5CDD505-2E9C-101B-9397-08002B2CF9AE}" pid="42" name="NLLProjectNr">
    <vt:lpwstr/>
  </property>
  <property fmtid="{D5CDD505-2E9C-101B-9397-08002B2CF9AE}" pid="43" name="ReferencesTaxHTField0">
    <vt:lpwstr/>
  </property>
  <property fmtid="{D5CDD505-2E9C-101B-9397-08002B2CF9AE}" pid="44" name="NLLWindingUpDate">
    <vt:lpwstr/>
  </property>
  <property fmtid="{D5CDD505-2E9C-101B-9397-08002B2CF9AE}" pid="45" name="TLVCodeActionTaxHTField0">
    <vt:lpwstr/>
  </property>
  <property fmtid="{D5CDD505-2E9C-101B-9397-08002B2CF9AE}" pid="46" name="NLLProjectTypeTaxHTField0">
    <vt:lpwstr/>
  </property>
  <property fmtid="{D5CDD505-2E9C-101B-9397-08002B2CF9AE}" pid="47" name="NLLPTCProcessTeam">
    <vt:lpwstr/>
  </property>
  <property fmtid="{D5CDD505-2E9C-101B-9397-08002B2CF9AE}" pid="48" name="RadiologicalCodeTaxHTField0">
    <vt:lpwstr/>
  </property>
  <property fmtid="{D5CDD505-2E9C-101B-9397-08002B2CF9AE}" pid="49" name="NLLImplementationDate">
    <vt:lpwstr/>
  </property>
  <property fmtid="{D5CDD505-2E9C-101B-9397-08002B2CF9AE}" pid="50" name="NLLProjectDivision">
    <vt:lpwstr/>
  </property>
  <property fmtid="{D5CDD505-2E9C-101B-9397-08002B2CF9AE}" pid="51" name="PsychiatricCode">
    <vt:lpwstr/>
  </property>
  <property fmtid="{D5CDD505-2E9C-101B-9397-08002B2CF9AE}" pid="52" name="NLLProjectType">
    <vt:lpwstr/>
  </property>
  <property fmtid="{D5CDD505-2E9C-101B-9397-08002B2CF9AE}" pid="53" name="AnalysisName">
    <vt:lpwstr/>
  </property>
  <property fmtid="{D5CDD505-2E9C-101B-9397-08002B2CF9AE}" pid="54" name="NLLMtptCodeTaxHTField0">
    <vt:lpwstr/>
  </property>
  <property fmtid="{D5CDD505-2E9C-101B-9397-08002B2CF9AE}" pid="55" name="NLLLatestProjectTrackingDate">
    <vt:lpwstr/>
  </property>
  <property fmtid="{D5CDD505-2E9C-101B-9397-08002B2CF9AE}" pid="56" name="NLLDocumentType">
    <vt:lpwstr>1021;#Presentation|981e6eac-a633-4de2-91a2-d5e48e1c0d00</vt:lpwstr>
  </property>
  <property fmtid="{D5CDD505-2E9C-101B-9397-08002B2CF9AE}" pid="57" name="NLLProjectTypeText">
    <vt:lpwstr/>
  </property>
  <property fmtid="{D5CDD505-2E9C-101B-9397-08002B2CF9AE}" pid="58" name="NLLEstablishingDate">
    <vt:lpwstr/>
  </property>
  <property fmtid="{D5CDD505-2E9C-101B-9397-08002B2CF9AE}" pid="59" name="NLLProjectMember">
    <vt:lpwstr/>
  </property>
  <property fmtid="{D5CDD505-2E9C-101B-9397-08002B2CF9AE}" pid="60" name="NLLProcessTeamLookup">
    <vt:lpwstr/>
  </property>
  <property fmtid="{D5CDD505-2E9C-101B-9397-08002B2CF9AE}" pid="61" name="CareActionCodeNonSurgicalTaxHTField0">
    <vt:lpwstr/>
  </property>
  <property fmtid="{D5CDD505-2E9C-101B-9397-08002B2CF9AE}" pid="62" name="CompulsoryActionTaxHTField0">
    <vt:lpwstr/>
  </property>
  <property fmtid="{D5CDD505-2E9C-101B-9397-08002B2CF9AE}" pid="63" name="NLLMeetingType">
    <vt:lpwstr/>
  </property>
  <property fmtid="{D5CDD505-2E9C-101B-9397-08002B2CF9AE}" pid="64" name="NLLProjectLeaderDiv">
    <vt:lpwstr/>
  </property>
  <property fmtid="{D5CDD505-2E9C-101B-9397-08002B2CF9AE}" pid="65" name="NLLProjectName">
    <vt:lpwstr/>
  </property>
  <property fmtid="{D5CDD505-2E9C-101B-9397-08002B2CF9AE}" pid="66" name="NLLMtptCode">
    <vt:lpwstr/>
  </property>
  <property fmtid="{D5CDD505-2E9C-101B-9397-08002B2CF9AE}" pid="67" name="ICD10Code">
    <vt:lpwstr/>
  </property>
  <property fmtid="{D5CDD505-2E9C-101B-9397-08002B2CF9AE}" pid="68" name="NLLProjectStatus">
    <vt:lpwstr/>
  </property>
  <property fmtid="{D5CDD505-2E9C-101B-9397-08002B2CF9AE}" pid="69" name="NLLSteeringGroup">
    <vt:lpwstr/>
  </property>
  <property fmtid="{D5CDD505-2E9C-101B-9397-08002B2CF9AE}" pid="70" name="CareActionCodeSurgicalTaxHTField0">
    <vt:lpwstr/>
  </property>
  <property fmtid="{D5CDD505-2E9C-101B-9397-08002B2CF9AE}" pid="71" name="PharmaceuticalCodeTaxHTField0">
    <vt:lpwstr/>
  </property>
  <property fmtid="{D5CDD505-2E9C-101B-9397-08002B2CF9AE}" pid="72"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73" name="NLLProjectLeader">
    <vt:lpwstr/>
  </property>
  <property fmtid="{D5CDD505-2E9C-101B-9397-08002B2CF9AE}" pid="75" name="NLLDefaultTemplate">
    <vt:lpwstr/>
  </property>
  <property fmtid="{D5CDD505-2E9C-101B-9397-08002B2CF9AE}" pid="76" name="NLLApprovedBy">
    <vt:lpwstr/>
  </property>
  <property fmtid="{D5CDD505-2E9C-101B-9397-08002B2CF9AE}" pid="77" name="NLLDecisionLevelManaged">
    <vt:lpwstr/>
  </property>
  <property fmtid="{D5CDD505-2E9C-101B-9397-08002B2CF9AE}" pid="78" name="ICD10CodeTaxHTField0">
    <vt:lpwstr/>
  </property>
  <property fmtid="{D5CDD505-2E9C-101B-9397-08002B2CF9AE}" pid="79" name="_dlc_DocIdItemGuid">
    <vt:lpwstr>b5df23d7-100d-4b24-9fab-44068fc2ed3d</vt:lpwstr>
  </property>
  <property fmtid="{D5CDD505-2E9C-101B-9397-08002B2CF9AE}" pid="80" name="NPUCodeTaxHTField0">
    <vt:lpwstr/>
  </property>
  <property fmtid="{D5CDD505-2E9C-101B-9397-08002B2CF9AE}" pid="81" name="NLLTemplateFolderDescription">
    <vt:lpwstr/>
  </property>
  <property fmtid="{D5CDD505-2E9C-101B-9397-08002B2CF9AE}" pid="82" name="RadiologicalCode">
    <vt:lpwstr/>
  </property>
  <property fmtid="{D5CDD505-2E9C-101B-9397-08002B2CF9AE}" pid="83" name="prdProcess">
    <vt:lpwstr>9905;#Vårdhygien|e41f11ce-04fc-4262-90fc-8bf38d85327e</vt:lpwstr>
  </property>
  <property fmtid="{D5CDD505-2E9C-101B-9397-08002B2CF9AE}" pid="84" name="NLLProjectOrderStatus">
    <vt:lpwstr/>
  </property>
  <property fmtid="{D5CDD505-2E9C-101B-9397-08002B2CF9AE}" pid="86" name="NLLInitiationDate">
    <vt:lpwstr/>
  </property>
  <property fmtid="{D5CDD505-2E9C-101B-9397-08002B2CF9AE}" pid="87" name="Godkänn dokument">
    <vt:lpwstr>, </vt:lpwstr>
  </property>
  <property fmtid="{D5CDD505-2E9C-101B-9397-08002B2CF9AE}" pid="88" name="Granska dokument">
    <vt:lpwstr>, </vt:lpwstr>
  </property>
  <property fmtid="{D5CDD505-2E9C-101B-9397-08002B2CF9AE}" pid="89" name="Publicera dokument">
    <vt:lpwstr>, </vt:lpwstr>
  </property>
  <property fmtid="{D5CDD505-2E9C-101B-9397-08002B2CF9AE}" pid="90" name="TaxCatchAll">
    <vt:lpwstr>11128;#;#11158;#;#9905;#;#12054;#;#1687;#;#11465;#;#1021;#</vt:lpwstr>
  </property>
  <property fmtid="{D5CDD505-2E9C-101B-9397-08002B2CF9AE}" pid="91" name="SharedWithUsers">
    <vt:lpwstr>1707;#i:0#.w|kelvin nsangi;#734;#i:0#.w|yvonne samuelsson</vt:lpwstr>
  </property>
  <property fmtid="{D5CDD505-2E9C-101B-9397-08002B2CF9AE}" pid="92" name="Order">
    <vt:r8>3041900</vt:r8>
  </property>
  <property fmtid="{D5CDD505-2E9C-101B-9397-08002B2CF9AE}" pid="93" name="xd_ProgID">
    <vt:lpwstr/>
  </property>
  <property fmtid="{D5CDD505-2E9C-101B-9397-08002B2CF9AE}" pid="94" name="_SourceUrl">
    <vt:lpwstr/>
  </property>
  <property fmtid="{D5CDD505-2E9C-101B-9397-08002B2CF9AE}" pid="95" name="_SharedFileIndex">
    <vt:lpwstr/>
  </property>
  <property fmtid="{D5CDD505-2E9C-101B-9397-08002B2CF9AE}" pid="96" name="TemplateUrl">
    <vt:lpwstr/>
  </property>
  <property fmtid="{D5CDD505-2E9C-101B-9397-08002B2CF9AE}" pid="98" name="NLLDecisionLevelGoverning">
    <vt:lpwstr/>
  </property>
  <property fmtid="{D5CDD505-2E9C-101B-9397-08002B2CF9AE}" pid="99" name="NLLFactOwner">
    <vt:lpwstr/>
  </property>
  <property fmtid="{D5CDD505-2E9C-101B-9397-08002B2CF9AE}" pid="100" name="NLLFactOwnerText">
    <vt:lpwstr/>
  </property>
  <property fmtid="{D5CDD505-2E9C-101B-9397-08002B2CF9AE}" pid="101" name="xd_Signature">
    <vt:bool>false</vt:bool>
  </property>
  <property fmtid="{D5CDD505-2E9C-101B-9397-08002B2CF9AE}" pid="102" name="NLLDecisionLevel">
    <vt:lpwstr/>
  </property>
  <property fmtid="{D5CDD505-2E9C-101B-9397-08002B2CF9AE}" pid="103" name="NLLPTCProcessLeader">
    <vt:lpwstr/>
  </property>
  <property fmtid="{D5CDD505-2E9C-101B-9397-08002B2CF9AE}" pid="105" name="NLLPTCVISEditor">
    <vt:lpwstr/>
  </property>
</Properties>
</file>