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6" r:id="rId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045" autoAdjust="0"/>
    <p:restoredTop sz="92842" autoAdjust="0"/>
  </p:normalViewPr>
  <p:slideViewPr>
    <p:cSldViewPr snapToGrid="0" showGuides="1">
      <p:cViewPr varScale="1">
        <p:scale>
          <a:sx n="158" d="100"/>
          <a:sy n="158" d="100"/>
        </p:scale>
        <p:origin x="1048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87868" y="118533"/>
            <a:ext cx="8652932" cy="287867"/>
          </a:xfrm>
        </p:spPr>
        <p:txBody>
          <a:bodyPr/>
          <a:lstStyle/>
          <a:p>
            <a:r>
              <a:rPr lang="sv-SE" b="0" dirty="0"/>
              <a:t/>
            </a:r>
            <a:br>
              <a:rPr lang="sv-SE" b="0" dirty="0"/>
            </a:br>
            <a:r>
              <a:rPr lang="sv-SE" b="0" dirty="0"/>
              <a:t/>
            </a:r>
            <a:br>
              <a:rPr lang="sv-SE" b="0" dirty="0"/>
            </a:br>
            <a:r>
              <a:rPr lang="sv-SE" sz="1600" b="0" dirty="0">
                <a:latin typeface="+mn-lt"/>
              </a:rPr>
              <a:t> </a:t>
            </a:r>
            <a:r>
              <a:rPr lang="sv-SE" sz="1600" dirty="0">
                <a:latin typeface="+mn-lt"/>
              </a:rPr>
              <a:t>LATHUND preventivmedelssubvention </a:t>
            </a:r>
            <a:r>
              <a:rPr lang="sv-SE" sz="1600" dirty="0" smtClean="0">
                <a:latin typeface="+mn-lt"/>
              </a:rPr>
              <a:t>- uppdaterad </a:t>
            </a:r>
            <a:r>
              <a:rPr lang="sv-SE" sz="1600" dirty="0" smtClean="0">
                <a:latin typeface="+mn-lt"/>
              </a:rPr>
              <a:t>2023-05-08 </a:t>
            </a:r>
            <a:endParaRPr lang="sv-SE" sz="1600" dirty="0">
              <a:latin typeface="+mn-lt"/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340940" y="468792"/>
            <a:ext cx="8497753" cy="17216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För </a:t>
            </a:r>
            <a:r>
              <a:rPr lang="sv-SE" sz="1100" dirty="0">
                <a:latin typeface="Euphemia"/>
              </a:rPr>
              <a:t>alla med fullständigt </a:t>
            </a:r>
            <a:r>
              <a:rPr lang="sv-SE" sz="1100" dirty="0" smtClean="0">
                <a:latin typeface="Euphemia"/>
              </a:rPr>
              <a:t>personnummer, oavsett folkbokförningsort i Sverige gäller:</a:t>
            </a:r>
            <a:endParaRPr lang="sv-SE" sz="1100" b="1" dirty="0" smtClean="0">
              <a:latin typeface="Euphemi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b="1" dirty="0" smtClean="0">
                <a:latin typeface="Euphemia"/>
              </a:rPr>
              <a:t>Nationell subvention: </a:t>
            </a:r>
            <a:r>
              <a:rPr lang="sv-SE" sz="1100" dirty="0" smtClean="0">
                <a:latin typeface="Euphemia"/>
              </a:rPr>
              <a:t>Alla </a:t>
            </a:r>
            <a:r>
              <a:rPr lang="sv-SE" sz="1100" dirty="0">
                <a:latin typeface="Euphemia"/>
              </a:rPr>
              <a:t>receptbelagda preventivmedel inom förmånen (</a:t>
            </a:r>
            <a:r>
              <a:rPr lang="sv-SE" sz="1100" b="1" dirty="0">
                <a:latin typeface="Euphemia"/>
              </a:rPr>
              <a:t>F</a:t>
            </a:r>
            <a:r>
              <a:rPr lang="sv-SE" sz="1100" dirty="0">
                <a:latin typeface="Euphemia"/>
              </a:rPr>
              <a:t>) är gratis till patienter ≤ 20 </a:t>
            </a:r>
            <a:r>
              <a:rPr lang="sv-SE" sz="1100" dirty="0" smtClean="0">
                <a:latin typeface="Euphemia"/>
              </a:rPr>
              <a:t>år.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b="1" dirty="0" smtClean="0">
                <a:latin typeface="Euphemia"/>
              </a:rPr>
              <a:t>Extra </a:t>
            </a:r>
            <a:r>
              <a:rPr lang="sv-SE" sz="1100" b="1" dirty="0">
                <a:latin typeface="Euphemia"/>
              </a:rPr>
              <a:t>subvention i </a:t>
            </a:r>
            <a:r>
              <a:rPr lang="sv-SE" sz="1100" b="1" dirty="0" smtClean="0">
                <a:latin typeface="Euphemia"/>
              </a:rPr>
              <a:t>Norrbotten:</a:t>
            </a:r>
            <a:r>
              <a:rPr lang="sv-SE" sz="1100" dirty="0" smtClean="0">
                <a:latin typeface="Euphemia"/>
              </a:rPr>
              <a:t> Alla </a:t>
            </a:r>
            <a:r>
              <a:rPr lang="sv-SE" sz="1100" dirty="0">
                <a:latin typeface="Euphemia"/>
              </a:rPr>
              <a:t>receptbelagda preventivmedel inom förmånen (</a:t>
            </a:r>
            <a:r>
              <a:rPr lang="sv-SE" sz="1100" b="1" dirty="0">
                <a:latin typeface="Euphemia"/>
              </a:rPr>
              <a:t>F</a:t>
            </a:r>
            <a:r>
              <a:rPr lang="sv-SE" sz="1100" dirty="0">
                <a:latin typeface="Euphemia"/>
              </a:rPr>
              <a:t>) är gratis till patienter 21-25 </a:t>
            </a:r>
            <a:r>
              <a:rPr lang="sv-SE" sz="1100" dirty="0" smtClean="0">
                <a:latin typeface="Euphemia"/>
              </a:rPr>
              <a:t>år.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Vissa </a:t>
            </a:r>
            <a:r>
              <a:rPr lang="sv-SE" sz="1100" dirty="0">
                <a:latin typeface="Euphemia"/>
              </a:rPr>
              <a:t>preventivmedel utanför förmånen (</a:t>
            </a:r>
            <a:r>
              <a:rPr lang="sv-SE" sz="1100" b="1" dirty="0">
                <a:latin typeface="Euphemia"/>
              </a:rPr>
              <a:t>EF</a:t>
            </a:r>
            <a:r>
              <a:rPr lang="sv-SE" sz="1100" dirty="0">
                <a:latin typeface="Euphemia"/>
              </a:rPr>
              <a:t>) – s.k. undantagspreparat är gratis till patienter ≤ 25 </a:t>
            </a:r>
            <a:r>
              <a:rPr lang="sv-SE" sz="1100" dirty="0" smtClean="0">
                <a:latin typeface="Euphemia"/>
              </a:rPr>
              <a:t>år. Dessa undantag är: P-pillren </a:t>
            </a:r>
            <a:r>
              <a:rPr lang="sv-SE" sz="1100" b="1" dirty="0" err="1" smtClean="0">
                <a:latin typeface="Euphemia"/>
              </a:rPr>
              <a:t>Zoely</a:t>
            </a:r>
            <a:r>
              <a:rPr lang="sv-SE" sz="1100" b="1" dirty="0" smtClean="0">
                <a:latin typeface="Euphemia"/>
              </a:rPr>
              <a:t>® och </a:t>
            </a:r>
            <a:r>
              <a:rPr lang="sv-SE" sz="1100" b="1" dirty="0" err="1" smtClean="0">
                <a:latin typeface="Euphemia"/>
              </a:rPr>
              <a:t>Qlaira</a:t>
            </a:r>
            <a:r>
              <a:rPr lang="sv-SE" sz="1100" b="1" dirty="0" smtClean="0">
                <a:latin typeface="Euphemia"/>
              </a:rPr>
              <a:t>® (Z &amp; Q nedan); Vaginalringen </a:t>
            </a:r>
            <a:r>
              <a:rPr lang="sv-SE" sz="1100" b="1" dirty="0" err="1" smtClean="0">
                <a:latin typeface="Euphemia"/>
              </a:rPr>
              <a:t>Nuvaring</a:t>
            </a:r>
            <a:r>
              <a:rPr lang="sv-SE" sz="1100" b="1" dirty="0" smtClean="0">
                <a:latin typeface="Euphemia"/>
              </a:rPr>
              <a:t>® och </a:t>
            </a:r>
            <a:r>
              <a:rPr lang="sv-SE" sz="1100" b="1" dirty="0" err="1" smtClean="0">
                <a:latin typeface="Euphemia"/>
              </a:rPr>
              <a:t>Ornibel</a:t>
            </a:r>
            <a:r>
              <a:rPr lang="sv-SE" sz="1100" b="1" dirty="0" smtClean="0">
                <a:latin typeface="Euphemia"/>
              </a:rPr>
              <a:t>® </a:t>
            </a:r>
            <a:r>
              <a:rPr lang="sv-SE" sz="1100" b="1" dirty="0" smtClean="0">
                <a:latin typeface="Euphemia"/>
              </a:rPr>
              <a:t>(</a:t>
            </a:r>
            <a:r>
              <a:rPr lang="sv-SE" sz="1100" b="1" dirty="0">
                <a:latin typeface="Euphemia"/>
              </a:rPr>
              <a:t>R</a:t>
            </a:r>
            <a:r>
              <a:rPr lang="sv-SE" sz="1100" b="1" dirty="0" smtClean="0">
                <a:latin typeface="Euphemia"/>
              </a:rPr>
              <a:t> </a:t>
            </a:r>
            <a:r>
              <a:rPr lang="sv-SE" sz="1100" b="1" dirty="0" smtClean="0">
                <a:latin typeface="Euphemia"/>
              </a:rPr>
              <a:t>nedan) </a:t>
            </a:r>
            <a:r>
              <a:rPr lang="sv-SE" sz="1100" dirty="0" smtClean="0">
                <a:latin typeface="Euphemia"/>
              </a:rPr>
              <a:t>samt </a:t>
            </a:r>
            <a:r>
              <a:rPr lang="sv-SE" sz="1100" b="1" dirty="0" smtClean="0">
                <a:latin typeface="Euphemia"/>
              </a:rPr>
              <a:t>P-plåster </a:t>
            </a:r>
            <a:r>
              <a:rPr lang="sv-SE" sz="1100" b="1" dirty="0" err="1" smtClean="0">
                <a:latin typeface="Euphemia"/>
              </a:rPr>
              <a:t>Evra</a:t>
            </a:r>
            <a:r>
              <a:rPr lang="sv-SE" sz="1100" b="1" dirty="0" smtClean="0">
                <a:latin typeface="Euphemia"/>
              </a:rPr>
              <a:t>® (E nedan).  </a:t>
            </a:r>
            <a:r>
              <a:rPr lang="sv-SE" sz="1100" dirty="0" smtClean="0">
                <a:latin typeface="Euphemia"/>
              </a:rPr>
              <a:t>För </a:t>
            </a:r>
            <a:r>
              <a:rPr lang="sv-SE" sz="1100" b="1" dirty="0" err="1" smtClean="0">
                <a:latin typeface="Euphemia"/>
              </a:rPr>
              <a:t>gesatgenpiller</a:t>
            </a:r>
            <a:r>
              <a:rPr lang="sv-SE" sz="1100" b="1" dirty="0" smtClean="0">
                <a:latin typeface="Euphemia"/>
              </a:rPr>
              <a:t> </a:t>
            </a:r>
            <a:r>
              <a:rPr lang="sv-SE" sz="1100" b="1" dirty="0" err="1" smtClean="0">
                <a:latin typeface="Euphemia"/>
              </a:rPr>
              <a:t>Slinda</a:t>
            </a:r>
            <a:r>
              <a:rPr lang="sv-SE" sz="1100" b="1" dirty="0" smtClean="0">
                <a:latin typeface="Euphemia"/>
              </a:rPr>
              <a:t>® (S nedan) </a:t>
            </a:r>
            <a:r>
              <a:rPr lang="sv-SE" sz="1100" dirty="0" smtClean="0">
                <a:latin typeface="Euphemia"/>
              </a:rPr>
              <a:t>gäller, att en annan gestagenpreparat visat ge biverkningar och övriga p-medel anses olämpliga. Recept ska då skrivas av läkare med specialistkompetens i gynekologi.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dirty="0" smtClean="0">
                <a:latin typeface="Euphemia"/>
              </a:rPr>
              <a:t>Alla andra preventivmedel utanför förmån (EF) saknar subvention för samtliga patientgrupper</a:t>
            </a:r>
            <a:r>
              <a:rPr lang="sv-SE" sz="1200" dirty="0" smtClean="0">
                <a:latin typeface="Euphemia"/>
              </a:rPr>
              <a:t>.</a:t>
            </a:r>
            <a:endParaRPr lang="sv-SE" sz="1200" dirty="0">
              <a:latin typeface="Euphemia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85823"/>
              </p:ext>
            </p:extLst>
          </p:nvPr>
        </p:nvGraphicFramePr>
        <p:xfrm>
          <a:off x="238835" y="2074458"/>
          <a:ext cx="8736084" cy="3019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4021"/>
                <a:gridCol w="1480404"/>
                <a:gridCol w="1071349"/>
                <a:gridCol w="4000310"/>
              </a:tblGrid>
              <a:tr h="252255"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Patientgrupp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Preparat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Subv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Hur skrivs receptet?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465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20 år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statlig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20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Z, Q,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R,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3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≤ 25 år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21-25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 </a:t>
                      </a:r>
                      <a:r>
                        <a:rPr lang="sv-SE" sz="11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 Z, Q,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R,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NB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8615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</a:rPr>
                        <a:t> ≥ 26 år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Gärna preparat inom förmånen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7077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Övriga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’EF’</a:t>
                      </a:r>
                      <a:endParaRPr lang="sv-SE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1000" b="1" dirty="0" smtClean="0">
                          <a:solidFill>
                            <a:schemeClr val="tx1"/>
                          </a:solidFill>
                        </a:rPr>
                        <a:t>’EF</a:t>
                      </a:r>
                      <a:r>
                        <a:rPr lang="sv-SE" sz="1000" b="0" dirty="0" smtClean="0">
                          <a:solidFill>
                            <a:schemeClr val="tx1"/>
                          </a:solidFill>
                        </a:rPr>
                        <a:t>’ (Skriv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10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1000" b="0" baseline="0" dirty="0" smtClean="0">
                          <a:solidFill>
                            <a:schemeClr val="tx1"/>
                          </a:solidFill>
                        </a:rPr>
                        <a:t> Norrbotten!)</a:t>
                      </a:r>
                      <a:endParaRPr lang="sv-SE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9970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utan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fullst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pnr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’F</a:t>
                      </a:r>
                      <a:r>
                        <a:rPr lang="sv-SE" sz="900" b="0" dirty="0" smtClean="0">
                          <a:solidFill>
                            <a:schemeClr val="tx1"/>
                          </a:solidFill>
                        </a:rPr>
                        <a:t>’(Skriv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9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Norrbotten!); </a:t>
                      </a:r>
                      <a:r>
                        <a:rPr lang="sv-SE" sz="90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 till namngivet apotek;</a:t>
                      </a:r>
                    </a:p>
                    <a:p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≥ 18år, </a:t>
                      </a:r>
                      <a:r>
                        <a:rPr lang="sv-SE" sz="900" baseline="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 skrivs av läkare (ersätts av Migrationsverket för asylsökande)</a:t>
                      </a:r>
                    </a:p>
                  </a:txBody>
                  <a:tcPr/>
                </a:tc>
              </a:tr>
              <a:tr h="299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Kvinnor utan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fullst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100" dirty="0" err="1" smtClean="0">
                          <a:solidFill>
                            <a:schemeClr val="tx1"/>
                          </a:solidFill>
                        </a:rPr>
                        <a:t>pnr</a:t>
                      </a:r>
                      <a:endParaRPr lang="sv-SE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Alla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</a:rPr>
                        <a:t>’EF’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900" baseline="0" dirty="0" smtClean="0">
                          <a:solidFill>
                            <a:schemeClr val="tx1"/>
                          </a:solidFill>
                        </a:rPr>
                        <a:t>om </a:t>
                      </a:r>
                      <a:r>
                        <a:rPr lang="sv-SE" sz="900" b="1" dirty="0" smtClean="0">
                          <a:solidFill>
                            <a:schemeClr val="tx1"/>
                          </a:solidFill>
                        </a:rPr>
                        <a:t>’EF</a:t>
                      </a:r>
                      <a:r>
                        <a:rPr lang="sv-SE" sz="900" b="0" dirty="0" smtClean="0">
                          <a:solidFill>
                            <a:schemeClr val="tx1"/>
                          </a:solidFill>
                        </a:rPr>
                        <a:t>’(Skriv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INTE </a:t>
                      </a:r>
                      <a:r>
                        <a:rPr lang="sv-SE" sz="900" b="0" baseline="0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sv-SE" sz="900" b="0" baseline="0" dirty="0" smtClean="0">
                          <a:solidFill>
                            <a:schemeClr val="tx1"/>
                          </a:solidFill>
                        </a:rPr>
                        <a:t> Norrbotten!); </a:t>
                      </a:r>
                      <a:r>
                        <a:rPr lang="sv-SE" sz="900" dirty="0" err="1" smtClean="0">
                          <a:solidFill>
                            <a:schemeClr val="tx1"/>
                          </a:solidFill>
                        </a:rPr>
                        <a:t>Rec</a:t>
                      </a:r>
                      <a:r>
                        <a:rPr lang="sv-SE" sz="900" dirty="0" smtClean="0">
                          <a:solidFill>
                            <a:schemeClr val="tx1"/>
                          </a:solidFill>
                        </a:rPr>
                        <a:t> till namngivet apotek</a:t>
                      </a:r>
                      <a:endParaRPr lang="sv-SE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58" y="6814"/>
            <a:ext cx="2634442" cy="557855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4988258" y="2787037"/>
            <a:ext cx="393763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100" dirty="0"/>
              <a:t>Som </a:t>
            </a:r>
            <a:r>
              <a:rPr lang="sv-SE" sz="1100" b="1" dirty="0"/>
              <a:t>’EF’</a:t>
            </a:r>
            <a:r>
              <a:rPr lang="sv-SE" sz="1100" dirty="0"/>
              <a:t>;</a:t>
            </a:r>
            <a:r>
              <a:rPr lang="sv-SE" sz="1100" b="1" dirty="0"/>
              <a:t> </a:t>
            </a:r>
            <a:r>
              <a:rPr lang="sv-SE" sz="1100" dirty="0"/>
              <a:t>skriv ”</a:t>
            </a:r>
            <a:r>
              <a:rPr lang="sv-SE" sz="1100" b="1" dirty="0" err="1"/>
              <a:t>Prev</a:t>
            </a:r>
            <a:r>
              <a:rPr lang="sv-SE" sz="1100" b="1" dirty="0"/>
              <a:t> Norrbotten</a:t>
            </a:r>
            <a:r>
              <a:rPr lang="sv-SE" sz="1100" dirty="0"/>
              <a:t>” &amp; hemregion (om ej NB) i </a:t>
            </a:r>
            <a:r>
              <a:rPr lang="sv-SE" sz="1100" dirty="0" smtClean="0"/>
              <a:t>patientanvisningsrutan</a:t>
            </a:r>
          </a:p>
          <a:p>
            <a:pPr>
              <a:spcBef>
                <a:spcPts val="600"/>
              </a:spcBef>
            </a:pPr>
            <a:r>
              <a:rPr lang="sv-SE" sz="1100" dirty="0" smtClean="0"/>
              <a:t>För </a:t>
            </a:r>
            <a:r>
              <a:rPr lang="sv-SE" sz="1100" b="1" dirty="0" smtClean="0"/>
              <a:t>S </a:t>
            </a:r>
            <a:r>
              <a:rPr lang="sv-SE" sz="1100" dirty="0" smtClean="0"/>
              <a:t>(</a:t>
            </a:r>
            <a:r>
              <a:rPr lang="sv-SE" sz="1100" dirty="0" err="1" smtClean="0"/>
              <a:t>Slinda</a:t>
            </a:r>
            <a:r>
              <a:rPr lang="sv-SE" sz="1100" dirty="0" smtClean="0"/>
              <a:t>®) </a:t>
            </a:r>
            <a:r>
              <a:rPr lang="sv-SE" sz="1100" dirty="0" smtClean="0"/>
              <a:t>endast gynekolog </a:t>
            </a:r>
            <a:r>
              <a:rPr lang="sv-SE" sz="1100" dirty="0"/>
              <a:t>som förskrivare</a:t>
            </a:r>
          </a:p>
          <a:p>
            <a:endParaRPr lang="sv-SE" dirty="0"/>
          </a:p>
        </p:txBody>
      </p:sp>
      <p:sp>
        <p:nvSpPr>
          <p:cNvPr id="8" name="Rektangel 7"/>
          <p:cNvSpPr/>
          <p:nvPr/>
        </p:nvSpPr>
        <p:spPr bwMode="auto">
          <a:xfrm>
            <a:off x="252483" y="2725010"/>
            <a:ext cx="8687052" cy="10979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Peppi Nash</NLLApprovedByQuickPar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AnsvarigQuickpart xmlns="http://schemas.microsoft.com/sharepoint/v3">Peppi Nash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Obstetrisk och gynekologisk vård länsklinik</TermName>
          <TermId xmlns="http://schemas.microsoft.com/office/infopath/2007/PartnerControls">6cbc587a-551b-4ba7-9cbb-cb5d32d6a3d2</TermId>
        </TermInfo>
        <TermInfo xmlns="http://schemas.microsoft.com/office/infopath/2007/PartnerControls">
          <TermName xmlns="http://schemas.microsoft.com/office/infopath/2007/PartnerControls">Länsenheten Föräldra- och Barnhälsa</TermName>
          <TermId xmlns="http://schemas.microsoft.com/office/infopath/2007/PartnerControls">4db5cb10-570b-4dd0-a8c0-a7b22a750aef</TermId>
        </TermInfo>
      </Terms>
    </NLLStakeholderTaxHTField0>
    <NLLPTCProcessLeader xmlns="http://schemas.microsoft.com/sharepoint/v3">
      <UserInfo>
        <DisplayName>Peppi Nash</DisplayName>
        <AccountId>492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ApprovedBy xmlns="http://schemas.microsoft.com/sharepoint/v3">
      <UserInfo>
        <DisplayName>Peppi Nash</DisplayName>
        <AccountId>492</AccountId>
        <AccountType/>
      </UserInfo>
    </NLLApprovedBy>
    <ICD10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Z30,Födelsekontroll</TermName>
          <TermId xmlns="http://schemas.microsoft.com/office/infopath/2007/PartnerControls">2a6c78f0-b337-4524-9f5c-05fa9ebf6a44</TermId>
        </TermInfo>
      </Terms>
    </ICD10CodeTaxHTField0>
    <NLLThinningTime xmlns="http://schemas.microsoft.com/sharepoint/v3">2026-05-07T22:00:00+00:00</NLLThinningTime>
    <NLLPublishDateQuickpart xmlns="http://schemas.microsoft.com/sharepoint/v3">2023-05-08</NLLPublishDateQuickpart>
    <NLLPublishingstatus xmlns="http://schemas.microsoft.com/sharepoint/v3">Publicerad</NLLPublishingstatus>
    <NLLPublishDate xmlns="http://schemas.microsoft.com/sharepoint/v3">2023-05-07T22:00:00+00:00</NLLPublishDate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Vårdrutin</TermName>
          <TermId xmlns="http://schemas.microsoft.com/office/infopath/2007/PartnerControls">5e80d679-3829-49d3-8729-f62ef5bf91c8</TermId>
        </TermInfo>
      </Terms>
    </NLLDocumentTypeTaxHTField0>
    <NLLApprovalDate xmlns="http://schemas.microsoft.com/sharepoint/v3">2023-05-07T22:00:00+00:00</NLLApprovalDate>
    <NLLPTCVISEditor xmlns="http://schemas.microsoft.com/sharepoint/v3">
      <UserInfo>
        <DisplayName>Emma Petersson</DisplayName>
        <AccountId>1260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Peppi Nash</DisplayName>
        <AccountId>492</AccountId>
        <AccountType/>
      </UserInfo>
      <UserInfo>
        <DisplayName>Annika Johansson</DisplayName>
        <AccountId>867</AccountId>
        <AccountType/>
      </UserInfo>
      <UserInfo>
        <DisplayName>Nina-Mariia Alakulju</DisplayName>
        <AccountId>251</AccountId>
        <AccountType/>
      </UserInfo>
      <UserInfo>
        <DisplayName>Anna Nejdblom</DisplayName>
        <AccountId>929</AccountId>
        <AccountType/>
      </UserInfo>
      <UserInfo>
        <DisplayName>Catherine Sundström</DisplayName>
        <AccountId>1063</AccountId>
        <AccountType/>
      </UserInfo>
      <UserInfo>
        <DisplayName>Kerstin Haupt</DisplayName>
        <AccountId>1029</AccountId>
        <AccountType/>
      </UserInfo>
      <UserInfo>
        <DisplayName>Robert Råman</DisplayName>
        <AccountId>711</AccountId>
        <AccountType/>
      </UserInfo>
      <UserInfo>
        <DisplayName>Iris Mukkavaara</DisplayName>
        <AccountId>861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Abort och prevention</TermName>
          <TermId xmlns="http://schemas.microsoft.com/office/infopath/2007/PartnerControls">55fc12a0-bea9-4302-a9b8-20275e438f34</TermId>
        </TermInfo>
      </Terms>
    </prdProcessTaxHTField0>
    <NLLVersion xmlns="http://schemas.microsoft.com/sharepoint/v3">6.0</NLLVersion>
    <NLLLockWorkflows xmlns="http://schemas.microsoft.com/sharepoint/v3">false</NLLLockWorkflows>
    <NLLModifiedBy xmlns="http://schemas.microsoft.com/sharepoint/v3">Peppi Nash</NLLModifiedBy>
    <NLLDocumentIDValue xmlns="http://schemas.microsoft.com/sharepoint/v3">VARD-5-7720</NLLDocumentIDValue>
    <NLLInformationclass xmlns="http://schemas.microsoft.com/sharepoint/v3">Publik</NLLInformationclass>
    <VISResponsible xmlns="http://schemas.microsoft.com/sharepoint/v3">
      <UserInfo>
        <DisplayName>Peppi Nash</DisplayName>
        <AccountId>492</AccountId>
        <AccountType/>
      </UserInfo>
    </VISResponsible>
    <VIS_DocumentId xmlns="http://schemas.microsoft.com/sharepoint/v3">
      <Url>https://samarbeta.nll.se/producentplats/vard/_layouts/15/DocIdRedir.aspx?ID=VARD-5-7720</Url>
      <Description>VARD-5-7720</Description>
    </VIS_DocumentId>
    <DocumentStatus xmlns="http://schemas.microsoft.com/sharepoint/v3">
      <Url>https://samarbeta.nll.se/producentplats/vard/_layouts/15/wrkstat.aspx?List=a6f30aed-707c-42c0-9a16-431c7bcb6e0a&amp;WorkflowInstanceName=e3b8dc05-acec-43d8-a5f7-9d80a18fa268</Url>
      <Description>Godkänd och publicerad</Description>
    </DocumentStatus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preventivmedelssubvention</TermName>
          <TermId xmlns="http://schemas.microsoft.com/office/infopath/2007/PartnerControls">2eafc4dc-9bef-4e27-b5eb-719583bdbf78</TermId>
        </TermInfo>
        <TermInfo xmlns="http://schemas.microsoft.com/office/infopath/2007/PartnerControls">
          <TermName xmlns="http://schemas.microsoft.com/office/infopath/2007/PartnerControls">Prv1</TermName>
          <TermId xmlns="http://schemas.microsoft.com/office/infopath/2007/PartnerControls">4da2b0b5-2b10-41af-9f9e-49522068c825</TermId>
        </TermInfo>
      </Terms>
    </TaxKeywordTaxHTField>
    <TaxCatchAll xmlns="2308f903-5fa4-4c78-8662-0a0265e1cd53">
      <Value>9401</Value>
      <Value>9390</Value>
      <Value>9175</Value>
      <Value>9656</Value>
      <Value>6024</Value>
      <Value>13347</Value>
      <Value>5979</Value>
      <Value>10460</Value>
      <Value>9364</Value>
    </TaxCatchAll>
    <_dlc_DocId xmlns="2308f903-5fa4-4c78-8662-0a0265e1cd53">VARD-5-7720</_dlc_DocId>
    <_dlc_DocIdUrl xmlns="2308f903-5fa4-4c78-8662-0a0265e1cd53">
      <Url>http://spportal.extvis.local/process/vard/_layouts/15/DocIdRedir.aspx?ID=VARD-5-7720</Url>
      <Description>VARD-5-7720</Description>
    </_dlc_DocIdUrl>
    <_dlc_DocIdPersistId xmlns="2308f903-5fa4-4c78-8662-0a0265e1cd53">true</_dlc_DocIdPersistId>
    <_dlc_ExpireDate xmlns="http://schemas.microsoft.com/sharepoint/v3">2026-06-07T22:00:00+00:00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årdrutin ICD10" ma:contentTypeID="0x010100D7963E0E5B7A40E5AEA07389401D709F008BAD709383F64329B7C6C965A1F447510101010063038395D68AE24FB11E52A1C67DFE5A" ma:contentTypeVersion="351" ma:contentTypeDescription="" ma:contentTypeScope="" ma:versionID="0da7d94434a86b9dbe6416ca7f323caf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03f7fd82980c1188c86ff9d169722866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VersionComment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ICD10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VersionComment" ma:index="30" nillable="true" ma:displayName="Versionskommentar" ma:hidden="true" ma:internalName="VersionComment" ma:readOnly="false">
      <xsd:simpleType>
        <xsd:restriction base="dms:Text"/>
      </xsd:simpleType>
    </xsd:element>
    <xsd:element name="NLLApprovedBy" ma:index="31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2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4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6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7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8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9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D10CodeTaxHTField0" ma:index="41" ma:taxonomy="true" ma:internalName="ICD10CodeTaxHTField0" ma:taxonomyFieldName="ICD10Code" ma:displayName="ICD10" ma:readOnly="false" ma:fieldId="{6cc65a19-8427-4cee-beb0-5e0b8bce3f00}" ma:taxonomyMulti="true" ma:sspId="39d54842-4abd-4019-b0bf-19e71d696155" ma:termSetId="5c4084e1-8eac-47c2-b01e-10c71b8fd4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2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3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4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5" nillable="true" ma:displayName="GodkändAvQuickPart" ma:hidden="true" ma:internalName="NLLApprovedByQuickPart">
      <xsd:simpleType>
        <xsd:restriction base="dms:Text"/>
      </xsd:simpleType>
    </xsd:element>
    <xsd:element name="NLLPublishDate" ma:index="4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2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4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9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0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1718d007-fa10-4b3c-a1f8-92feefce6aba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 stageDeleted="true"/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337F1C-3873-475B-8CD3-2D17ADBA3FE3}"/>
</file>

<file path=customXml/itemProps2.xml><?xml version="1.0" encoding="utf-8"?>
<ds:datastoreItem xmlns:ds="http://schemas.openxmlformats.org/officeDocument/2006/customXml" ds:itemID="{863408D5-D63D-46A6-9B3A-6D29A0D1CFA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sharepoint/v3"/>
    <ds:schemaRef ds:uri="http://schemas.openxmlformats.org/package/2006/metadata/core-properties"/>
    <ds:schemaRef ds:uri="b7b99ed6-f016-44be-a1bc-e573c6da0a89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BAC51F1-C924-4A85-90D9-49BE3085B29A}"/>
</file>

<file path=customXml/itemProps4.xml><?xml version="1.0" encoding="utf-8"?>
<ds:datastoreItem xmlns:ds="http://schemas.openxmlformats.org/officeDocument/2006/customXml" ds:itemID="{C32003D1-260D-454D-B911-F52DFFFABB07}"/>
</file>

<file path=customXml/itemProps5.xml><?xml version="1.0" encoding="utf-8"?>
<ds:datastoreItem xmlns:ds="http://schemas.openxmlformats.org/officeDocument/2006/customXml" ds:itemID="{665597D1-BB13-468E-8A7F-012F831AE3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322</Words>
  <Application>Microsoft Office PowerPoint</Application>
  <PresentationFormat>Bildspel på skärmen (16:9)</PresentationFormat>
  <Paragraphs>42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Euphemia</vt:lpstr>
      <vt:lpstr>Wingdings</vt:lpstr>
      <vt:lpstr>Region Norrbotten_vit</vt:lpstr>
      <vt:lpstr>   LATHUND preventivmedelssubvention - uppdaterad 2023-05-08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preventivmedelssubvention Region Norrbotten</dc:title>
  <dc:creator>Åke Berggren</dc:creator>
  <cp:keywords>Prv1; preventivmedelssubvention</cp:keywords>
  <cp:lastModifiedBy>Peppi Nash</cp:lastModifiedBy>
  <cp:revision>21</cp:revision>
  <cp:lastPrinted>2015-10-01T11:12:07Z</cp:lastPrinted>
  <dcterms:created xsi:type="dcterms:W3CDTF">2017-03-16T14:21:56Z</dcterms:created>
  <dcterms:modified xsi:type="dcterms:W3CDTF">2023-05-08T09:40:46Z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13347;#preventivmedelssubvention|2eafc4dc-9bef-4e27-b5eb-719583bdbf78;#12384;#Prv1|4da2b0b5-2b10-41af-9f9e-49522068c825</vt:lpwstr>
  </property>
  <property fmtid="{D5CDD505-2E9C-101B-9397-08002B2CF9AE}" pid="3" name="NLLProducerPlace">
    <vt:lpwstr>9364;#Vård|6e4b0e66-0465-47f1-8976-dbae0c59dee7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9390;#|6cbc587a-551b-4ba7-9cbb-cb5d32d6a3d2;#6024;#|4db5cb10-570b-4dd0-a8c0-a7b22a750aef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0x010100D7963E0E5B7A40E5AEA07389401D709F008BAD709383F64329B7C6C965A1F447510101010063038395D68AE24FB11E52A1C67DFE5A</vt:lpwstr>
  </property>
  <property fmtid="{D5CDD505-2E9C-101B-9397-08002B2CF9AE}" pid="10" name="CareActionCodeNonSurgical">
    <vt:lpwstr/>
  </property>
  <property fmtid="{D5CDD505-2E9C-101B-9397-08002B2CF9AE}" pid="11" name="Specialty">
    <vt:lpwstr/>
  </property>
  <property fmtid="{D5CDD505-2E9C-101B-9397-08002B2CF9AE}" pid="12" name="AnalysisNameTaxHTField0">
    <vt:lpwstr/>
  </property>
  <property fmtid="{D5CDD505-2E9C-101B-9397-08002B2CF9AE}" pid="13" name="CareForm">
    <vt:lpwstr/>
  </property>
  <property fmtid="{D5CDD505-2E9C-101B-9397-08002B2CF9AE}" pid="14" name="NLLMeetingTypeTaxHTField0">
    <vt:lpwstr/>
  </property>
  <property fmtid="{D5CDD505-2E9C-101B-9397-08002B2CF9AE}" pid="15" name="CareActionCodeSurgicalTaxHTField0">
    <vt:lpwstr/>
  </property>
  <property fmtid="{D5CDD505-2E9C-101B-9397-08002B2CF9AE}" pid="16" name="PharmaceuticalCodeTaxHTField0">
    <vt:lpwstr/>
  </property>
  <property fmtid="{D5CDD505-2E9C-101B-9397-08002B2CF9AE}" pid="17" name="NLLTargetGroup">
    <vt:lpwstr/>
  </property>
  <property fmtid="{D5CDD505-2E9C-101B-9397-08002B2CF9AE}" pid="18" name="NLLDecisionLevelGoverning">
    <vt:lpwstr>Verksamheten</vt:lpwstr>
  </property>
  <property fmtid="{D5CDD505-2E9C-101B-9397-08002B2CF9AE}" pid="19" name="NLLDecisionLevelManaged">
    <vt:lpwstr>10460;#Verksamheten|5bf8bf89-d192-488c-9c8f-5432abb5fd72</vt:lpwstr>
  </property>
  <property fmtid="{D5CDD505-2E9C-101B-9397-08002B2CF9AE}" pid="20" name="CompulsoryAction">
    <vt:lpwstr/>
  </property>
  <property fmtid="{D5CDD505-2E9C-101B-9397-08002B2CF9AE}" pid="21" name="NLLFactOwner">
    <vt:lpwstr/>
  </property>
  <property fmtid="{D5CDD505-2E9C-101B-9397-08002B2CF9AE}" pid="22" name="References">
    <vt:lpwstr/>
  </property>
  <property fmtid="{D5CDD505-2E9C-101B-9397-08002B2CF9AE}" pid="23" name="prdProcess">
    <vt:lpwstr>9401;#Abort och prevention|55fc12a0-bea9-4302-a9b8-20275e438f34</vt:lpwstr>
  </property>
  <property fmtid="{D5CDD505-2E9C-101B-9397-08002B2CF9AE}" pid="24" name="RadiologicalCode">
    <vt:lpwstr/>
  </property>
  <property fmtid="{D5CDD505-2E9C-101B-9397-08002B2CF9AE}" pid="25" name="TLVCodeAction">
    <vt:lpwstr/>
  </property>
  <property fmtid="{D5CDD505-2E9C-101B-9397-08002B2CF9AE}" pid="26" name="TLVCodeDiagnosis">
    <vt:lpwstr/>
  </property>
  <property fmtid="{D5CDD505-2E9C-101B-9397-08002B2CF9AE}" pid="27" name="PharmaceuticalCode">
    <vt:lpwstr/>
  </property>
  <property fmtid="{D5CDD505-2E9C-101B-9397-08002B2CF9AE}" pid="28" name="TLVCodeActionTaxHTField0">
    <vt:lpwstr/>
  </property>
  <property fmtid="{D5CDD505-2E9C-101B-9397-08002B2CF9AE}" pid="29" name="NLLProjectTypeTaxHTField0">
    <vt:lpwstr/>
  </property>
  <property fmtid="{D5CDD505-2E9C-101B-9397-08002B2CF9AE}" pid="30" name="PsychiatricCode">
    <vt:lpwstr/>
  </property>
  <property fmtid="{D5CDD505-2E9C-101B-9397-08002B2CF9AE}" pid="31" name="RadiologicalCodeTaxHTField0">
    <vt:lpwstr/>
  </property>
  <property fmtid="{D5CDD505-2E9C-101B-9397-08002B2CF9AE}" pid="32" name="NLLDocumentType">
    <vt:lpwstr>9656;#Vårdrutin|5e80d679-3829-49d3-8729-f62ef5bf91c8</vt:lpwstr>
  </property>
  <property fmtid="{D5CDD505-2E9C-101B-9397-08002B2CF9AE}" pid="33" name="NLLProjectType">
    <vt:lpwstr/>
  </property>
  <property fmtid="{D5CDD505-2E9C-101B-9397-08002B2CF9AE}" pid="34" name="AnalysisName">
    <vt:lpwstr/>
  </property>
  <property fmtid="{D5CDD505-2E9C-101B-9397-08002B2CF9AE}" pid="35" name="NLLMtptCodeTaxHTField0">
    <vt:lpwstr/>
  </property>
  <property fmtid="{D5CDD505-2E9C-101B-9397-08002B2CF9AE}" pid="36" name="CareActionCodeNonSurgicalTaxHTField0">
    <vt:lpwstr/>
  </property>
  <property fmtid="{D5CDD505-2E9C-101B-9397-08002B2CF9AE}" pid="37" name="NLLMeetingType">
    <vt:lpwstr/>
  </property>
  <property fmtid="{D5CDD505-2E9C-101B-9397-08002B2CF9AE}" pid="38" name="CompulsoryActionTaxHTField0">
    <vt:lpwstr/>
  </property>
  <property fmtid="{D5CDD505-2E9C-101B-9397-08002B2CF9AE}" pid="39" name="ICD10Code">
    <vt:lpwstr>9175;#Z30,Födelsekontroll|2a6c78f0-b337-4524-9f5c-05fa9ebf6a44</vt:lpwstr>
  </property>
  <property fmtid="{D5CDD505-2E9C-101B-9397-08002B2CF9AE}" pid="40" name="NLLMtptCode">
    <vt:lpwstr/>
  </property>
  <property fmtid="{D5CDD505-2E9C-101B-9397-08002B2CF9AE}" pid="41" name="NLLProjectDescription">
    <vt:lpwstr/>
  </property>
  <property fmtid="{D5CDD505-2E9C-101B-9397-08002B2CF9AE}" pid="42" name="NPUCode">
    <vt:lpwstr/>
  </property>
  <property fmtid="{D5CDD505-2E9C-101B-9397-08002B2CF9AE}" pid="43" name="NLLProducerplaceID">
    <vt:lpwstr/>
  </property>
  <property fmtid="{D5CDD505-2E9C-101B-9397-08002B2CF9AE}" pid="44" name="NLLClosureDate">
    <vt:lpwstr/>
  </property>
  <property fmtid="{D5CDD505-2E9C-101B-9397-08002B2CF9AE}" pid="45" name="NLLPublishedTemplate">
    <vt:lpwstr/>
  </property>
  <property fmtid="{D5CDD505-2E9C-101B-9397-08002B2CF9AE}" pid="46" name="NLLWFComment">
    <vt:lpwstr/>
  </property>
  <property fmtid="{D5CDD505-2E9C-101B-9397-08002B2CF9AE}" pid="47" name="NLLPTCName">
    <vt:lpwstr/>
  </property>
  <property fmtid="{D5CDD505-2E9C-101B-9397-08002B2CF9AE}" pid="48" name="NLLProjectUrl">
    <vt:lpwstr/>
  </property>
  <property fmtid="{D5CDD505-2E9C-101B-9397-08002B2CF9AE}" pid="49" name="NLLProjectStatus">
    <vt:lpwstr/>
  </property>
  <property fmtid="{D5CDD505-2E9C-101B-9397-08002B2CF9AE}" pid="50" name="NLLSteeringGroup">
    <vt:lpwstr/>
  </property>
  <property fmtid="{D5CDD505-2E9C-101B-9397-08002B2CF9AE}" pid="51" name="NLLTemplateStatus">
    <vt:lpwstr/>
  </property>
  <property fmtid="{D5CDD505-2E9C-101B-9397-08002B2CF9AE}" pid="52" name="NLLProjectLeader">
    <vt:lpwstr/>
  </property>
  <property fmtid="{D5CDD505-2E9C-101B-9397-08002B2CF9AE}" pid="53" name="NLLDefaultTemplate">
    <vt:lpwstr/>
  </property>
  <property fmtid="{D5CDD505-2E9C-101B-9397-08002B2CF9AE}" pid="54" name="NLLProjectVisitor">
    <vt:lpwstr/>
  </property>
  <property fmtid="{D5CDD505-2E9C-101B-9397-08002B2CF9AE}" pid="55" name="NLLProjectOwner">
    <vt:lpwstr/>
  </property>
  <property fmtid="{D5CDD505-2E9C-101B-9397-08002B2CF9AE}" pid="56" name="NPUCodeTaxHTField0">
    <vt:lpwstr/>
  </property>
  <property fmtid="{D5CDD505-2E9C-101B-9397-08002B2CF9AE}" pid="57" name="NLLEstablishedByQuickpart">
    <vt:lpwstr/>
  </property>
  <property fmtid="{D5CDD505-2E9C-101B-9397-08002B2CF9AE}" pid="58" name="NLLTemplateFolderDescription">
    <vt:lpwstr/>
  </property>
  <property fmtid="{D5CDD505-2E9C-101B-9397-08002B2CF9AE}" pid="59" name="NLLProjectOrderStatus">
    <vt:lpwstr/>
  </property>
  <property fmtid="{D5CDD505-2E9C-101B-9397-08002B2CF9AE}" pid="60" name="NLLReferenceGroup">
    <vt:lpwstr/>
  </property>
  <property fmtid="{D5CDD505-2E9C-101B-9397-08002B2CF9AE}" pid="61" name="NLLInitiationDate">
    <vt:lpwstr/>
  </property>
  <property fmtid="{D5CDD505-2E9C-101B-9397-08002B2CF9AE}" pid="62" name="NLLProjectNr">
    <vt:lpwstr/>
  </property>
  <property fmtid="{D5CDD505-2E9C-101B-9397-08002B2CF9AE}" pid="63" name="NLLWindingUpDate">
    <vt:lpwstr/>
  </property>
  <property fmtid="{D5CDD505-2E9C-101B-9397-08002B2CF9AE}" pid="64" name="NLLImplementationDate">
    <vt:lpwstr/>
  </property>
  <property fmtid="{D5CDD505-2E9C-101B-9397-08002B2CF9AE}" pid="65" name="NLLLatestProjectTrackingDate">
    <vt:lpwstr/>
  </property>
  <property fmtid="{D5CDD505-2E9C-101B-9397-08002B2CF9AE}" pid="66" name="NLLProjectTypeText">
    <vt:lpwstr/>
  </property>
  <property fmtid="{D5CDD505-2E9C-101B-9397-08002B2CF9AE}" pid="67" name="NLLEstablishingDate">
    <vt:lpwstr/>
  </property>
  <property fmtid="{D5CDD505-2E9C-101B-9397-08002B2CF9AE}" pid="68" name="NLLProjectMember">
    <vt:lpwstr/>
  </property>
  <property fmtid="{D5CDD505-2E9C-101B-9397-08002B2CF9AE}" pid="69" name="NLLEstablishedBy">
    <vt:lpwstr/>
  </property>
  <property fmtid="{D5CDD505-2E9C-101B-9397-08002B2CF9AE}" pid="70" name="NLLProjectName">
    <vt:lpwstr/>
  </property>
  <property fmtid="{D5CDD505-2E9C-101B-9397-08002B2CF9AE}" pid="71" name="_dlc_policyId">
    <vt:lpwstr>0x010100D7963E0E5B7A40E5AEA07389401D709F008BAD709383F64329B7C6C965A1F44751|79996835</vt:lpwstr>
  </property>
  <property fmtid="{D5CDD505-2E9C-101B-9397-08002B2CF9AE}" pid="72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3" name="_dlc_DocIdItemGuid">
    <vt:lpwstr>6c36cf82-0e02-4bc4-b786-c80f3dbebfb6</vt:lpwstr>
  </property>
  <property fmtid="{D5CDD505-2E9C-101B-9397-08002B2CF9AE}" pid="75" name="_dlc_ItemStageId">
    <vt:lpwstr/>
  </property>
  <property fmtid="{D5CDD505-2E9C-101B-9397-08002B2CF9AE}" pid="78" name="_dlc_ExpireDate">
    <vt:filetime>2025-04-07T22:00:00Z</vt:filetime>
  </property>
  <property fmtid="{D5CDD505-2E9C-101B-9397-08002B2CF9AE}" pid="80" name="Processteam">
    <vt:lpwstr>1383</vt:lpwstr>
  </property>
  <property fmtid="{D5CDD505-2E9C-101B-9397-08002B2CF9AE}" pid="81" name="SharedWithUsers">
    <vt:lpwstr/>
  </property>
  <property fmtid="{D5CDD505-2E9C-101B-9397-08002B2CF9AE}" pid="82" name="NLLDecisionLevel">
    <vt:lpwstr>Verksamheten|5bf8bf89-d192-488c-9c8f-5432abb5fd72</vt:lpwstr>
  </property>
  <property fmtid="{D5CDD505-2E9C-101B-9397-08002B2CF9AE}" pid="84" name="Version0">
    <vt:lpwstr>6.0</vt:lpwstr>
  </property>
  <property fmtid="{D5CDD505-2E9C-101B-9397-08002B2CF9AE}" pid="85" name="Order">
    <vt:r8>1754000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FactOwnerText">
    <vt:lpwstr/>
  </property>
  <property fmtid="{D5CDD505-2E9C-101B-9397-08002B2CF9AE}" pid="92" name="xd_Signature">
    <vt:bool>false</vt:bool>
  </property>
</Properties>
</file>